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4" r:id="rId3"/>
    <p:sldId id="263" r:id="rId4"/>
    <p:sldId id="273" r:id="rId5"/>
    <p:sldId id="257" r:id="rId6"/>
    <p:sldId id="267" r:id="rId7"/>
    <p:sldId id="271" r:id="rId8"/>
    <p:sldId id="272" r:id="rId9"/>
    <p:sldId id="258" r:id="rId10"/>
    <p:sldId id="265" r:id="rId11"/>
    <p:sldId id="259" r:id="rId12"/>
    <p:sldId id="268" r:id="rId13"/>
    <p:sldId id="270" r:id="rId14"/>
    <p:sldId id="261" r:id="rId15"/>
    <p:sldId id="274" r:id="rId16"/>
    <p:sldId id="275" r:id="rId17"/>
    <p:sldId id="276" r:id="rId18"/>
    <p:sldId id="277" r:id="rId19"/>
    <p:sldId id="266" r:id="rId20"/>
    <p:sldId id="262"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7" autoAdjust="0"/>
    <p:restoredTop sz="94660"/>
  </p:normalViewPr>
  <p:slideViewPr>
    <p:cSldViewPr snapToGrid="0">
      <p:cViewPr varScale="1">
        <p:scale>
          <a:sx n="84" d="100"/>
          <a:sy n="84" d="100"/>
        </p:scale>
        <p:origin x="10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49C72-F880-43A5-8C18-A9B38190DEB3}"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EFBFC-49C8-428B-8297-E4AB9FE74EF7}" type="slidenum">
              <a:rPr lang="en-US" smtClean="0"/>
              <a:t>‹#›</a:t>
            </a:fld>
            <a:endParaRPr lang="en-US"/>
          </a:p>
        </p:txBody>
      </p:sp>
    </p:spTree>
    <p:extLst>
      <p:ext uri="{BB962C8B-B14F-4D97-AF65-F5344CB8AC3E}">
        <p14:creationId xmlns:p14="http://schemas.microsoft.com/office/powerpoint/2010/main" val="289344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EFBFC-49C8-428B-8297-E4AB9FE74EF7}" type="slidenum">
              <a:rPr lang="en-US" smtClean="0"/>
              <a:t>2</a:t>
            </a:fld>
            <a:endParaRPr lang="en-US"/>
          </a:p>
        </p:txBody>
      </p:sp>
    </p:spTree>
    <p:extLst>
      <p:ext uri="{BB962C8B-B14F-4D97-AF65-F5344CB8AC3E}">
        <p14:creationId xmlns:p14="http://schemas.microsoft.com/office/powerpoint/2010/main" val="171520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EFBFC-49C8-428B-8297-E4AB9FE74EF7}" type="slidenum">
              <a:rPr lang="en-US" smtClean="0"/>
              <a:t>3</a:t>
            </a:fld>
            <a:endParaRPr lang="en-US"/>
          </a:p>
        </p:txBody>
      </p:sp>
    </p:spTree>
    <p:extLst>
      <p:ext uri="{BB962C8B-B14F-4D97-AF65-F5344CB8AC3E}">
        <p14:creationId xmlns:p14="http://schemas.microsoft.com/office/powerpoint/2010/main" val="113996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EFBFC-49C8-428B-8297-E4AB9FE74EF7}" type="slidenum">
              <a:rPr lang="en-US" smtClean="0"/>
              <a:t>15</a:t>
            </a:fld>
            <a:endParaRPr lang="en-US"/>
          </a:p>
        </p:txBody>
      </p:sp>
    </p:spTree>
    <p:extLst>
      <p:ext uri="{BB962C8B-B14F-4D97-AF65-F5344CB8AC3E}">
        <p14:creationId xmlns:p14="http://schemas.microsoft.com/office/powerpoint/2010/main" val="50699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2EC057-FEC2-41CB-A450-AEF78F8E269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252663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EC057-FEC2-41CB-A450-AEF78F8E269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170433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EC057-FEC2-41CB-A450-AEF78F8E269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24520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EC057-FEC2-41CB-A450-AEF78F8E269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409951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EC057-FEC2-41CB-A450-AEF78F8E269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270329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EC057-FEC2-41CB-A450-AEF78F8E269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80917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2EC057-FEC2-41CB-A450-AEF78F8E269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4424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2EC057-FEC2-41CB-A450-AEF78F8E269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111823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EC057-FEC2-41CB-A450-AEF78F8E269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178860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EC057-FEC2-41CB-A450-AEF78F8E269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306755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EC057-FEC2-41CB-A450-AEF78F8E269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C14FC-A9BD-442F-B824-8168C0B4B59E}" type="slidenum">
              <a:rPr lang="en-US" smtClean="0"/>
              <a:t>‹#›</a:t>
            </a:fld>
            <a:endParaRPr lang="en-US"/>
          </a:p>
        </p:txBody>
      </p:sp>
    </p:spTree>
    <p:extLst>
      <p:ext uri="{BB962C8B-B14F-4D97-AF65-F5344CB8AC3E}">
        <p14:creationId xmlns:p14="http://schemas.microsoft.com/office/powerpoint/2010/main" val="313532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EC057-FEC2-41CB-A450-AEF78F8E269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C14FC-A9BD-442F-B824-8168C0B4B59E}" type="slidenum">
              <a:rPr lang="en-US" smtClean="0"/>
              <a:t>‹#›</a:t>
            </a:fld>
            <a:endParaRPr lang="en-US"/>
          </a:p>
        </p:txBody>
      </p:sp>
    </p:spTree>
    <p:extLst>
      <p:ext uri="{BB962C8B-B14F-4D97-AF65-F5344CB8AC3E}">
        <p14:creationId xmlns:p14="http://schemas.microsoft.com/office/powerpoint/2010/main" val="1152610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opstressandanxiety.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ubmed/?term=Sizoo%20BB%5BAuthor%5D&amp;cauthor=true&amp;cauthor_uid=28342404" TargetMode="External"/><Relationship Id="rId2" Type="http://schemas.openxmlformats.org/officeDocument/2006/relationships/hyperlink" Target="https://www.ncbi.nlm.nih.gov/pubmed/28342404" TargetMode="External"/><Relationship Id="rId1" Type="http://schemas.openxmlformats.org/officeDocument/2006/relationships/slideLayout" Target="../slideLayouts/slideLayout2.xml"/><Relationship Id="rId4" Type="http://schemas.openxmlformats.org/officeDocument/2006/relationships/hyperlink" Target="https://www.ncbi.nlm.nih.gov/pubmed/?term=Kuiper%20E%5BAuthor%5D&amp;cauthor=true&amp;cauthor_uid=2834240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Mindfulness for Everyday</a:t>
            </a:r>
            <a:endParaRPr lang="en-US" dirty="0"/>
          </a:p>
        </p:txBody>
      </p:sp>
      <p:sp>
        <p:nvSpPr>
          <p:cNvPr id="3" name="Subtitle 2"/>
          <p:cNvSpPr>
            <a:spLocks noGrp="1"/>
          </p:cNvSpPr>
          <p:nvPr>
            <p:ph type="subTitle" idx="1"/>
          </p:nvPr>
        </p:nvSpPr>
        <p:spPr/>
        <p:txBody>
          <a:bodyPr/>
          <a:lstStyle/>
          <a:p>
            <a:r>
              <a:rPr lang="en-US" dirty="0" smtClean="0"/>
              <a:t>Chattanooga Autism Conference</a:t>
            </a:r>
          </a:p>
          <a:p>
            <a:r>
              <a:rPr lang="en-US" dirty="0" smtClean="0"/>
              <a:t>April 20, 2018</a:t>
            </a:r>
          </a:p>
          <a:p>
            <a:r>
              <a:rPr lang="en-US" dirty="0" smtClean="0"/>
              <a:t>Christy </a:t>
            </a:r>
            <a:r>
              <a:rPr lang="en-US" dirty="0" err="1" smtClean="0"/>
              <a:t>Tittsworth</a:t>
            </a:r>
            <a:r>
              <a:rPr lang="en-US" dirty="0" smtClean="0"/>
              <a:t>, APRN, CPNP, PMHS, BCN</a:t>
            </a:r>
          </a:p>
          <a:p>
            <a:endParaRPr lang="en-US" dirty="0"/>
          </a:p>
        </p:txBody>
      </p:sp>
    </p:spTree>
    <p:extLst>
      <p:ext uri="{BB962C8B-B14F-4D97-AF65-F5344CB8AC3E}">
        <p14:creationId xmlns:p14="http://schemas.microsoft.com/office/powerpoint/2010/main" val="604033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23505" y="0"/>
            <a:ext cx="6195024" cy="6707009"/>
          </a:xfrm>
          <a:prstGeom prst="rect">
            <a:avLst/>
          </a:prstGeom>
        </p:spPr>
      </p:pic>
    </p:spTree>
    <p:extLst>
      <p:ext uri="{BB962C8B-B14F-4D97-AF65-F5344CB8AC3E}">
        <p14:creationId xmlns:p14="http://schemas.microsoft.com/office/powerpoint/2010/main" val="583421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44563"/>
            <a:ext cx="10515600" cy="1325562"/>
          </a:xfrm>
        </p:spPr>
        <p:txBody>
          <a:bodyPr>
            <a:noAutofit/>
          </a:bodyPr>
          <a:lstStyle/>
          <a:p>
            <a:r>
              <a:rPr lang="en-US" sz="8800" dirty="0" smtClean="0"/>
              <a:t>Intention</a:t>
            </a:r>
            <a:endParaRPr lang="en-US" sz="8800" dirty="0"/>
          </a:p>
        </p:txBody>
      </p:sp>
      <p:pic>
        <p:nvPicPr>
          <p:cNvPr id="1026" name="Picture 2" descr="http://roychristopher.com/wp-content/uploads/net-smart-mindfulness.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342188" y="77788"/>
            <a:ext cx="4849812" cy="6438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214" y="6619741"/>
            <a:ext cx="11243256" cy="276999"/>
          </a:xfrm>
          <a:prstGeom prst="rect">
            <a:avLst/>
          </a:prstGeom>
          <a:noFill/>
        </p:spPr>
        <p:txBody>
          <a:bodyPr wrap="square" rtlCol="0">
            <a:spAutoFit/>
          </a:bodyPr>
          <a:lstStyle/>
          <a:p>
            <a:pPr algn="ctr"/>
            <a:r>
              <a:rPr lang="en-US" sz="1200" dirty="0" smtClean="0"/>
              <a:t>Illustration by: Anthony Weeks; Retrieved from: http</a:t>
            </a:r>
            <a:r>
              <a:rPr lang="en-US" sz="1200" dirty="0"/>
              <a:t>://roychristopher.com/inventing-the-medium-net-smart</a:t>
            </a:r>
          </a:p>
        </p:txBody>
      </p:sp>
      <p:pic>
        <p:nvPicPr>
          <p:cNvPr id="1028" name="Picture 4" descr="Image result for mindfulness me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037" y="2538590"/>
            <a:ext cx="3128114" cy="312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94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Mindfulness</a:t>
            </a:r>
            <a:endParaRPr lang="en-US" dirty="0"/>
          </a:p>
        </p:txBody>
      </p:sp>
      <p:sp>
        <p:nvSpPr>
          <p:cNvPr id="3" name="Content Placeholder 2"/>
          <p:cNvSpPr>
            <a:spLocks noGrp="1"/>
          </p:cNvSpPr>
          <p:nvPr>
            <p:ph idx="1"/>
          </p:nvPr>
        </p:nvSpPr>
        <p:spPr/>
        <p:txBody>
          <a:bodyPr/>
          <a:lstStyle/>
          <a:p>
            <a:r>
              <a:rPr lang="en-US" dirty="0" smtClean="0"/>
              <a:t>Attentional Control</a:t>
            </a:r>
          </a:p>
          <a:p>
            <a:r>
              <a:rPr lang="en-US" dirty="0" smtClean="0"/>
              <a:t>Emotional Self-Regulation</a:t>
            </a:r>
          </a:p>
          <a:p>
            <a:r>
              <a:rPr lang="en-US" dirty="0" smtClean="0"/>
              <a:t>Self-Awareness</a:t>
            </a:r>
          </a:p>
          <a:p>
            <a:r>
              <a:rPr lang="en-US" dirty="0" smtClean="0"/>
              <a:t>Self-Regulation</a:t>
            </a:r>
          </a:p>
          <a:p>
            <a:r>
              <a:rPr lang="en-US" dirty="0" smtClean="0"/>
              <a:t>Stress Reduction</a:t>
            </a:r>
          </a:p>
          <a:p>
            <a:r>
              <a:rPr lang="en-US" dirty="0" smtClean="0"/>
              <a:t>Improved Health and Well Being</a:t>
            </a:r>
          </a:p>
        </p:txBody>
      </p:sp>
    </p:spTree>
    <p:extLst>
      <p:ext uri="{BB962C8B-B14F-4D97-AF65-F5344CB8AC3E}">
        <p14:creationId xmlns:p14="http://schemas.microsoft.com/office/powerpoint/2010/main" val="2668038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Mindfulness</a:t>
            </a:r>
            <a:endParaRPr lang="en-US" dirty="0"/>
          </a:p>
        </p:txBody>
      </p:sp>
      <p:sp>
        <p:nvSpPr>
          <p:cNvPr id="3" name="Content Placeholder 2"/>
          <p:cNvSpPr>
            <a:spLocks noGrp="1"/>
          </p:cNvSpPr>
          <p:nvPr>
            <p:ph idx="1"/>
          </p:nvPr>
        </p:nvSpPr>
        <p:spPr/>
        <p:txBody>
          <a:bodyPr/>
          <a:lstStyle/>
          <a:p>
            <a:r>
              <a:rPr lang="en-US" dirty="0" smtClean="0"/>
              <a:t>Early Stage: Effortful doing</a:t>
            </a:r>
          </a:p>
          <a:p>
            <a:r>
              <a:rPr lang="en-US" dirty="0" smtClean="0"/>
              <a:t>Middle Stage: Effort to reduce mind wondering</a:t>
            </a:r>
          </a:p>
          <a:p>
            <a:r>
              <a:rPr lang="en-US" dirty="0" smtClean="0"/>
              <a:t>Advanced Stage: Effortless being</a:t>
            </a:r>
            <a:endParaRPr lang="en-US" dirty="0"/>
          </a:p>
        </p:txBody>
      </p:sp>
    </p:spTree>
    <p:extLst>
      <p:ext uri="{BB962C8B-B14F-4D97-AF65-F5344CB8AC3E}">
        <p14:creationId xmlns:p14="http://schemas.microsoft.com/office/powerpoint/2010/main" val="648004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Practices </a:t>
            </a:r>
            <a:endParaRPr lang="en-US" dirty="0"/>
          </a:p>
        </p:txBody>
      </p:sp>
      <p:sp>
        <p:nvSpPr>
          <p:cNvPr id="3" name="Content Placeholder 2"/>
          <p:cNvSpPr>
            <a:spLocks noGrp="1"/>
          </p:cNvSpPr>
          <p:nvPr>
            <p:ph idx="1"/>
          </p:nvPr>
        </p:nvSpPr>
        <p:spPr/>
        <p:txBody>
          <a:bodyPr/>
          <a:lstStyle/>
          <a:p>
            <a:r>
              <a:rPr lang="en-US" dirty="0" smtClean="0"/>
              <a:t>Mindful Breathing </a:t>
            </a:r>
          </a:p>
          <a:p>
            <a:r>
              <a:rPr lang="en-US" dirty="0" smtClean="0"/>
              <a:t>Mindful Movement or Walking</a:t>
            </a:r>
          </a:p>
          <a:p>
            <a:r>
              <a:rPr lang="en-US" dirty="0" smtClean="0"/>
              <a:t>Mindful Eating</a:t>
            </a:r>
            <a:endParaRPr lang="en-US" dirty="0" smtClean="0"/>
          </a:p>
          <a:p>
            <a:r>
              <a:rPr lang="en-US" dirty="0" smtClean="0"/>
              <a:t>Mindfulness Meditation</a:t>
            </a:r>
            <a:endParaRPr lang="en-US" dirty="0"/>
          </a:p>
        </p:txBody>
      </p:sp>
    </p:spTree>
    <p:extLst>
      <p:ext uri="{BB962C8B-B14F-4D97-AF65-F5344CB8AC3E}">
        <p14:creationId xmlns:p14="http://schemas.microsoft.com/office/powerpoint/2010/main" val="2143273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 Breathing</a:t>
            </a:r>
            <a:endParaRPr lang="en-US" dirty="0"/>
          </a:p>
        </p:txBody>
      </p:sp>
      <p:pic>
        <p:nvPicPr>
          <p:cNvPr id="4" name="Content Placeholder 3"/>
          <p:cNvPicPr>
            <a:picLocks noGrp="1" noChangeAspect="1"/>
          </p:cNvPicPr>
          <p:nvPr>
            <p:ph idx="1"/>
          </p:nvPr>
        </p:nvPicPr>
        <p:blipFill>
          <a:blip r:embed="rId3"/>
          <a:stretch>
            <a:fillRect/>
          </a:stretch>
        </p:blipFill>
        <p:spPr>
          <a:xfrm>
            <a:off x="4362474" y="1388896"/>
            <a:ext cx="3467051" cy="4351338"/>
          </a:xfrm>
          <a:prstGeom prst="rect">
            <a:avLst/>
          </a:prstGeom>
        </p:spPr>
      </p:pic>
      <p:sp>
        <p:nvSpPr>
          <p:cNvPr id="5" name="TextBox 4"/>
          <p:cNvSpPr txBox="1"/>
          <p:nvPr/>
        </p:nvSpPr>
        <p:spPr>
          <a:xfrm>
            <a:off x="1160060" y="6155140"/>
            <a:ext cx="10193740" cy="369332"/>
          </a:xfrm>
          <a:prstGeom prst="rect">
            <a:avLst/>
          </a:prstGeom>
          <a:noFill/>
        </p:spPr>
        <p:txBody>
          <a:bodyPr wrap="square" rtlCol="0">
            <a:spAutoFit/>
          </a:bodyPr>
          <a:lstStyle/>
          <a:p>
            <a:r>
              <a:rPr lang="en-US" dirty="0" smtClean="0"/>
              <a:t>Image retrieved from and additional breathing techniques at www.thought-management.com</a:t>
            </a:r>
            <a:endParaRPr lang="en-US" dirty="0"/>
          </a:p>
        </p:txBody>
      </p:sp>
    </p:spTree>
    <p:extLst>
      <p:ext uri="{BB962C8B-B14F-4D97-AF65-F5344CB8AC3E}">
        <p14:creationId xmlns:p14="http://schemas.microsoft.com/office/powerpoint/2010/main" val="23621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through Body Awareness</a:t>
            </a:r>
            <a:endParaRPr lang="en-US" dirty="0"/>
          </a:p>
        </p:txBody>
      </p:sp>
      <p:pic>
        <p:nvPicPr>
          <p:cNvPr id="4" name="Content Placeholder 3"/>
          <p:cNvPicPr>
            <a:picLocks noGrp="1" noChangeAspect="1"/>
          </p:cNvPicPr>
          <p:nvPr>
            <p:ph idx="1"/>
          </p:nvPr>
        </p:nvPicPr>
        <p:blipFill>
          <a:blip r:embed="rId2"/>
          <a:stretch>
            <a:fillRect/>
          </a:stretch>
        </p:blipFill>
        <p:spPr>
          <a:xfrm>
            <a:off x="1289488" y="1813519"/>
            <a:ext cx="4232440" cy="4232440"/>
          </a:xfrm>
          <a:prstGeom prst="rect">
            <a:avLst/>
          </a:prstGeom>
        </p:spPr>
      </p:pic>
      <p:sp>
        <p:nvSpPr>
          <p:cNvPr id="5" name="TextBox 4"/>
          <p:cNvSpPr txBox="1"/>
          <p:nvPr/>
        </p:nvSpPr>
        <p:spPr>
          <a:xfrm>
            <a:off x="7136641" y="2960243"/>
            <a:ext cx="4217159" cy="1938992"/>
          </a:xfrm>
          <a:prstGeom prst="rect">
            <a:avLst/>
          </a:prstGeom>
          <a:noFill/>
        </p:spPr>
        <p:txBody>
          <a:bodyPr wrap="square" rtlCol="0">
            <a:spAutoFit/>
          </a:bodyPr>
          <a:lstStyle/>
          <a:p>
            <a:r>
              <a:rPr lang="en-US" sz="4000" dirty="0" smtClean="0"/>
              <a:t>Body Scan </a:t>
            </a:r>
          </a:p>
          <a:p>
            <a:r>
              <a:rPr lang="en-US" sz="4000" dirty="0" smtClean="0"/>
              <a:t>Mindful Walking </a:t>
            </a:r>
          </a:p>
          <a:p>
            <a:r>
              <a:rPr lang="en-US" sz="4000" dirty="0" smtClean="0"/>
              <a:t>Yoga</a:t>
            </a:r>
          </a:p>
        </p:txBody>
      </p:sp>
    </p:spTree>
    <p:extLst>
      <p:ext uri="{BB962C8B-B14F-4D97-AF65-F5344CB8AC3E}">
        <p14:creationId xmlns:p14="http://schemas.microsoft.com/office/powerpoint/2010/main" val="804079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 Eating</a:t>
            </a:r>
            <a:endParaRPr lang="en-US" dirty="0"/>
          </a:p>
        </p:txBody>
      </p:sp>
      <p:pic>
        <p:nvPicPr>
          <p:cNvPr id="6" name="Content Placeholder 5"/>
          <p:cNvPicPr>
            <a:picLocks noGrp="1" noChangeAspect="1"/>
          </p:cNvPicPr>
          <p:nvPr>
            <p:ph idx="1"/>
          </p:nvPr>
        </p:nvPicPr>
        <p:blipFill>
          <a:blip r:embed="rId2"/>
          <a:stretch>
            <a:fillRect/>
          </a:stretch>
        </p:blipFill>
        <p:spPr>
          <a:xfrm>
            <a:off x="2564226" y="1433015"/>
            <a:ext cx="6839082" cy="4839966"/>
          </a:xfrm>
          <a:prstGeom prst="rect">
            <a:avLst/>
          </a:prstGeom>
        </p:spPr>
      </p:pic>
      <p:sp>
        <p:nvSpPr>
          <p:cNvPr id="7" name="TextBox 6"/>
          <p:cNvSpPr txBox="1"/>
          <p:nvPr/>
        </p:nvSpPr>
        <p:spPr>
          <a:xfrm>
            <a:off x="1160060" y="6414448"/>
            <a:ext cx="9580728" cy="369332"/>
          </a:xfrm>
          <a:prstGeom prst="rect">
            <a:avLst/>
          </a:prstGeom>
          <a:noFill/>
        </p:spPr>
        <p:txBody>
          <a:bodyPr wrap="square" rtlCol="0">
            <a:spAutoFit/>
          </a:bodyPr>
          <a:lstStyle/>
          <a:p>
            <a:r>
              <a:rPr lang="en-US" dirty="0" smtClean="0"/>
              <a:t>Downloadable placemat from: summertomato.com</a:t>
            </a:r>
            <a:endParaRPr lang="en-US" dirty="0"/>
          </a:p>
        </p:txBody>
      </p:sp>
    </p:spTree>
    <p:extLst>
      <p:ext uri="{BB962C8B-B14F-4D97-AF65-F5344CB8AC3E}">
        <p14:creationId xmlns:p14="http://schemas.microsoft.com/office/powerpoint/2010/main" val="779032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43131" y="0"/>
            <a:ext cx="10305738" cy="6858000"/>
          </a:xfrm>
          <a:prstGeom prst="rect">
            <a:avLst/>
          </a:prstGeom>
        </p:spPr>
      </p:pic>
    </p:spTree>
    <p:extLst>
      <p:ext uri="{BB962C8B-B14F-4D97-AF65-F5344CB8AC3E}">
        <p14:creationId xmlns:p14="http://schemas.microsoft.com/office/powerpoint/2010/main" val="646031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33" y="274093"/>
            <a:ext cx="6440606" cy="6440606"/>
          </a:xfrm>
          <a:prstGeom prst="rect">
            <a:avLst/>
          </a:prstGeom>
        </p:spPr>
      </p:pic>
      <p:pic>
        <p:nvPicPr>
          <p:cNvPr id="3" name="Picture 2"/>
          <p:cNvPicPr>
            <a:picLocks noChangeAspect="1"/>
          </p:cNvPicPr>
          <p:nvPr/>
        </p:nvPicPr>
        <p:blipFill>
          <a:blip r:embed="rId3"/>
          <a:stretch>
            <a:fillRect/>
          </a:stretch>
        </p:blipFill>
        <p:spPr>
          <a:xfrm>
            <a:off x="7559722" y="1513763"/>
            <a:ext cx="3686033" cy="3686033"/>
          </a:xfrm>
          <a:prstGeom prst="rect">
            <a:avLst/>
          </a:prstGeom>
        </p:spPr>
      </p:pic>
    </p:spTree>
    <p:extLst>
      <p:ext uri="{BB962C8B-B14F-4D97-AF65-F5344CB8AC3E}">
        <p14:creationId xmlns:p14="http://schemas.microsoft.com/office/powerpoint/2010/main" val="2468236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9775" y="0"/>
            <a:ext cx="10652449" cy="6858000"/>
          </a:xfrm>
          <a:prstGeom prst="rect">
            <a:avLst/>
          </a:prstGeom>
        </p:spPr>
      </p:pic>
    </p:spTree>
    <p:extLst>
      <p:ext uri="{BB962C8B-B14F-4D97-AF65-F5344CB8AC3E}">
        <p14:creationId xmlns:p14="http://schemas.microsoft.com/office/powerpoint/2010/main" val="4102249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Center for Mindful Living</a:t>
            </a:r>
          </a:p>
          <a:p>
            <a:r>
              <a:rPr lang="en-US" dirty="0" smtClean="0"/>
              <a:t>Local Yoga Studios and Classes</a:t>
            </a:r>
          </a:p>
          <a:p>
            <a:r>
              <a:rPr lang="en-US" dirty="0" smtClean="0"/>
              <a:t>Your Therapist</a:t>
            </a:r>
            <a:endParaRPr lang="en-US" dirty="0" smtClean="0"/>
          </a:p>
          <a:p>
            <a:r>
              <a:rPr lang="en-US" dirty="0" smtClean="0"/>
              <a:t>Headspace App</a:t>
            </a:r>
          </a:p>
          <a:p>
            <a:r>
              <a:rPr lang="en-US" dirty="0" smtClean="0"/>
              <a:t>Insight Timer App</a:t>
            </a:r>
          </a:p>
          <a:p>
            <a:pPr marL="0" indent="0">
              <a:buNone/>
            </a:pPr>
            <a:endParaRPr lang="en-US" dirty="0"/>
          </a:p>
        </p:txBody>
      </p:sp>
    </p:spTree>
    <p:extLst>
      <p:ext uri="{BB962C8B-B14F-4D97-AF65-F5344CB8AC3E}">
        <p14:creationId xmlns:p14="http://schemas.microsoft.com/office/powerpoint/2010/main" val="2523771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Yi-Yuan Tang, Britta K. </a:t>
            </a:r>
            <a:r>
              <a:rPr lang="en-US" dirty="0" err="1"/>
              <a:t>Hölzel</a:t>
            </a:r>
            <a:r>
              <a:rPr lang="en-US" dirty="0"/>
              <a:t>, and Michael I. </a:t>
            </a:r>
            <a:r>
              <a:rPr lang="en-US" dirty="0" smtClean="0"/>
              <a:t>Posner. </a:t>
            </a:r>
            <a:r>
              <a:rPr lang="en-US" i="1" dirty="0" smtClean="0"/>
              <a:t>The Neuroscience of Mindfulness Meditation. </a:t>
            </a:r>
            <a:r>
              <a:rPr lang="en-US" dirty="0"/>
              <a:t>Nature Reviews Neuroscience. AOP, published online 18 March 2015; </a:t>
            </a:r>
            <a:r>
              <a:rPr lang="en-US" dirty="0" smtClean="0"/>
              <a:t>doi:10.1038/nrn3916</a:t>
            </a:r>
          </a:p>
          <a:p>
            <a:r>
              <a:rPr lang="en-US" dirty="0" err="1" smtClean="0"/>
              <a:t>Sedlmeier</a:t>
            </a:r>
            <a:r>
              <a:rPr lang="en-US" dirty="0" smtClean="0"/>
              <a:t>, </a:t>
            </a:r>
            <a:r>
              <a:rPr lang="en-US" dirty="0"/>
              <a:t>Eberth J, Schwarz M, Zimmermann D, </a:t>
            </a:r>
            <a:r>
              <a:rPr lang="en-US" dirty="0" err="1"/>
              <a:t>Haarig</a:t>
            </a:r>
            <a:r>
              <a:rPr lang="en-US" dirty="0"/>
              <a:t> F, Jaeger S, </a:t>
            </a:r>
            <a:r>
              <a:rPr lang="en-US" dirty="0" err="1"/>
              <a:t>Kunze</a:t>
            </a:r>
            <a:r>
              <a:rPr lang="en-US" dirty="0"/>
              <a:t> S. </a:t>
            </a:r>
            <a:r>
              <a:rPr lang="en-US" i="1" dirty="0"/>
              <a:t>The psychological effects of meditation: a meta-analysis</a:t>
            </a:r>
            <a:r>
              <a:rPr lang="en-US" dirty="0" smtClean="0"/>
              <a:t>. Psychological Bulletin</a:t>
            </a:r>
            <a:r>
              <a:rPr lang="en-US" dirty="0"/>
              <a:t> 2012 Nov;138(6):1139-71. </a:t>
            </a:r>
            <a:r>
              <a:rPr lang="en-US" dirty="0" err="1"/>
              <a:t>doi</a:t>
            </a:r>
            <a:r>
              <a:rPr lang="en-US" dirty="0"/>
              <a:t>: 10.1037/a0028168. </a:t>
            </a:r>
            <a:r>
              <a:rPr lang="en-US" dirty="0" err="1"/>
              <a:t>Epub</a:t>
            </a:r>
            <a:r>
              <a:rPr lang="en-US" dirty="0"/>
              <a:t> 2012 May </a:t>
            </a:r>
            <a:r>
              <a:rPr lang="en-US" dirty="0" smtClean="0"/>
              <a:t>14</a:t>
            </a:r>
          </a:p>
          <a:p>
            <a:r>
              <a:rPr lang="en-US" dirty="0"/>
              <a:t>Goyal </a:t>
            </a:r>
            <a:r>
              <a:rPr lang="en-US" dirty="0" smtClean="0"/>
              <a:t>M, </a:t>
            </a:r>
            <a:r>
              <a:rPr lang="en-US" dirty="0"/>
              <a:t>Singh </a:t>
            </a:r>
            <a:r>
              <a:rPr lang="en-US" dirty="0" smtClean="0"/>
              <a:t>S, </a:t>
            </a:r>
            <a:r>
              <a:rPr lang="en-US" dirty="0" err="1"/>
              <a:t>Sibinga</a:t>
            </a:r>
            <a:r>
              <a:rPr lang="en-US" dirty="0"/>
              <a:t> </a:t>
            </a:r>
            <a:r>
              <a:rPr lang="en-US" dirty="0" smtClean="0"/>
              <a:t>EM, </a:t>
            </a:r>
            <a:r>
              <a:rPr lang="en-US" dirty="0"/>
              <a:t>Gould </a:t>
            </a:r>
            <a:r>
              <a:rPr lang="en-US" dirty="0" smtClean="0"/>
              <a:t>NF, </a:t>
            </a:r>
            <a:r>
              <a:rPr lang="en-US" dirty="0"/>
              <a:t>Rowland-Seymour </a:t>
            </a:r>
            <a:r>
              <a:rPr lang="en-US" dirty="0" smtClean="0"/>
              <a:t>A, </a:t>
            </a:r>
            <a:r>
              <a:rPr lang="en-US" dirty="0"/>
              <a:t>Sharma </a:t>
            </a:r>
            <a:r>
              <a:rPr lang="en-US" dirty="0" smtClean="0"/>
              <a:t>R, </a:t>
            </a:r>
            <a:r>
              <a:rPr lang="en-US" dirty="0"/>
              <a:t>Berger </a:t>
            </a:r>
            <a:r>
              <a:rPr lang="en-US" dirty="0" smtClean="0"/>
              <a:t>Z, </a:t>
            </a:r>
            <a:r>
              <a:rPr lang="en-US" dirty="0" err="1"/>
              <a:t>Sleicher</a:t>
            </a:r>
            <a:r>
              <a:rPr lang="en-US" dirty="0"/>
              <a:t> </a:t>
            </a:r>
            <a:r>
              <a:rPr lang="en-US" dirty="0" smtClean="0"/>
              <a:t>D, </a:t>
            </a:r>
            <a:r>
              <a:rPr lang="en-US" dirty="0" err="1"/>
              <a:t>Maron</a:t>
            </a:r>
            <a:r>
              <a:rPr lang="en-US" dirty="0"/>
              <a:t> </a:t>
            </a:r>
            <a:r>
              <a:rPr lang="en-US" dirty="0" smtClean="0"/>
              <a:t>DD, </a:t>
            </a:r>
            <a:r>
              <a:rPr lang="en-US" dirty="0" err="1"/>
              <a:t>Shihab</a:t>
            </a:r>
            <a:r>
              <a:rPr lang="en-US" dirty="0"/>
              <a:t> </a:t>
            </a:r>
            <a:r>
              <a:rPr lang="en-US" dirty="0" smtClean="0"/>
              <a:t>HM, </a:t>
            </a:r>
            <a:r>
              <a:rPr lang="en-US" dirty="0" err="1"/>
              <a:t>Ranasinghe</a:t>
            </a:r>
            <a:r>
              <a:rPr lang="en-US" dirty="0"/>
              <a:t> </a:t>
            </a:r>
            <a:r>
              <a:rPr lang="en-US" dirty="0" smtClean="0"/>
              <a:t>PD, </a:t>
            </a:r>
            <a:r>
              <a:rPr lang="en-US" dirty="0"/>
              <a:t>Linn </a:t>
            </a:r>
            <a:r>
              <a:rPr lang="en-US" dirty="0" smtClean="0"/>
              <a:t>S, </a:t>
            </a:r>
            <a:r>
              <a:rPr lang="en-US" dirty="0" err="1"/>
              <a:t>Saha</a:t>
            </a:r>
            <a:r>
              <a:rPr lang="en-US" dirty="0"/>
              <a:t> </a:t>
            </a:r>
            <a:r>
              <a:rPr lang="en-US" dirty="0" smtClean="0"/>
              <a:t>S, </a:t>
            </a:r>
            <a:r>
              <a:rPr lang="en-US" dirty="0"/>
              <a:t>Bass </a:t>
            </a:r>
            <a:r>
              <a:rPr lang="en-US" dirty="0" smtClean="0"/>
              <a:t>EB, </a:t>
            </a:r>
            <a:r>
              <a:rPr lang="en-US" dirty="0" err="1"/>
              <a:t>Haythornthwaite</a:t>
            </a:r>
            <a:r>
              <a:rPr lang="en-US" dirty="0"/>
              <a:t> JA. </a:t>
            </a:r>
            <a:r>
              <a:rPr lang="en-US" i="1" dirty="0"/>
              <a:t>Meditation programs for psychological stress and well-being: a systematic review and </a:t>
            </a:r>
            <a:r>
              <a:rPr lang="en-US" i="1" dirty="0" smtClean="0"/>
              <a:t>meta-</a:t>
            </a:r>
            <a:r>
              <a:rPr lang="en-US" i="1" dirty="0" err="1" smtClean="0"/>
              <a:t>analysis.</a:t>
            </a:r>
            <a:r>
              <a:rPr lang="en-US" dirty="0" err="1" smtClean="0"/>
              <a:t>JAMA</a:t>
            </a:r>
            <a:r>
              <a:rPr lang="en-US" dirty="0" smtClean="0"/>
              <a:t> Internal Medicine </a:t>
            </a:r>
            <a:r>
              <a:rPr lang="en-US" dirty="0"/>
              <a:t>2014 Mar;174(3):357-68. </a:t>
            </a:r>
            <a:r>
              <a:rPr lang="en-US" dirty="0" err="1" smtClean="0"/>
              <a:t>doi</a:t>
            </a:r>
            <a:r>
              <a:rPr lang="en-US" dirty="0" smtClean="0"/>
              <a:t>: 10.1001/jamainternmed.2013.13018</a:t>
            </a:r>
            <a:r>
              <a:rPr lang="en-US" dirty="0"/>
              <a:t>.</a:t>
            </a:r>
          </a:p>
        </p:txBody>
      </p:sp>
    </p:spTree>
    <p:extLst>
      <p:ext uri="{BB962C8B-B14F-4D97-AF65-F5344CB8AC3E}">
        <p14:creationId xmlns:p14="http://schemas.microsoft.com/office/powerpoint/2010/main" val="2782763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73936" y="1146411"/>
            <a:ext cx="9550774" cy="4682960"/>
          </a:xfrm>
          <a:prstGeom prst="rect">
            <a:avLst/>
          </a:prstGeom>
        </p:spPr>
      </p:pic>
    </p:spTree>
    <p:extLst>
      <p:ext uri="{BB962C8B-B14F-4D97-AF65-F5344CB8AC3E}">
        <p14:creationId xmlns:p14="http://schemas.microsoft.com/office/powerpoint/2010/main" val="631182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the Brain Affected by Mindfulness</a:t>
            </a:r>
            <a:endParaRPr lang="en-US" dirty="0"/>
          </a:p>
        </p:txBody>
      </p:sp>
      <p:sp>
        <p:nvSpPr>
          <p:cNvPr id="3" name="Content Placeholder 2"/>
          <p:cNvSpPr>
            <a:spLocks noGrp="1"/>
          </p:cNvSpPr>
          <p:nvPr>
            <p:ph idx="1"/>
          </p:nvPr>
        </p:nvSpPr>
        <p:spPr>
          <a:xfrm>
            <a:off x="838200" y="1690688"/>
            <a:ext cx="10515600" cy="4351338"/>
          </a:xfrm>
        </p:spPr>
        <p:txBody>
          <a:bodyPr>
            <a:normAutofit fontScale="85000" lnSpcReduction="20000"/>
          </a:bodyPr>
          <a:lstStyle/>
          <a:p>
            <a:pPr marL="0" indent="0">
              <a:buNone/>
            </a:pPr>
            <a:endParaRPr lang="en-US" dirty="0">
              <a:solidFill>
                <a:srgbClr val="4D4D4F"/>
              </a:solidFill>
              <a:latin typeface="Museo Sans"/>
            </a:endParaRPr>
          </a:p>
          <a:p>
            <a:r>
              <a:rPr lang="en-US" b="1" dirty="0" err="1">
                <a:solidFill>
                  <a:srgbClr val="4D4D4F"/>
                </a:solidFill>
                <a:latin typeface="Museo Sans"/>
              </a:rPr>
              <a:t>Rostrolateral</a:t>
            </a:r>
            <a:r>
              <a:rPr lang="en-US" b="1" dirty="0">
                <a:solidFill>
                  <a:srgbClr val="4D4D4F"/>
                </a:solidFill>
                <a:latin typeface="Museo Sans"/>
              </a:rPr>
              <a:t> prefrontal cortex</a:t>
            </a:r>
            <a:r>
              <a:rPr lang="en-US" dirty="0">
                <a:solidFill>
                  <a:srgbClr val="4D4D4F"/>
                </a:solidFill>
                <a:latin typeface="Museo Sans"/>
              </a:rPr>
              <a:t>: A region associated with meta-awareness (awareness of how you think), introspection, and processing of complex, abstract information.</a:t>
            </a:r>
          </a:p>
          <a:p>
            <a:r>
              <a:rPr lang="en-US" b="1" dirty="0">
                <a:solidFill>
                  <a:srgbClr val="4D4D4F"/>
                </a:solidFill>
                <a:latin typeface="Museo Sans"/>
              </a:rPr>
              <a:t>Sensory cortices and insular cortex</a:t>
            </a:r>
            <a:r>
              <a:rPr lang="en-US" dirty="0">
                <a:solidFill>
                  <a:srgbClr val="4D4D4F"/>
                </a:solidFill>
                <a:latin typeface="Museo Sans"/>
              </a:rPr>
              <a:t>: The main cortical hubs for processing of tactile information such touch, pain, conscious proprioception, and body awareness.</a:t>
            </a:r>
          </a:p>
          <a:p>
            <a:r>
              <a:rPr lang="en-US" b="1" dirty="0">
                <a:solidFill>
                  <a:srgbClr val="4D4D4F"/>
                </a:solidFill>
                <a:latin typeface="Museo Sans"/>
              </a:rPr>
              <a:t>Hippocampus</a:t>
            </a:r>
            <a:r>
              <a:rPr lang="en-US" dirty="0">
                <a:solidFill>
                  <a:srgbClr val="4D4D4F"/>
                </a:solidFill>
                <a:latin typeface="Museo Sans"/>
              </a:rPr>
              <a:t>: A pair of subcortical structures involved in memory formation and facilitating emotional responses.</a:t>
            </a:r>
          </a:p>
          <a:p>
            <a:r>
              <a:rPr lang="en-US" b="1" dirty="0">
                <a:solidFill>
                  <a:srgbClr val="4D4D4F"/>
                </a:solidFill>
                <a:latin typeface="Museo Sans"/>
              </a:rPr>
              <a:t>Anterior cingulate cortex and mid-cingulate cortex</a:t>
            </a:r>
            <a:r>
              <a:rPr lang="en-US" dirty="0">
                <a:solidFill>
                  <a:srgbClr val="4D4D4F"/>
                </a:solidFill>
                <a:latin typeface="Museo Sans"/>
              </a:rPr>
              <a:t>: Cortical regions involved in self-regulation, emotional regulation, attention, and self-control.</a:t>
            </a:r>
          </a:p>
          <a:p>
            <a:r>
              <a:rPr lang="en-US" b="1" dirty="0">
                <a:solidFill>
                  <a:srgbClr val="4D4D4F"/>
                </a:solidFill>
                <a:latin typeface="Museo Sans"/>
              </a:rPr>
              <a:t>Superior longitudinal fasciculus and corpus callosum</a:t>
            </a:r>
            <a:r>
              <a:rPr lang="en-US" dirty="0">
                <a:solidFill>
                  <a:srgbClr val="4D4D4F"/>
                </a:solidFill>
                <a:latin typeface="Museo Sans"/>
              </a:rPr>
              <a:t>: Subcortical white matter tracts that communicate within and between brain hemispheres. </a:t>
            </a:r>
          </a:p>
          <a:p>
            <a:endParaRPr lang="en-US" dirty="0"/>
          </a:p>
        </p:txBody>
      </p:sp>
    </p:spTree>
    <p:extLst>
      <p:ext uri="{BB962C8B-B14F-4D97-AF65-F5344CB8AC3E}">
        <p14:creationId xmlns:p14="http://schemas.microsoft.com/office/powerpoint/2010/main" val="1327823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897" y="436728"/>
            <a:ext cx="6366250" cy="5740235"/>
          </a:xfrm>
          <a:prstGeom prst="rect">
            <a:avLst/>
          </a:prstGeom>
        </p:spPr>
      </p:pic>
    </p:spTree>
    <p:extLst>
      <p:ext uri="{BB962C8B-B14F-4D97-AF65-F5344CB8AC3E}">
        <p14:creationId xmlns:p14="http://schemas.microsoft.com/office/powerpoint/2010/main" val="194977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84394" y="133113"/>
            <a:ext cx="5663820" cy="6282558"/>
          </a:xfrm>
          <a:prstGeom prst="rect">
            <a:avLst/>
          </a:prstGeom>
        </p:spPr>
      </p:pic>
      <p:sp>
        <p:nvSpPr>
          <p:cNvPr id="5" name="TextBox 4"/>
          <p:cNvSpPr txBox="1"/>
          <p:nvPr/>
        </p:nvSpPr>
        <p:spPr>
          <a:xfrm>
            <a:off x="2251881" y="6488668"/>
            <a:ext cx="7859459" cy="369332"/>
          </a:xfrm>
          <a:prstGeom prst="rect">
            <a:avLst/>
          </a:prstGeom>
          <a:noFill/>
        </p:spPr>
        <p:txBody>
          <a:bodyPr wrap="none" rtlCol="0">
            <a:spAutoFit/>
          </a:bodyPr>
          <a:lstStyle/>
          <a:p>
            <a:pPr algn="ctr"/>
            <a:r>
              <a:rPr lang="en-US" dirty="0" err="1" smtClean="0"/>
              <a:t>Retrived</a:t>
            </a:r>
            <a:r>
              <a:rPr lang="en-US" dirty="0"/>
              <a:t> from: </a:t>
            </a:r>
            <a:r>
              <a:rPr lang="en-US" dirty="0">
                <a:hlinkClick r:id="rId3"/>
              </a:rPr>
              <a:t>http://</a:t>
            </a:r>
            <a:r>
              <a:rPr lang="en-US" dirty="0" smtClean="0">
                <a:hlinkClick r:id="rId3"/>
              </a:rPr>
              <a:t>stopstressandanxiety.com</a:t>
            </a:r>
            <a:r>
              <a:rPr lang="en-US" dirty="0" smtClean="0"/>
              <a:t> with credit to groundingyoga.com</a:t>
            </a:r>
            <a:endParaRPr lang="en-US" dirty="0"/>
          </a:p>
        </p:txBody>
      </p:sp>
    </p:spTree>
    <p:extLst>
      <p:ext uri="{BB962C8B-B14F-4D97-AF65-F5344CB8AC3E}">
        <p14:creationId xmlns:p14="http://schemas.microsoft.com/office/powerpoint/2010/main" val="2762996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Multiple studies in Physical and Mental Health</a:t>
            </a:r>
          </a:p>
          <a:p>
            <a:r>
              <a:rPr lang="en-US" dirty="0" smtClean="0"/>
              <a:t>MBSR is most studied</a:t>
            </a:r>
          </a:p>
          <a:p>
            <a:r>
              <a:rPr lang="en-US" dirty="0" err="1" smtClean="0"/>
              <a:t>Metanalysis</a:t>
            </a:r>
            <a:r>
              <a:rPr lang="en-US" dirty="0" smtClean="0"/>
              <a:t> with 47 </a:t>
            </a:r>
            <a:r>
              <a:rPr lang="en-US" dirty="0"/>
              <a:t>trials with 3,515 participants found that people participating in mindfulness meditation programs experienced less anxiety, depression, and </a:t>
            </a:r>
            <a:r>
              <a:rPr lang="en-US" dirty="0" smtClean="0"/>
              <a:t>pain</a:t>
            </a:r>
          </a:p>
          <a:p>
            <a:r>
              <a:rPr lang="en-US" dirty="0" err="1" smtClean="0"/>
              <a:t>Metanalysis</a:t>
            </a:r>
            <a:r>
              <a:rPr lang="en-US" dirty="0" smtClean="0"/>
              <a:t> with 163 </a:t>
            </a:r>
            <a:r>
              <a:rPr lang="en-US" dirty="0"/>
              <a:t>studies found evidence </a:t>
            </a:r>
            <a:r>
              <a:rPr lang="en-US" dirty="0" smtClean="0"/>
              <a:t>that meditation practice is associated with reduced negative emotions and neuroticism, and the impact of meditation was comparable to the impact of behavioral treatments and psychotherapy on patients</a:t>
            </a:r>
          </a:p>
          <a:p>
            <a:r>
              <a:rPr lang="en-US" dirty="0" smtClean="0"/>
              <a:t>Need larger more controlled studies</a:t>
            </a:r>
          </a:p>
        </p:txBody>
      </p:sp>
    </p:spTree>
    <p:extLst>
      <p:ext uri="{BB962C8B-B14F-4D97-AF65-F5344CB8AC3E}">
        <p14:creationId xmlns:p14="http://schemas.microsoft.com/office/powerpoint/2010/main" val="397249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 Autism</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u="sng" dirty="0">
                <a:hlinkClick r:id="rId2" tooltip="Research in developmental disabilities."/>
              </a:rPr>
              <a:t>Res Dev </a:t>
            </a:r>
            <a:r>
              <a:rPr lang="en-US" u="sng" dirty="0" err="1">
                <a:hlinkClick r:id="rId2" tooltip="Research in developmental disabilities."/>
              </a:rPr>
              <a:t>Disabil</a:t>
            </a:r>
            <a:r>
              <a:rPr lang="en-US" u="sng" dirty="0">
                <a:hlinkClick r:id="rId2" tooltip="Research in developmental disabilities."/>
              </a:rPr>
              <a:t>.</a:t>
            </a:r>
            <a:r>
              <a:rPr lang="en-US" dirty="0"/>
              <a:t> 2017 May;64:47-55. </a:t>
            </a:r>
            <a:r>
              <a:rPr lang="en-US" dirty="0" err="1"/>
              <a:t>doi</a:t>
            </a:r>
            <a:r>
              <a:rPr lang="en-US" dirty="0"/>
              <a:t>: 10.1016/j.ridd.2017.03.004. </a:t>
            </a:r>
            <a:r>
              <a:rPr lang="en-US" dirty="0" err="1"/>
              <a:t>Epub</a:t>
            </a:r>
            <a:r>
              <a:rPr lang="en-US" dirty="0"/>
              <a:t> 2017 Mar 22.</a:t>
            </a:r>
          </a:p>
          <a:p>
            <a:pPr marL="0" indent="0">
              <a:buNone/>
            </a:pPr>
            <a:r>
              <a:rPr lang="en-US" b="1" dirty="0"/>
              <a:t>Cognitive </a:t>
            </a:r>
            <a:r>
              <a:rPr lang="en-US" b="1" dirty="0" err="1"/>
              <a:t>behavioural</a:t>
            </a:r>
            <a:r>
              <a:rPr lang="en-US" b="1" dirty="0"/>
              <a:t> therapy and mindfulness based stress reduction may be equally effective in reducing anxiety and depression in adults with autism spectrum disorders.</a:t>
            </a:r>
          </a:p>
          <a:p>
            <a:pPr marL="0" indent="0">
              <a:buNone/>
            </a:pPr>
            <a:r>
              <a:rPr lang="en-US" u="sng" dirty="0" err="1">
                <a:hlinkClick r:id="rId3"/>
              </a:rPr>
              <a:t>Sizoo</a:t>
            </a:r>
            <a:r>
              <a:rPr lang="en-US" u="sng" dirty="0">
                <a:hlinkClick r:id="rId3"/>
              </a:rPr>
              <a:t> BB</a:t>
            </a:r>
            <a:r>
              <a:rPr lang="en-US" baseline="30000" dirty="0"/>
              <a:t>1</a:t>
            </a:r>
            <a:r>
              <a:rPr lang="en-US" dirty="0"/>
              <a:t>, </a:t>
            </a:r>
            <a:r>
              <a:rPr lang="en-US" u="sng" dirty="0">
                <a:hlinkClick r:id="rId4"/>
              </a:rPr>
              <a:t>Kuiper E</a:t>
            </a:r>
            <a:r>
              <a:rPr lang="en-US" baseline="30000" dirty="0"/>
              <a:t>2</a:t>
            </a:r>
            <a:r>
              <a:rPr lang="en-US" dirty="0"/>
              <a:t>.</a:t>
            </a:r>
          </a:p>
          <a:p>
            <a:pPr marL="0" indent="0">
              <a:buNone/>
            </a:pPr>
            <a:r>
              <a:rPr lang="en-US" b="1" dirty="0">
                <a:hlinkClick r:id="rId2" tooltip="Open/close author information list"/>
              </a:rPr>
              <a:t>Author information</a:t>
            </a:r>
            <a:endParaRPr lang="en-US" b="1" dirty="0"/>
          </a:p>
          <a:p>
            <a:pPr marL="0" indent="0">
              <a:buNone/>
            </a:pPr>
            <a:r>
              <a:rPr lang="en-US" b="1" dirty="0"/>
              <a:t>Abstract</a:t>
            </a:r>
          </a:p>
          <a:p>
            <a:pPr marL="0" indent="0">
              <a:buNone/>
            </a:pPr>
            <a:r>
              <a:rPr lang="en-US" dirty="0"/>
              <a:t>Anxiety and depression co-occur in 50-70% of adults with autism spectrum disorder (ASD) but treatment methods for these comorbid problems have not been systematically studied. Recently, two ASD-tailored protocols were published: mindfulness based stress reduction (MBSR) and cognitive </a:t>
            </a:r>
            <a:r>
              <a:rPr lang="en-US" dirty="0" err="1"/>
              <a:t>behavioural</a:t>
            </a:r>
            <a:r>
              <a:rPr lang="en-US" dirty="0"/>
              <a:t> therapy (CBT). We wanted to investigate if both methods are equally effective in reducing anxiety and depression symptoms among adults with ASD. 59 adults with ASD and anxiety or depression scores above 7 on the Hospital Anxiety and Depression Scale, gave informed consent to participate; 27 followed the CBT protocol, and 32 the MBSR treatment protocol. Anxiety and depression scores, autism symptoms, rumination, and global mood were registered at the start, at the end of the 13-week treatment period, and at 3-months follow-up. Irrational beliefs and mindful attention awareness were used as process measures during treatment and at follow-up. Results indicate that both MBSR and CBT are associated with a reduction in anxiety and depressive symptoms among adults with ASD, with a sustained effect at follow-up, but without a main effect for treatment group. A similar pattern was seen for the reduction of </a:t>
            </a:r>
            <a:r>
              <a:rPr lang="en-US" dirty="0" err="1"/>
              <a:t>autisticsymptoms</a:t>
            </a:r>
            <a:r>
              <a:rPr lang="en-US" dirty="0"/>
              <a:t>, rumination and the improvement in global mood. There are some indications that MBSR may be preferred over CBT with respect to the treatment effect on anxiety when the scores on measures of irrational beliefs or positive global mood at baseline are high. </a:t>
            </a:r>
            <a:r>
              <a:rPr lang="en-US" dirty="0" err="1"/>
              <a:t>Mindfulnessand</a:t>
            </a:r>
            <a:r>
              <a:rPr lang="en-US" dirty="0"/>
              <a:t> cognitive behavioral therapies are both promising treatment methods for reducing comorbid anxiety and depression in adults with ASD</a:t>
            </a:r>
          </a:p>
          <a:p>
            <a:endParaRPr lang="en-US" dirty="0"/>
          </a:p>
        </p:txBody>
      </p:sp>
    </p:spTree>
    <p:extLst>
      <p:ext uri="{BB962C8B-B14F-4D97-AF65-F5344CB8AC3E}">
        <p14:creationId xmlns:p14="http://schemas.microsoft.com/office/powerpoint/2010/main" val="223516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Mindfulness</a:t>
            </a:r>
            <a:endParaRPr lang="en-US" dirty="0"/>
          </a:p>
        </p:txBody>
      </p:sp>
      <p:pic>
        <p:nvPicPr>
          <p:cNvPr id="4" name="Content Placeholder 3"/>
          <p:cNvPicPr>
            <a:picLocks noGrp="1" noChangeAspect="1"/>
          </p:cNvPicPr>
          <p:nvPr>
            <p:ph idx="1"/>
          </p:nvPr>
        </p:nvPicPr>
        <p:blipFill>
          <a:blip r:embed="rId2"/>
          <a:stretch>
            <a:fillRect/>
          </a:stretch>
        </p:blipFill>
        <p:spPr>
          <a:xfrm>
            <a:off x="3310072" y="1690688"/>
            <a:ext cx="5088727" cy="4633991"/>
          </a:xfrm>
          <a:prstGeom prst="rect">
            <a:avLst/>
          </a:prstGeom>
        </p:spPr>
      </p:pic>
    </p:spTree>
    <p:extLst>
      <p:ext uri="{BB962C8B-B14F-4D97-AF65-F5344CB8AC3E}">
        <p14:creationId xmlns:p14="http://schemas.microsoft.com/office/powerpoint/2010/main" val="387614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2310</TotalTime>
  <Words>405</Words>
  <Application>Microsoft Office PowerPoint</Application>
  <PresentationFormat>Widescreen</PresentationFormat>
  <Paragraphs>65</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Museo Sans</vt:lpstr>
      <vt:lpstr>Office Theme</vt:lpstr>
      <vt:lpstr>Mindfulness for Everyday</vt:lpstr>
      <vt:lpstr>PowerPoint Presentation</vt:lpstr>
      <vt:lpstr>PowerPoint Presentation</vt:lpstr>
      <vt:lpstr>Areas of the Brain Affected by Mindfulness</vt:lpstr>
      <vt:lpstr>PowerPoint Presentation</vt:lpstr>
      <vt:lpstr>PowerPoint Presentation</vt:lpstr>
      <vt:lpstr>Research Summary</vt:lpstr>
      <vt:lpstr>Research in Autism</vt:lpstr>
      <vt:lpstr>Ancient Mindfulness</vt:lpstr>
      <vt:lpstr>PowerPoint Presentation</vt:lpstr>
      <vt:lpstr>Intention</vt:lpstr>
      <vt:lpstr>Benefits of Mindfulness</vt:lpstr>
      <vt:lpstr>Stages of Mindfulness</vt:lpstr>
      <vt:lpstr>Mindfulness Practices </vt:lpstr>
      <vt:lpstr>Mindful Breathing</vt:lpstr>
      <vt:lpstr>Mindfulness through Body Awareness</vt:lpstr>
      <vt:lpstr>Mindful Eating</vt:lpstr>
      <vt:lpstr>PowerPoint Presentation</vt:lpstr>
      <vt:lpstr>PowerPoint Presentation</vt:lpstr>
      <vt:lpstr>Resources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for Everyday</dc:title>
  <dc:creator>Foci 1</dc:creator>
  <cp:lastModifiedBy>Foci 1</cp:lastModifiedBy>
  <cp:revision>35</cp:revision>
  <dcterms:created xsi:type="dcterms:W3CDTF">2018-03-13T18:08:14Z</dcterms:created>
  <dcterms:modified xsi:type="dcterms:W3CDTF">2018-04-06T01:38:54Z</dcterms:modified>
</cp:coreProperties>
</file>