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685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685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685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685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685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685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685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68566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3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BED"/>
          </a:solidFill>
        </a:fill>
      </a:tcStyle>
    </a:wholeTbl>
    <a:band2H>
      <a:tcTxStyle b="def" i="def"/>
      <a:tcStyle>
        <a:tcBdr/>
        <a:fill>
          <a:solidFill>
            <a:srgbClr val="E6EE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BF1CB"/>
          </a:solidFill>
        </a:fill>
      </a:tcStyle>
    </a:wholeTbl>
    <a:band2H>
      <a:tcTxStyle b="def" i="def"/>
      <a:tcStyle>
        <a:tcBdr/>
        <a:fill>
          <a:solidFill>
            <a:srgbClr val="F5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0DB"/>
          </a:solidFill>
        </a:fill>
      </a:tcStyle>
    </a:wholeTbl>
    <a:band2H>
      <a:tcTxStyle b="def" i="def"/>
      <a:tcStyle>
        <a:tcBdr/>
        <a:fill>
          <a:solidFill>
            <a:srgbClr val="FFE9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342831" latinLnBrk="0">
      <a:defRPr sz="900">
        <a:latin typeface="+mn-lt"/>
        <a:ea typeface="+mn-ea"/>
        <a:cs typeface="+mn-cs"/>
        <a:sym typeface="Helvetica"/>
      </a:defRPr>
    </a:lvl1pPr>
    <a:lvl2pPr indent="228600" defTabSz="342831" latinLnBrk="0">
      <a:defRPr sz="900">
        <a:latin typeface="+mn-lt"/>
        <a:ea typeface="+mn-ea"/>
        <a:cs typeface="+mn-cs"/>
        <a:sym typeface="Helvetica"/>
      </a:defRPr>
    </a:lvl2pPr>
    <a:lvl3pPr indent="457200" defTabSz="342831" latinLnBrk="0">
      <a:defRPr sz="900">
        <a:latin typeface="+mn-lt"/>
        <a:ea typeface="+mn-ea"/>
        <a:cs typeface="+mn-cs"/>
        <a:sym typeface="Helvetica"/>
      </a:defRPr>
    </a:lvl3pPr>
    <a:lvl4pPr indent="685800" defTabSz="342831" latinLnBrk="0">
      <a:defRPr sz="900">
        <a:latin typeface="+mn-lt"/>
        <a:ea typeface="+mn-ea"/>
        <a:cs typeface="+mn-cs"/>
        <a:sym typeface="Helvetica"/>
      </a:defRPr>
    </a:lvl4pPr>
    <a:lvl5pPr indent="914400" defTabSz="342831" latinLnBrk="0">
      <a:defRPr sz="900">
        <a:latin typeface="+mn-lt"/>
        <a:ea typeface="+mn-ea"/>
        <a:cs typeface="+mn-cs"/>
        <a:sym typeface="Helvetica"/>
      </a:defRPr>
    </a:lvl5pPr>
    <a:lvl6pPr indent="1143000" defTabSz="342831" latinLnBrk="0">
      <a:defRPr sz="900">
        <a:latin typeface="+mn-lt"/>
        <a:ea typeface="+mn-ea"/>
        <a:cs typeface="+mn-cs"/>
        <a:sym typeface="Helvetica"/>
      </a:defRPr>
    </a:lvl6pPr>
    <a:lvl7pPr indent="1371600" defTabSz="342831" latinLnBrk="0">
      <a:defRPr sz="900">
        <a:latin typeface="+mn-lt"/>
        <a:ea typeface="+mn-ea"/>
        <a:cs typeface="+mn-cs"/>
        <a:sym typeface="Helvetica"/>
      </a:defRPr>
    </a:lvl7pPr>
    <a:lvl8pPr indent="1600200" defTabSz="342831" latinLnBrk="0">
      <a:defRPr sz="900">
        <a:latin typeface="+mn-lt"/>
        <a:ea typeface="+mn-ea"/>
        <a:cs typeface="+mn-cs"/>
        <a:sym typeface="Helvetica"/>
      </a:defRPr>
    </a:lvl8pPr>
    <a:lvl9pPr indent="1828800" defTabSz="342831" latinLnBrk="0">
      <a:defRPr sz="900">
        <a:latin typeface="+mn-lt"/>
        <a:ea typeface="+mn-ea"/>
        <a:cs typeface="+mn-cs"/>
        <a:sym typeface="Helvetic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16064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/>
          <p:cNvGrpSpPr/>
          <p:nvPr/>
        </p:nvGrpSpPr>
        <p:grpSpPr>
          <a:xfrm>
            <a:off x="788075" y="-173336"/>
            <a:ext cx="517978" cy="740820"/>
            <a:chOff x="0" y="0"/>
            <a:chExt cx="517976" cy="740819"/>
          </a:xfrm>
        </p:grpSpPr>
        <p:sp>
          <p:nvSpPr>
            <p:cNvPr id="2" name="Shape"/>
            <p:cNvSpPr/>
            <p:nvPr/>
          </p:nvSpPr>
          <p:spPr>
            <a:xfrm rot="3586718">
              <a:off x="-58274" y="176668"/>
              <a:ext cx="494886" cy="149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2752" y="20536"/>
                  </a:lnTo>
                  <a:lnTo>
                    <a:pt x="21600" y="0"/>
                  </a:lnTo>
                  <a:lnTo>
                    <a:pt x="8848" y="982"/>
                  </a:lnTo>
                  <a:lnTo>
                    <a:pt x="0" y="21600"/>
                  </a:lnTo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Shape"/>
            <p:cNvSpPr/>
            <p:nvPr/>
          </p:nvSpPr>
          <p:spPr>
            <a:xfrm rot="3586718">
              <a:off x="191538" y="479165"/>
              <a:ext cx="349753" cy="147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9047" y="21098"/>
                  </a:lnTo>
                  <a:lnTo>
                    <a:pt x="21600" y="0"/>
                  </a:lnTo>
                  <a:lnTo>
                    <a:pt x="12553" y="502"/>
                  </a:lnTo>
                  <a:lnTo>
                    <a:pt x="0" y="21600"/>
                  </a:lnTo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 sz="10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" name="Shape"/>
          <p:cNvSpPr/>
          <p:nvPr/>
        </p:nvSpPr>
        <p:spPr>
          <a:xfrm rot="3586718">
            <a:off x="-274332" y="76462"/>
            <a:ext cx="970315" cy="368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4421" y="20187"/>
                </a:lnTo>
                <a:lnTo>
                  <a:pt x="21600" y="0"/>
                </a:lnTo>
                <a:lnTo>
                  <a:pt x="7166" y="1413"/>
                </a:lnTo>
                <a:lnTo>
                  <a:pt x="0" y="21600"/>
                </a:lnTo>
              </a:path>
            </a:pathLst>
          </a:custGeom>
          <a:ln w="19050">
            <a:solidFill>
              <a:schemeClr val="accent2"/>
            </a:solidFill>
            <a:prstDash val="sysDot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6" name="Shape"/>
          <p:cNvSpPr/>
          <p:nvPr/>
        </p:nvSpPr>
        <p:spPr>
          <a:xfrm rot="3586718">
            <a:off x="761821" y="570201"/>
            <a:ext cx="145415" cy="147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6" h="21279" fill="norm" stroke="1" extrusionOk="0">
                <a:moveTo>
                  <a:pt x="21355" y="10392"/>
                </a:moveTo>
                <a:cubicBezTo>
                  <a:pt x="21438" y="16328"/>
                  <a:pt x="16804" y="21109"/>
                  <a:pt x="10928" y="21274"/>
                </a:cubicBezTo>
                <a:cubicBezTo>
                  <a:pt x="5052" y="21439"/>
                  <a:pt x="86" y="16822"/>
                  <a:pt x="4" y="10886"/>
                </a:cubicBezTo>
                <a:cubicBezTo>
                  <a:pt x="-162" y="5033"/>
                  <a:pt x="4472" y="169"/>
                  <a:pt x="10431" y="4"/>
                </a:cubicBezTo>
                <a:cubicBezTo>
                  <a:pt x="16307" y="-161"/>
                  <a:pt x="21190" y="4456"/>
                  <a:pt x="21355" y="1039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7" name="Shape"/>
          <p:cNvSpPr/>
          <p:nvPr/>
        </p:nvSpPr>
        <p:spPr>
          <a:xfrm rot="3586718">
            <a:off x="782123" y="278737"/>
            <a:ext cx="144866" cy="145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7" h="21356" fill="norm" stroke="1" extrusionOk="0">
                <a:moveTo>
                  <a:pt x="21272" y="10428"/>
                </a:moveTo>
                <a:cubicBezTo>
                  <a:pt x="21438" y="16387"/>
                  <a:pt x="16804" y="21270"/>
                  <a:pt x="10845" y="21352"/>
                </a:cubicBezTo>
                <a:cubicBezTo>
                  <a:pt x="4969" y="21518"/>
                  <a:pt x="169" y="16884"/>
                  <a:pt x="4" y="10925"/>
                </a:cubicBezTo>
                <a:cubicBezTo>
                  <a:pt x="-162" y="5049"/>
                  <a:pt x="4472" y="166"/>
                  <a:pt x="10348" y="1"/>
                </a:cubicBezTo>
                <a:cubicBezTo>
                  <a:pt x="16224" y="-82"/>
                  <a:pt x="21190" y="4552"/>
                  <a:pt x="21272" y="10428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8" name="Shape"/>
          <p:cNvSpPr/>
          <p:nvPr/>
        </p:nvSpPr>
        <p:spPr>
          <a:xfrm rot="3586718">
            <a:off x="526986" y="142552"/>
            <a:ext cx="147340" cy="1454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9" h="21356" fill="norm" stroke="1" extrusionOk="0">
                <a:moveTo>
                  <a:pt x="21274" y="10431"/>
                </a:moveTo>
                <a:cubicBezTo>
                  <a:pt x="21439" y="16224"/>
                  <a:pt x="16822" y="21190"/>
                  <a:pt x="10886" y="21355"/>
                </a:cubicBezTo>
                <a:cubicBezTo>
                  <a:pt x="4950" y="21438"/>
                  <a:pt x="169" y="16804"/>
                  <a:pt x="4" y="10928"/>
                </a:cubicBezTo>
                <a:cubicBezTo>
                  <a:pt x="-161" y="4969"/>
                  <a:pt x="4456" y="86"/>
                  <a:pt x="10392" y="4"/>
                </a:cubicBezTo>
                <a:cubicBezTo>
                  <a:pt x="16245" y="-162"/>
                  <a:pt x="21109" y="4472"/>
                  <a:pt x="21274" y="10431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9" name="Shape"/>
          <p:cNvSpPr/>
          <p:nvPr/>
        </p:nvSpPr>
        <p:spPr>
          <a:xfrm rot="13935410">
            <a:off x="807339" y="4553677"/>
            <a:ext cx="238823" cy="239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401" fill="norm" stroke="1" extrusionOk="0">
                <a:moveTo>
                  <a:pt x="21300" y="10447"/>
                </a:moveTo>
                <a:cubicBezTo>
                  <a:pt x="21452" y="16329"/>
                  <a:pt x="16798" y="21247"/>
                  <a:pt x="10930" y="21400"/>
                </a:cubicBezTo>
                <a:cubicBezTo>
                  <a:pt x="5062" y="21501"/>
                  <a:pt x="156" y="16887"/>
                  <a:pt x="4" y="10955"/>
                </a:cubicBezTo>
                <a:cubicBezTo>
                  <a:pt x="-148" y="5073"/>
                  <a:pt x="4506" y="205"/>
                  <a:pt x="10374" y="2"/>
                </a:cubicBezTo>
                <a:cubicBezTo>
                  <a:pt x="16292" y="-99"/>
                  <a:pt x="21148" y="4566"/>
                  <a:pt x="21300" y="10447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0" name="Shape"/>
          <p:cNvSpPr/>
          <p:nvPr/>
        </p:nvSpPr>
        <p:spPr>
          <a:xfrm rot="13935410">
            <a:off x="629440" y="4402870"/>
            <a:ext cx="147893" cy="1478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358" fill="norm" stroke="1" extrusionOk="0">
                <a:moveTo>
                  <a:pt x="21357" y="10472"/>
                </a:moveTo>
                <a:cubicBezTo>
                  <a:pt x="21439" y="16325"/>
                  <a:pt x="16822" y="21189"/>
                  <a:pt x="10886" y="21354"/>
                </a:cubicBezTo>
                <a:cubicBezTo>
                  <a:pt x="5033" y="21519"/>
                  <a:pt x="169" y="16820"/>
                  <a:pt x="4" y="10966"/>
                </a:cubicBezTo>
                <a:cubicBezTo>
                  <a:pt x="-161" y="5113"/>
                  <a:pt x="4538" y="166"/>
                  <a:pt x="10392" y="1"/>
                </a:cubicBezTo>
                <a:cubicBezTo>
                  <a:pt x="16328" y="-81"/>
                  <a:pt x="21192" y="4618"/>
                  <a:pt x="21357" y="1047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1" name="Shape"/>
          <p:cNvSpPr/>
          <p:nvPr/>
        </p:nvSpPr>
        <p:spPr>
          <a:xfrm rot="13935410">
            <a:off x="657906" y="4826706"/>
            <a:ext cx="95914" cy="95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237" fill="norm" stroke="1" extrusionOk="0">
                <a:moveTo>
                  <a:pt x="21350" y="10365"/>
                </a:moveTo>
                <a:cubicBezTo>
                  <a:pt x="21476" y="16233"/>
                  <a:pt x="16929" y="21102"/>
                  <a:pt x="10992" y="21227"/>
                </a:cubicBezTo>
                <a:cubicBezTo>
                  <a:pt x="5055" y="21477"/>
                  <a:pt x="129" y="16732"/>
                  <a:pt x="2" y="10864"/>
                </a:cubicBezTo>
                <a:cubicBezTo>
                  <a:pt x="-124" y="5121"/>
                  <a:pt x="4550" y="127"/>
                  <a:pt x="10360" y="2"/>
                </a:cubicBezTo>
                <a:cubicBezTo>
                  <a:pt x="16297" y="-123"/>
                  <a:pt x="21223" y="4497"/>
                  <a:pt x="21350" y="10365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2" name="Shape"/>
          <p:cNvSpPr/>
          <p:nvPr/>
        </p:nvSpPr>
        <p:spPr>
          <a:xfrm rot="3586718">
            <a:off x="123941" y="628990"/>
            <a:ext cx="355324" cy="355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4" h="21365" fill="norm" stroke="1" extrusionOk="0">
                <a:moveTo>
                  <a:pt x="10445" y="1984"/>
                </a:moveTo>
                <a:cubicBezTo>
                  <a:pt x="5634" y="2086"/>
                  <a:pt x="1812" y="6119"/>
                  <a:pt x="1949" y="10904"/>
                </a:cubicBezTo>
                <a:cubicBezTo>
                  <a:pt x="2085" y="15689"/>
                  <a:pt x="6077" y="19517"/>
                  <a:pt x="10889" y="19414"/>
                </a:cubicBezTo>
                <a:cubicBezTo>
                  <a:pt x="15700" y="19277"/>
                  <a:pt x="19488" y="15279"/>
                  <a:pt x="19385" y="10494"/>
                </a:cubicBezTo>
                <a:cubicBezTo>
                  <a:pt x="19283" y="5675"/>
                  <a:pt x="15257" y="1847"/>
                  <a:pt x="10445" y="1984"/>
                </a:cubicBezTo>
                <a:close/>
                <a:moveTo>
                  <a:pt x="10923" y="21362"/>
                </a:moveTo>
                <a:cubicBezTo>
                  <a:pt x="5020" y="21499"/>
                  <a:pt x="140" y="16817"/>
                  <a:pt x="3" y="10972"/>
                </a:cubicBezTo>
                <a:cubicBezTo>
                  <a:pt x="-133" y="5060"/>
                  <a:pt x="4508" y="138"/>
                  <a:pt x="10411" y="2"/>
                </a:cubicBezTo>
                <a:cubicBezTo>
                  <a:pt x="16314" y="-101"/>
                  <a:pt x="21228" y="4547"/>
                  <a:pt x="21331" y="10460"/>
                </a:cubicBezTo>
                <a:cubicBezTo>
                  <a:pt x="21467" y="16338"/>
                  <a:pt x="16792" y="21226"/>
                  <a:pt x="10923" y="2136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3" name="Shape"/>
          <p:cNvSpPr/>
          <p:nvPr/>
        </p:nvSpPr>
        <p:spPr>
          <a:xfrm rot="3586718">
            <a:off x="-104551" y="4192525"/>
            <a:ext cx="871399" cy="148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6950" y="19174"/>
                </a:lnTo>
                <a:lnTo>
                  <a:pt x="21600" y="0"/>
                </a:lnTo>
                <a:lnTo>
                  <a:pt x="4641" y="2368"/>
                </a:lnTo>
                <a:lnTo>
                  <a:pt x="0" y="21600"/>
                </a:ln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4" name="Shape"/>
          <p:cNvSpPr/>
          <p:nvPr/>
        </p:nvSpPr>
        <p:spPr>
          <a:xfrm rot="3586718">
            <a:off x="741064" y="5048894"/>
            <a:ext cx="1191755" cy="188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9019"/>
                </a:moveTo>
                <a:lnTo>
                  <a:pt x="4762" y="21600"/>
                </a:lnTo>
                <a:lnTo>
                  <a:pt x="0" y="2581"/>
                </a:lnTo>
                <a:lnTo>
                  <a:pt x="16831" y="0"/>
                </a:lnTo>
                <a:lnTo>
                  <a:pt x="21600" y="19019"/>
                </a:ln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5" name="Shape"/>
          <p:cNvSpPr/>
          <p:nvPr/>
        </p:nvSpPr>
        <p:spPr>
          <a:xfrm rot="3586718">
            <a:off x="28097" y="4671652"/>
            <a:ext cx="498523" cy="1221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263"/>
                </a:moveTo>
                <a:lnTo>
                  <a:pt x="7797" y="21600"/>
                </a:lnTo>
                <a:lnTo>
                  <a:pt x="0" y="1407"/>
                </a:lnTo>
                <a:lnTo>
                  <a:pt x="13786" y="0"/>
                </a:lnTo>
                <a:lnTo>
                  <a:pt x="21600" y="20263"/>
                </a:lnTo>
              </a:path>
            </a:pathLst>
          </a:custGeom>
          <a:solidFill>
            <a:srgbClr val="6EEE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6" name="Shape"/>
          <p:cNvSpPr/>
          <p:nvPr/>
        </p:nvSpPr>
        <p:spPr>
          <a:xfrm rot="3586718">
            <a:off x="-21087" y="4418695"/>
            <a:ext cx="284948" cy="116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159"/>
                </a:moveTo>
                <a:lnTo>
                  <a:pt x="13666" y="21600"/>
                </a:lnTo>
                <a:lnTo>
                  <a:pt x="0" y="441"/>
                </a:lnTo>
                <a:lnTo>
                  <a:pt x="7934" y="0"/>
                </a:lnTo>
                <a:lnTo>
                  <a:pt x="21600" y="21159"/>
                </a:lnTo>
              </a:path>
            </a:pathLst>
          </a:custGeom>
          <a:solidFill>
            <a:srgbClr val="6EEEE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7" name="Shape"/>
          <p:cNvSpPr/>
          <p:nvPr/>
        </p:nvSpPr>
        <p:spPr>
          <a:xfrm rot="3586718">
            <a:off x="-50988" y="3825971"/>
            <a:ext cx="1049958" cy="1781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6958" y="19248"/>
                </a:lnTo>
                <a:lnTo>
                  <a:pt x="21600" y="0"/>
                </a:lnTo>
                <a:lnTo>
                  <a:pt x="4642" y="2400"/>
                </a:lnTo>
                <a:lnTo>
                  <a:pt x="0" y="21600"/>
                </a:ln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8" name="Shape"/>
          <p:cNvSpPr/>
          <p:nvPr/>
        </p:nvSpPr>
        <p:spPr>
          <a:xfrm rot="3586718">
            <a:off x="245026" y="3785256"/>
            <a:ext cx="395239" cy="162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9273" y="21073"/>
                </a:lnTo>
                <a:lnTo>
                  <a:pt x="21600" y="0"/>
                </a:lnTo>
                <a:lnTo>
                  <a:pt x="12327" y="527"/>
                </a:lnTo>
                <a:lnTo>
                  <a:pt x="0" y="21600"/>
                </a:ln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19" name="Shape"/>
          <p:cNvSpPr/>
          <p:nvPr/>
        </p:nvSpPr>
        <p:spPr>
          <a:xfrm rot="3586718">
            <a:off x="152632" y="3590495"/>
            <a:ext cx="340972" cy="162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7309" y="21229"/>
                </a:lnTo>
                <a:lnTo>
                  <a:pt x="21600" y="0"/>
                </a:lnTo>
                <a:lnTo>
                  <a:pt x="14291" y="371"/>
                </a:lnTo>
                <a:lnTo>
                  <a:pt x="0" y="21600"/>
                </a:ln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0" name="Shape"/>
          <p:cNvSpPr/>
          <p:nvPr/>
        </p:nvSpPr>
        <p:spPr>
          <a:xfrm rot="3586718">
            <a:off x="415099" y="4894041"/>
            <a:ext cx="175823" cy="174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7" h="21363" fill="norm" stroke="1" extrusionOk="0">
                <a:moveTo>
                  <a:pt x="10489" y="2761"/>
                </a:moveTo>
                <a:cubicBezTo>
                  <a:pt x="6140" y="2907"/>
                  <a:pt x="2661" y="6491"/>
                  <a:pt x="2806" y="10849"/>
                </a:cubicBezTo>
                <a:cubicBezTo>
                  <a:pt x="2902" y="15208"/>
                  <a:pt x="6526" y="18695"/>
                  <a:pt x="10875" y="18598"/>
                </a:cubicBezTo>
                <a:cubicBezTo>
                  <a:pt x="15224" y="18453"/>
                  <a:pt x="18655" y="14869"/>
                  <a:pt x="18559" y="10510"/>
                </a:cubicBezTo>
                <a:cubicBezTo>
                  <a:pt x="18414" y="6152"/>
                  <a:pt x="14838" y="2713"/>
                  <a:pt x="10489" y="2761"/>
                </a:cubicBezTo>
                <a:close/>
                <a:moveTo>
                  <a:pt x="10924" y="21359"/>
                </a:moveTo>
                <a:cubicBezTo>
                  <a:pt x="5028" y="21504"/>
                  <a:pt x="148" y="16806"/>
                  <a:pt x="3" y="10946"/>
                </a:cubicBezTo>
                <a:cubicBezTo>
                  <a:pt x="-142" y="5038"/>
                  <a:pt x="4545" y="195"/>
                  <a:pt x="10392" y="1"/>
                </a:cubicBezTo>
                <a:cubicBezTo>
                  <a:pt x="16288" y="-96"/>
                  <a:pt x="21168" y="4553"/>
                  <a:pt x="21313" y="10413"/>
                </a:cubicBezTo>
                <a:cubicBezTo>
                  <a:pt x="21458" y="16322"/>
                  <a:pt x="16819" y="21213"/>
                  <a:pt x="10924" y="21359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1" name="Shape"/>
          <p:cNvSpPr/>
          <p:nvPr/>
        </p:nvSpPr>
        <p:spPr>
          <a:xfrm rot="3586718">
            <a:off x="8024869" y="145846"/>
            <a:ext cx="1703478" cy="269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9059"/>
                </a:moveTo>
                <a:lnTo>
                  <a:pt x="4760" y="21600"/>
                </a:lnTo>
                <a:lnTo>
                  <a:pt x="0" y="2587"/>
                </a:lnTo>
                <a:lnTo>
                  <a:pt x="16833" y="0"/>
                </a:lnTo>
                <a:lnTo>
                  <a:pt x="21600" y="19059"/>
                </a:lnTo>
              </a:path>
            </a:pathLst>
          </a:custGeom>
          <a:ln w="28575">
            <a:solidFill>
              <a:schemeClr val="accent6"/>
            </a:solidFill>
            <a:prstDash val="sysDot"/>
            <a:bevel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2" name="Shape"/>
          <p:cNvSpPr/>
          <p:nvPr/>
        </p:nvSpPr>
        <p:spPr>
          <a:xfrm rot="3586718">
            <a:off x="8650643" y="226179"/>
            <a:ext cx="239931" cy="238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1" h="21256" fill="norm" stroke="1" extrusionOk="0">
                <a:moveTo>
                  <a:pt x="21400" y="10376"/>
                </a:moveTo>
                <a:cubicBezTo>
                  <a:pt x="21501" y="16244"/>
                  <a:pt x="16836" y="21151"/>
                  <a:pt x="10955" y="21252"/>
                </a:cubicBezTo>
                <a:cubicBezTo>
                  <a:pt x="5073" y="21404"/>
                  <a:pt x="155" y="16750"/>
                  <a:pt x="2" y="10882"/>
                </a:cubicBezTo>
                <a:cubicBezTo>
                  <a:pt x="-99" y="5014"/>
                  <a:pt x="4566" y="108"/>
                  <a:pt x="10447" y="6"/>
                </a:cubicBezTo>
                <a:cubicBezTo>
                  <a:pt x="16329" y="-196"/>
                  <a:pt x="21197" y="4508"/>
                  <a:pt x="21400" y="10376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3" name="Shape"/>
          <p:cNvSpPr/>
          <p:nvPr/>
        </p:nvSpPr>
        <p:spPr>
          <a:xfrm rot="3586718">
            <a:off x="8846987" y="514626"/>
            <a:ext cx="145413" cy="147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6" h="21279" fill="norm" stroke="1" extrusionOk="0">
                <a:moveTo>
                  <a:pt x="21352" y="10392"/>
                </a:moveTo>
                <a:cubicBezTo>
                  <a:pt x="21518" y="16245"/>
                  <a:pt x="16884" y="21109"/>
                  <a:pt x="10925" y="21274"/>
                </a:cubicBezTo>
                <a:cubicBezTo>
                  <a:pt x="5132" y="21439"/>
                  <a:pt x="166" y="16740"/>
                  <a:pt x="1" y="10886"/>
                </a:cubicBezTo>
                <a:cubicBezTo>
                  <a:pt x="-82" y="5033"/>
                  <a:pt x="4552" y="86"/>
                  <a:pt x="10428" y="4"/>
                </a:cubicBezTo>
                <a:cubicBezTo>
                  <a:pt x="16387" y="-161"/>
                  <a:pt x="21270" y="4456"/>
                  <a:pt x="21352" y="10392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4" name="Shape"/>
          <p:cNvSpPr/>
          <p:nvPr/>
        </p:nvSpPr>
        <p:spPr>
          <a:xfrm rot="3586718">
            <a:off x="9004479" y="755808"/>
            <a:ext cx="95918" cy="959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3" h="21353" fill="norm" stroke="1" extrusionOk="0">
                <a:moveTo>
                  <a:pt x="21351" y="10426"/>
                </a:moveTo>
                <a:cubicBezTo>
                  <a:pt x="21477" y="16328"/>
                  <a:pt x="16803" y="21226"/>
                  <a:pt x="10993" y="21351"/>
                </a:cubicBezTo>
                <a:cubicBezTo>
                  <a:pt x="5056" y="21477"/>
                  <a:pt x="130" y="16830"/>
                  <a:pt x="3" y="10928"/>
                </a:cubicBezTo>
                <a:cubicBezTo>
                  <a:pt x="-123" y="5026"/>
                  <a:pt x="4424" y="254"/>
                  <a:pt x="10361" y="3"/>
                </a:cubicBezTo>
                <a:cubicBezTo>
                  <a:pt x="16298" y="-123"/>
                  <a:pt x="21224" y="4524"/>
                  <a:pt x="21351" y="10426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5" name="Shape"/>
          <p:cNvSpPr/>
          <p:nvPr/>
        </p:nvSpPr>
        <p:spPr>
          <a:xfrm rot="3586718">
            <a:off x="8189266" y="513533"/>
            <a:ext cx="361024" cy="361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1363" fill="norm" stroke="1" extrusionOk="0">
                <a:moveTo>
                  <a:pt x="10510" y="2810"/>
                </a:moveTo>
                <a:cubicBezTo>
                  <a:pt x="6152" y="2907"/>
                  <a:pt x="2713" y="6539"/>
                  <a:pt x="2761" y="10898"/>
                </a:cubicBezTo>
                <a:cubicBezTo>
                  <a:pt x="2907" y="15208"/>
                  <a:pt x="6539" y="18695"/>
                  <a:pt x="10849" y="18550"/>
                </a:cubicBezTo>
                <a:cubicBezTo>
                  <a:pt x="15208" y="18501"/>
                  <a:pt x="18695" y="14869"/>
                  <a:pt x="18598" y="10462"/>
                </a:cubicBezTo>
                <a:cubicBezTo>
                  <a:pt x="18501" y="6152"/>
                  <a:pt x="14869" y="2713"/>
                  <a:pt x="10510" y="2810"/>
                </a:cubicBezTo>
                <a:close/>
                <a:moveTo>
                  <a:pt x="10946" y="21359"/>
                </a:moveTo>
                <a:cubicBezTo>
                  <a:pt x="5038" y="21504"/>
                  <a:pt x="195" y="16806"/>
                  <a:pt x="1" y="10946"/>
                </a:cubicBezTo>
                <a:cubicBezTo>
                  <a:pt x="-96" y="5086"/>
                  <a:pt x="4553" y="146"/>
                  <a:pt x="10413" y="1"/>
                </a:cubicBezTo>
                <a:cubicBezTo>
                  <a:pt x="16322" y="-96"/>
                  <a:pt x="21213" y="4553"/>
                  <a:pt x="21359" y="10413"/>
                </a:cubicBezTo>
                <a:cubicBezTo>
                  <a:pt x="21504" y="16322"/>
                  <a:pt x="16806" y="21213"/>
                  <a:pt x="10946" y="2135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6" name="Shape"/>
          <p:cNvSpPr/>
          <p:nvPr/>
        </p:nvSpPr>
        <p:spPr>
          <a:xfrm rot="2726607">
            <a:off x="8027107" y="5055084"/>
            <a:ext cx="712581" cy="17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259"/>
                </a:moveTo>
                <a:lnTo>
                  <a:pt x="7808" y="21600"/>
                </a:lnTo>
                <a:lnTo>
                  <a:pt x="0" y="1341"/>
                </a:lnTo>
                <a:lnTo>
                  <a:pt x="13792" y="0"/>
                </a:lnTo>
                <a:lnTo>
                  <a:pt x="21600" y="20259"/>
                </a:ln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7" name="Shape"/>
          <p:cNvSpPr/>
          <p:nvPr/>
        </p:nvSpPr>
        <p:spPr>
          <a:xfrm rot="2726607">
            <a:off x="8451791" y="4759440"/>
            <a:ext cx="1248067" cy="212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6952" y="19232"/>
                </a:lnTo>
                <a:lnTo>
                  <a:pt x="21600" y="0"/>
                </a:lnTo>
                <a:lnTo>
                  <a:pt x="4648" y="2483"/>
                </a:lnTo>
                <a:lnTo>
                  <a:pt x="0" y="21600"/>
                </a:ln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8" name="Shape"/>
          <p:cNvSpPr/>
          <p:nvPr/>
        </p:nvSpPr>
        <p:spPr>
          <a:xfrm rot="2726607">
            <a:off x="8292265" y="4494972"/>
            <a:ext cx="1703478" cy="269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19059"/>
                </a:moveTo>
                <a:lnTo>
                  <a:pt x="4767" y="21600"/>
                </a:lnTo>
                <a:lnTo>
                  <a:pt x="0" y="2587"/>
                </a:lnTo>
                <a:lnTo>
                  <a:pt x="16833" y="0"/>
                </a:lnTo>
                <a:lnTo>
                  <a:pt x="21600" y="19059"/>
                </a:ln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29" name="Shape"/>
          <p:cNvSpPr/>
          <p:nvPr/>
        </p:nvSpPr>
        <p:spPr>
          <a:xfrm rot="2726607">
            <a:off x="8970536" y="4633586"/>
            <a:ext cx="249393" cy="250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3" h="21271" fill="norm" stroke="1" extrusionOk="0">
                <a:moveTo>
                  <a:pt x="10513" y="2761"/>
                </a:moveTo>
                <a:cubicBezTo>
                  <a:pt x="6154" y="2857"/>
                  <a:pt x="2667" y="6481"/>
                  <a:pt x="2812" y="10830"/>
                </a:cubicBezTo>
                <a:cubicBezTo>
                  <a:pt x="2861" y="15179"/>
                  <a:pt x="6541" y="18610"/>
                  <a:pt x="10900" y="18514"/>
                </a:cubicBezTo>
                <a:cubicBezTo>
                  <a:pt x="15259" y="18369"/>
                  <a:pt x="18649" y="14793"/>
                  <a:pt x="18601" y="10444"/>
                </a:cubicBezTo>
                <a:cubicBezTo>
                  <a:pt x="18455" y="6095"/>
                  <a:pt x="14871" y="2664"/>
                  <a:pt x="10513" y="2761"/>
                </a:cubicBezTo>
                <a:close/>
                <a:moveTo>
                  <a:pt x="10949" y="21268"/>
                </a:moveTo>
                <a:cubicBezTo>
                  <a:pt x="5040" y="21413"/>
                  <a:pt x="149" y="16774"/>
                  <a:pt x="3" y="10879"/>
                </a:cubicBezTo>
                <a:cubicBezTo>
                  <a:pt x="-142" y="4983"/>
                  <a:pt x="4556" y="151"/>
                  <a:pt x="10416" y="6"/>
                </a:cubicBezTo>
                <a:cubicBezTo>
                  <a:pt x="16324" y="-187"/>
                  <a:pt x="21216" y="4500"/>
                  <a:pt x="21361" y="10396"/>
                </a:cubicBezTo>
                <a:cubicBezTo>
                  <a:pt x="21458" y="16243"/>
                  <a:pt x="16857" y="21123"/>
                  <a:pt x="10949" y="21268"/>
                </a:cubicBezTo>
                <a:close/>
              </a:path>
            </a:pathLst>
          </a:custGeom>
          <a:solidFill>
            <a:srgbClr val="EAF0E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30" name="Shape"/>
          <p:cNvSpPr/>
          <p:nvPr/>
        </p:nvSpPr>
        <p:spPr>
          <a:xfrm rot="2726607">
            <a:off x="8631253" y="5077121"/>
            <a:ext cx="494884" cy="14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12777" y="20540"/>
                </a:lnTo>
                <a:lnTo>
                  <a:pt x="21600" y="0"/>
                </a:lnTo>
                <a:lnTo>
                  <a:pt x="8848" y="1060"/>
                </a:lnTo>
                <a:lnTo>
                  <a:pt x="0" y="21600"/>
                </a:ln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31" name="Shape"/>
          <p:cNvSpPr/>
          <p:nvPr/>
        </p:nvSpPr>
        <p:spPr>
          <a:xfrm rot="2726607">
            <a:off x="8474641" y="4854535"/>
            <a:ext cx="349752" cy="147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9047" y="21098"/>
                </a:lnTo>
                <a:lnTo>
                  <a:pt x="21600" y="0"/>
                </a:lnTo>
                <a:lnTo>
                  <a:pt x="12553" y="586"/>
                </a:lnTo>
                <a:lnTo>
                  <a:pt x="0" y="21600"/>
                </a:ln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32" name="Shape"/>
          <p:cNvSpPr/>
          <p:nvPr/>
        </p:nvSpPr>
        <p:spPr>
          <a:xfrm rot="2726607">
            <a:off x="8509294" y="5135615"/>
            <a:ext cx="78969" cy="784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1302" fill="norm" stroke="1" extrusionOk="0">
                <a:moveTo>
                  <a:pt x="21452" y="10421"/>
                </a:moveTo>
                <a:cubicBezTo>
                  <a:pt x="21452" y="16396"/>
                  <a:pt x="16889" y="21298"/>
                  <a:pt x="10956" y="21298"/>
                </a:cubicBezTo>
                <a:cubicBezTo>
                  <a:pt x="5024" y="21451"/>
                  <a:pt x="156" y="17008"/>
                  <a:pt x="4" y="11034"/>
                </a:cubicBezTo>
                <a:cubicBezTo>
                  <a:pt x="-148" y="5060"/>
                  <a:pt x="4567" y="157"/>
                  <a:pt x="10348" y="4"/>
                </a:cubicBezTo>
                <a:cubicBezTo>
                  <a:pt x="16280" y="-149"/>
                  <a:pt x="21148" y="4447"/>
                  <a:pt x="21452" y="10421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33" name="Shape"/>
          <p:cNvSpPr/>
          <p:nvPr/>
        </p:nvSpPr>
        <p:spPr>
          <a:xfrm rot="2726607">
            <a:off x="8410876" y="5039530"/>
            <a:ext cx="80885" cy="789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5" h="21451" fill="norm" stroke="1" extrusionOk="0">
                <a:moveTo>
                  <a:pt x="21302" y="10570"/>
                </a:moveTo>
                <a:cubicBezTo>
                  <a:pt x="21453" y="16545"/>
                  <a:pt x="16770" y="21294"/>
                  <a:pt x="10880" y="21447"/>
                </a:cubicBezTo>
                <a:cubicBezTo>
                  <a:pt x="4989" y="21600"/>
                  <a:pt x="155" y="17004"/>
                  <a:pt x="4" y="11183"/>
                </a:cubicBezTo>
                <a:cubicBezTo>
                  <a:pt x="-147" y="5055"/>
                  <a:pt x="4536" y="306"/>
                  <a:pt x="10426" y="0"/>
                </a:cubicBezTo>
                <a:cubicBezTo>
                  <a:pt x="16166" y="0"/>
                  <a:pt x="21151" y="4596"/>
                  <a:pt x="21302" y="1057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000">
                <a:solidFill>
                  <a:srgbClr val="FFFFFF"/>
                </a:solidFill>
              </a:defRPr>
            </a:pPr>
          </a:p>
        </p:txBody>
      </p:sp>
      <p:sp>
        <p:nvSpPr>
          <p:cNvPr id="34" name="Triangle"/>
          <p:cNvSpPr/>
          <p:nvPr/>
        </p:nvSpPr>
        <p:spPr>
          <a:xfrm>
            <a:off x="8025917" y="72345"/>
            <a:ext cx="356976" cy="307736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"/>
          <p:cNvSpPr/>
          <p:nvPr/>
        </p:nvSpPr>
        <p:spPr>
          <a:xfrm rot="6862459">
            <a:off x="7871451" y="4129418"/>
            <a:ext cx="678852" cy="5852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28575">
            <a:solidFill>
              <a:schemeClr val="accent3"/>
            </a:solidFill>
            <a:prstDash val="sys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" name="Title Text"/>
          <p:cNvSpPr txBox="1"/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7" name="Body Level One…"/>
          <p:cNvSpPr txBox="1"/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xfrm>
            <a:off x="6321925" y="4651693"/>
            <a:ext cx="231276" cy="2311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542925" marR="0" indent="-200025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925830" marR="0" indent="-240030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1305657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1648556" marR="0" indent="-276957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19914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23343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26772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3020156" marR="0" indent="-276956" algn="l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6856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6856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6856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6856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6856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6856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6856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6856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68566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edu.org/autism" TargetMode="External"/><Relationship Id="rId3" Type="http://schemas.openxmlformats.org/officeDocument/2006/relationships/hyperlink" Target="http://www.autismhappykingdom.com" TargetMode="External"/><Relationship Id="rId4" Type="http://schemas.openxmlformats.org/officeDocument/2006/relationships/hyperlink" Target="https://autismhappykingdom.com/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ainbowmosho@autismhappykingdom.com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read.oecd-ilibrary.org/employment/entrepreneurial-activities-in-europe-entrepreneurship-for-people-with-disabilities_5jxrcmkcxjq4-en#page12" TargetMode="External"/><Relationship Id="rId3" Type="http://schemas.openxmlformats.org/officeDocument/2006/relationships/hyperlink" Target="https://www.bls.gov/news.release/disabl.nr0.htm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utismhappykingdom.com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nwahomepage.com/news/fox-24/legislator-aims-to-change-arkansas-new-minimum-wage-law-excluding-certain-groups-1/1834487022?fbclid=IwAR0GQAsHA3S-Zey-U5Yl_mYUuW6NJsWVJnFkIByvdrhKwnd8dStptUI9M8M&amp;apt_credirect=1" TargetMode="External"/><Relationship Id="rId3" Type="http://schemas.openxmlformats.org/officeDocument/2006/relationships/hyperlink" Target="https://www.disabilityscoop.com/2019/03/12/trump-cuts-medicaid-programs/26159/?fbclid=IwAR2o9t0wwpuH9QtcX-5VE3wKUVn9BCWQjUqBvR4kGRqlhkxvLhJWxOZAzKI" TargetMode="External"/><Relationship Id="rId4" Type="http://schemas.openxmlformats.org/officeDocument/2006/relationships/hyperlink" Target="https://www.houstonchronicle.com/news/health/article/500-000-teens-with-autism-will-become-adults-in-13338984.ph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RESENTATION BY YADIRA V. CALDERON"/>
          <p:cNvSpPr txBox="1"/>
          <p:nvPr/>
        </p:nvSpPr>
        <p:spPr>
          <a:xfrm>
            <a:off x="1540772" y="4040032"/>
            <a:ext cx="6062454" cy="808989"/>
          </a:xfrm>
          <a:prstGeom prst="rect">
            <a:avLst/>
          </a:prstGeom>
          <a:gradFill>
            <a:gsLst>
              <a:gs pos="0">
                <a:srgbClr val="FFE9AF"/>
              </a:gs>
              <a:gs pos="50000">
                <a:srgbClr val="FFE59E"/>
              </a:gs>
              <a:gs pos="100000">
                <a:srgbClr val="FFE18F"/>
              </a:gs>
            </a:gsLst>
            <a:lin ang="5400000"/>
          </a:gradFill>
          <a:ln w="6350">
            <a:solidFill>
              <a:schemeClr val="accent4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z="2300">
                <a:solidFill>
                  <a:schemeClr val="accent1">
                    <a:lumOff val="-8078"/>
                  </a:schemeClr>
                </a:solidFill>
              </a:defRPr>
            </a:pPr>
            <a:r>
              <a:t>PRESENTATION BY YADIRA V. CALDERON</a:t>
            </a:r>
          </a:p>
          <a:p>
            <a:pPr>
              <a:defRPr b="1" sz="2300">
                <a:solidFill>
                  <a:schemeClr val="accent1">
                    <a:lumOff val="-8078"/>
                  </a:schemeClr>
                </a:solidFill>
              </a:defRPr>
            </a:pPr>
            <a:r>
              <a:t>AND RAINBOW MOSHO</a:t>
            </a:r>
          </a:p>
        </p:txBody>
      </p:sp>
      <p:sp>
        <p:nvSpPr>
          <p:cNvPr id="55" name="Triangle"/>
          <p:cNvSpPr/>
          <p:nvPr/>
        </p:nvSpPr>
        <p:spPr>
          <a:xfrm>
            <a:off x="1695502" y="282811"/>
            <a:ext cx="1416983" cy="1048378"/>
          </a:xfrm>
          <a:prstGeom prst="triangl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" name="Oval"/>
          <p:cNvSpPr/>
          <p:nvPr/>
        </p:nvSpPr>
        <p:spPr>
          <a:xfrm>
            <a:off x="7450277" y="2005322"/>
            <a:ext cx="1521201" cy="1479671"/>
          </a:xfrm>
          <a:prstGeom prst="ellipse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7" name="ENTREPRENEURSHIP AND…"/>
          <p:cNvSpPr txBox="1"/>
          <p:nvPr/>
        </p:nvSpPr>
        <p:spPr>
          <a:xfrm>
            <a:off x="179348" y="1520685"/>
            <a:ext cx="7221968" cy="1872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r">
              <a:lnSpc>
                <a:spcPts val="3600"/>
              </a:lnSpc>
              <a:defRPr b="1" spc="122" sz="3700">
                <a:solidFill>
                  <a:srgbClr val="FFFFFF"/>
                </a:solidFill>
              </a:defRPr>
            </a:pPr>
            <a:r>
              <a:t>ENTREPRENEURSHIP PANEL</a:t>
            </a:r>
          </a:p>
          <a:p>
            <a:pPr algn="r">
              <a:lnSpc>
                <a:spcPts val="3600"/>
              </a:lnSpc>
              <a:defRPr b="1" spc="122" sz="3700">
                <a:solidFill>
                  <a:srgbClr val="FFFFFF"/>
                </a:solidFill>
              </a:defRPr>
            </a:pPr>
            <a:r>
              <a:t>CHATTANOOGA AUTISM CTR CONFERENCE</a:t>
            </a:r>
          </a:p>
          <a:p>
            <a:pPr algn="r">
              <a:lnSpc>
                <a:spcPts val="3600"/>
              </a:lnSpc>
              <a:defRPr b="1" spc="49" sz="1500">
                <a:solidFill>
                  <a:srgbClr val="FFFFFF"/>
                </a:solidFill>
              </a:defRPr>
            </a:pPr>
            <a:r>
              <a:t>SEPTEMBER 19, 2020</a:t>
            </a:r>
          </a:p>
        </p:txBody>
      </p:sp>
      <p:sp>
        <p:nvSpPr>
          <p:cNvPr id="58" name="Oval"/>
          <p:cNvSpPr/>
          <p:nvPr/>
        </p:nvSpPr>
        <p:spPr>
          <a:xfrm>
            <a:off x="6700977" y="565179"/>
            <a:ext cx="505275" cy="483643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F889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9" name="Triangle"/>
          <p:cNvSpPr/>
          <p:nvPr/>
        </p:nvSpPr>
        <p:spPr>
          <a:xfrm>
            <a:off x="826135" y="3137896"/>
            <a:ext cx="801537" cy="711047"/>
          </a:xfrm>
          <a:prstGeom prst="triangle">
            <a:avLst/>
          </a:prstGeom>
          <a:gradFill>
            <a:gsLst>
              <a:gs pos="0">
                <a:srgbClr val="FF739D"/>
              </a:gs>
              <a:gs pos="50000">
                <a:schemeClr val="accent6"/>
              </a:gs>
              <a:gs pos="100000">
                <a:srgbClr val="E44E7E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No guarantee of government help for the next 30 years…"/>
          <p:cNvSpPr txBox="1"/>
          <p:nvPr/>
        </p:nvSpPr>
        <p:spPr>
          <a:xfrm>
            <a:off x="4978655" y="1728124"/>
            <a:ext cx="3456684" cy="175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No guarantee of government help for the next 30 years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No guarantee my child will go to college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Access to reliable legal support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Social skills, too trusting</a:t>
            </a:r>
          </a:p>
        </p:txBody>
      </p:sp>
      <p:sp>
        <p:nvSpPr>
          <p:cNvPr id="130" name="CHALLENGES"/>
          <p:cNvSpPr txBox="1"/>
          <p:nvPr/>
        </p:nvSpPr>
        <p:spPr>
          <a:xfrm>
            <a:off x="4975607" y="1335271"/>
            <a:ext cx="1997495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pc="113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CHALLENGES</a:t>
            </a:r>
          </a:p>
        </p:txBody>
      </p:sp>
      <p:sp>
        <p:nvSpPr>
          <p:cNvPr id="131" name="Artist, creative, original…"/>
          <p:cNvSpPr txBox="1"/>
          <p:nvPr/>
        </p:nvSpPr>
        <p:spPr>
          <a:xfrm>
            <a:off x="960967" y="1692404"/>
            <a:ext cx="3520070" cy="175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Artist, creative, original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Has a unique product/s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Loves story telling, animals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Great memory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Not afraid to share her story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b="1" sz="1600">
                <a:solidFill>
                  <a:srgbClr val="FFFFFF"/>
                </a:solidFill>
              </a:defRPr>
            </a:pPr>
            <a:r>
              <a:t>Family support</a:t>
            </a:r>
          </a:p>
        </p:txBody>
      </p:sp>
      <p:sp>
        <p:nvSpPr>
          <p:cNvPr id="132" name="STRENGTHS"/>
          <p:cNvSpPr txBox="1"/>
          <p:nvPr/>
        </p:nvSpPr>
        <p:spPr>
          <a:xfrm>
            <a:off x="954396" y="1335271"/>
            <a:ext cx="1799714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pc="113" sz="2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STRENGTHS</a:t>
            </a:r>
          </a:p>
        </p:txBody>
      </p:sp>
      <p:sp>
        <p:nvSpPr>
          <p:cNvPr id="133" name="Square"/>
          <p:cNvSpPr/>
          <p:nvPr/>
        </p:nvSpPr>
        <p:spPr>
          <a:xfrm flipH="1" rot="2729498">
            <a:off x="4224150" y="927955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34" name="WHY ENTREPRENEURSHIP?"/>
          <p:cNvSpPr txBox="1"/>
          <p:nvPr/>
        </p:nvSpPr>
        <p:spPr>
          <a:xfrm>
            <a:off x="1696712" y="229702"/>
            <a:ext cx="6020696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pc="113"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WHY ENTREPRENEURSHIP?</a:t>
            </a:r>
          </a:p>
        </p:txBody>
      </p:sp>
      <p:sp>
        <p:nvSpPr>
          <p:cNvPr id="135" name="Square"/>
          <p:cNvSpPr/>
          <p:nvPr/>
        </p:nvSpPr>
        <p:spPr>
          <a:xfrm rot="2729498">
            <a:off x="4545760" y="927680"/>
            <a:ext cx="65570" cy="65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36" name="Square"/>
          <p:cNvSpPr/>
          <p:nvPr/>
        </p:nvSpPr>
        <p:spPr>
          <a:xfrm flipH="1" rot="2729498">
            <a:off x="4848324" y="927957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37" name="Understand the importance of emphasizing the abilities of young people with disabilities.…"/>
          <p:cNvSpPr txBox="1"/>
          <p:nvPr/>
        </p:nvSpPr>
        <p:spPr>
          <a:xfrm>
            <a:off x="1215890" y="3693958"/>
            <a:ext cx="6553576" cy="1145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35091" indent="-135091" defTabSz="457200">
              <a:buSzPct val="100000"/>
              <a:buAutoNum type="arabicPeriod" startAt="1"/>
              <a:defRPr sz="1400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Understand the importance of emphasizing the abilities of young people with disabilities.  </a:t>
            </a:r>
          </a:p>
          <a:p>
            <a:pPr defTabSz="457200">
              <a:defRPr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2" indent="457200" defTabSz="457200">
              <a:defRPr sz="18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a. Write your list of strenghts and challenges!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hevron"/>
          <p:cNvSpPr/>
          <p:nvPr/>
        </p:nvSpPr>
        <p:spPr>
          <a:xfrm>
            <a:off x="715059" y="1286875"/>
            <a:ext cx="2528280" cy="1103972"/>
          </a:xfrm>
          <a:prstGeom prst="chevron">
            <a:avLst>
              <a:gd name="adj" fmla="val 31257"/>
            </a:avLst>
          </a:prstGeom>
          <a:ln w="19050">
            <a:solidFill>
              <a:schemeClr val="accent1"/>
            </a:solidFill>
            <a:prstDash val="sysDot"/>
            <a:miter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40" name="Chevron"/>
          <p:cNvSpPr/>
          <p:nvPr/>
        </p:nvSpPr>
        <p:spPr>
          <a:xfrm>
            <a:off x="3317399" y="1286875"/>
            <a:ext cx="2528276" cy="1103972"/>
          </a:xfrm>
          <a:prstGeom prst="chevron">
            <a:avLst>
              <a:gd name="adj" fmla="val 31257"/>
            </a:avLst>
          </a:prstGeom>
          <a:ln w="19050">
            <a:solidFill>
              <a:schemeClr val="accent6"/>
            </a:solidFill>
            <a:prstDash val="sysDot"/>
            <a:miter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41" name="Chevron"/>
          <p:cNvSpPr/>
          <p:nvPr/>
        </p:nvSpPr>
        <p:spPr>
          <a:xfrm>
            <a:off x="5919815" y="1286875"/>
            <a:ext cx="2528279" cy="1103972"/>
          </a:xfrm>
          <a:prstGeom prst="chevron">
            <a:avLst>
              <a:gd name="adj" fmla="val 31257"/>
            </a:avLst>
          </a:prstGeom>
          <a:ln w="19050">
            <a:solidFill>
              <a:schemeClr val="accent3"/>
            </a:solidFill>
            <a:prstDash val="sysDot"/>
            <a:miter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42" name="Family asking…"/>
          <p:cNvSpPr txBox="1"/>
          <p:nvPr/>
        </p:nvSpPr>
        <p:spPr>
          <a:xfrm>
            <a:off x="1106497" y="1365479"/>
            <a:ext cx="198495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Family asking</a:t>
            </a:r>
          </a:p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when will art</a:t>
            </a:r>
          </a:p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be sold</a:t>
            </a:r>
          </a:p>
        </p:txBody>
      </p:sp>
      <p:sp>
        <p:nvSpPr>
          <p:cNvPr id="143" name="Opportunity -…"/>
          <p:cNvSpPr txBox="1"/>
          <p:nvPr/>
        </p:nvSpPr>
        <p:spPr>
          <a:xfrm>
            <a:off x="6261276" y="1335942"/>
            <a:ext cx="1913389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Opportunity -</a:t>
            </a:r>
          </a:p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Art Crawl</a:t>
            </a:r>
          </a:p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Memphis</a:t>
            </a:r>
          </a:p>
        </p:txBody>
      </p:sp>
      <p:sp>
        <p:nvSpPr>
          <p:cNvPr id="144" name="Square"/>
          <p:cNvSpPr/>
          <p:nvPr/>
        </p:nvSpPr>
        <p:spPr>
          <a:xfrm flipH="1" rot="2729498">
            <a:off x="4224150" y="927955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sp>
        <p:nvSpPr>
          <p:cNvPr id="145" name="Our Process"/>
          <p:cNvSpPr txBox="1"/>
          <p:nvPr/>
        </p:nvSpPr>
        <p:spPr>
          <a:xfrm>
            <a:off x="3239074" y="247074"/>
            <a:ext cx="2678968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pc="113"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Our Process</a:t>
            </a:r>
          </a:p>
        </p:txBody>
      </p:sp>
      <p:sp>
        <p:nvSpPr>
          <p:cNvPr id="146" name="Square"/>
          <p:cNvSpPr/>
          <p:nvPr/>
        </p:nvSpPr>
        <p:spPr>
          <a:xfrm rot="2729498">
            <a:off x="4545760" y="927680"/>
            <a:ext cx="65570" cy="65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sp>
        <p:nvSpPr>
          <p:cNvPr id="147" name="Square"/>
          <p:cNvSpPr/>
          <p:nvPr/>
        </p:nvSpPr>
        <p:spPr>
          <a:xfrm flipH="1" rot="2729498">
            <a:off x="4848324" y="927957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sp>
        <p:nvSpPr>
          <p:cNvPr id="148" name="Chevron"/>
          <p:cNvSpPr/>
          <p:nvPr/>
        </p:nvSpPr>
        <p:spPr>
          <a:xfrm>
            <a:off x="715059" y="2925210"/>
            <a:ext cx="2528280" cy="1103972"/>
          </a:xfrm>
          <a:prstGeom prst="chevron">
            <a:avLst>
              <a:gd name="adj" fmla="val 31257"/>
            </a:avLst>
          </a:prstGeom>
          <a:ln w="19050">
            <a:solidFill>
              <a:schemeClr val="accent1"/>
            </a:solidFill>
            <a:prstDash val="sysDot"/>
            <a:miter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49" name="Chevron"/>
          <p:cNvSpPr/>
          <p:nvPr/>
        </p:nvSpPr>
        <p:spPr>
          <a:xfrm>
            <a:off x="3310838" y="2925210"/>
            <a:ext cx="2528279" cy="1103972"/>
          </a:xfrm>
          <a:prstGeom prst="chevron">
            <a:avLst>
              <a:gd name="adj" fmla="val 31257"/>
            </a:avLst>
          </a:prstGeom>
          <a:ln w="19050">
            <a:solidFill>
              <a:schemeClr val="accent6"/>
            </a:solidFill>
            <a:prstDash val="sysDot"/>
            <a:miter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50" name="Chevron"/>
          <p:cNvSpPr/>
          <p:nvPr/>
        </p:nvSpPr>
        <p:spPr>
          <a:xfrm>
            <a:off x="5956810" y="2925210"/>
            <a:ext cx="2528279" cy="1103972"/>
          </a:xfrm>
          <a:prstGeom prst="chevron">
            <a:avLst>
              <a:gd name="adj" fmla="val 31257"/>
            </a:avLst>
          </a:prstGeom>
          <a:ln w="19050">
            <a:solidFill>
              <a:schemeClr val="accent3"/>
            </a:solidFill>
            <a:prstDash val="sysDot"/>
            <a:miter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51" name="Organization…"/>
          <p:cNvSpPr txBox="1"/>
          <p:nvPr/>
        </p:nvSpPr>
        <p:spPr>
          <a:xfrm>
            <a:off x="1054732" y="2974276"/>
            <a:ext cx="1842979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Organization</a:t>
            </a:r>
          </a:p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practicing</a:t>
            </a:r>
          </a:p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Inclusion</a:t>
            </a:r>
          </a:p>
        </p:txBody>
      </p:sp>
      <p:sp>
        <p:nvSpPr>
          <p:cNvPr id="152" name="Art sold -…"/>
          <p:cNvSpPr txBox="1"/>
          <p:nvPr/>
        </p:nvSpPr>
        <p:spPr>
          <a:xfrm>
            <a:off x="3504694" y="3028649"/>
            <a:ext cx="2218804" cy="95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79" sz="1400">
                <a:solidFill>
                  <a:srgbClr val="FFFFFF"/>
                </a:solidFill>
              </a:defRPr>
            </a:pPr>
            <a:r>
              <a:t>Art sold via social media, art crawls and the webisite-</a:t>
            </a:r>
          </a:p>
          <a:p>
            <a:pPr algn="ctr">
              <a:defRPr b="1" spc="79" sz="1400">
                <a:solidFill>
                  <a:srgbClr val="FFFFFF"/>
                </a:solidFill>
              </a:defRPr>
            </a:pPr>
            <a:r>
              <a:t>It happened!</a:t>
            </a:r>
          </a:p>
        </p:txBody>
      </p:sp>
      <p:sp>
        <p:nvSpPr>
          <p:cNvPr id="153" name="We want more!…"/>
          <p:cNvSpPr txBox="1"/>
          <p:nvPr/>
        </p:nvSpPr>
        <p:spPr>
          <a:xfrm>
            <a:off x="6246289" y="3109510"/>
            <a:ext cx="2106990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We want more!</a:t>
            </a:r>
          </a:p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What to do?</a:t>
            </a:r>
          </a:p>
        </p:txBody>
      </p:sp>
      <p:sp>
        <p:nvSpPr>
          <p:cNvPr id="154" name="Art Expo in…"/>
          <p:cNvSpPr txBox="1"/>
          <p:nvPr/>
        </p:nvSpPr>
        <p:spPr>
          <a:xfrm>
            <a:off x="3470635" y="1335942"/>
            <a:ext cx="221584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Art Expo in</a:t>
            </a:r>
          </a:p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Nashville with</a:t>
            </a:r>
          </a:p>
          <a:p>
            <a:pPr algn="ctr">
              <a:defRPr b="1" spc="113" sz="2000">
                <a:solidFill>
                  <a:srgbClr val="FFFFFF"/>
                </a:solidFill>
              </a:defRPr>
            </a:pPr>
            <a:r>
              <a:t>Borderless Arts</a:t>
            </a:r>
          </a:p>
        </p:txBody>
      </p:sp>
      <p:sp>
        <p:nvSpPr>
          <p:cNvPr id="155" name="2. Gain knowledge and interact with organizations providing support to future entrepreneurs."/>
          <p:cNvSpPr txBox="1"/>
          <p:nvPr/>
        </p:nvSpPr>
        <p:spPr>
          <a:xfrm>
            <a:off x="1886467" y="4386565"/>
            <a:ext cx="5371066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1500">
                <a:solidFill>
                  <a:srgbClr val="E4ED9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2. Gain knowledge and interact with organizations providing support to future entrepreneurs.  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3.jpeg" descr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ectangle"/>
          <p:cNvSpPr/>
          <p:nvPr/>
        </p:nvSpPr>
        <p:spPr>
          <a:xfrm>
            <a:off x="3030646" y="989920"/>
            <a:ext cx="4856054" cy="112468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Rectangle"/>
          <p:cNvSpPr/>
          <p:nvPr/>
        </p:nvSpPr>
        <p:spPr>
          <a:xfrm>
            <a:off x="2366926" y="2708655"/>
            <a:ext cx="5479227" cy="577456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0" name="SOCIAL MEDIA HAS…"/>
          <p:cNvSpPr txBox="1"/>
          <p:nvPr/>
        </p:nvSpPr>
        <p:spPr>
          <a:xfrm>
            <a:off x="1318473" y="915246"/>
            <a:ext cx="6507054" cy="2416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lnSpc>
                <a:spcPts val="4600"/>
              </a:lnSpc>
              <a:defRPr b="1" sz="3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SOCIAL MEDIA HAS</a:t>
            </a:r>
          </a:p>
          <a:p>
            <a:pPr algn="r">
              <a:lnSpc>
                <a:spcPts val="4600"/>
              </a:lnSpc>
              <a:defRPr b="1" sz="3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NO LIMITS</a:t>
            </a:r>
          </a:p>
          <a:p>
            <a:pPr algn="r">
              <a:lnSpc>
                <a:spcPts val="4600"/>
              </a:lnSpc>
              <a:defRPr b="1" sz="3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- To Show and Promote Your</a:t>
            </a:r>
          </a:p>
          <a:p>
            <a:pPr algn="r">
              <a:lnSpc>
                <a:spcPts val="4600"/>
              </a:lnSpc>
              <a:defRPr b="1" sz="3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PRODUCTS / SERVICES</a:t>
            </a:r>
          </a:p>
        </p:txBody>
      </p:sp>
      <p:sp>
        <p:nvSpPr>
          <p:cNvPr id="161" name="3. Be able to utilize social media as an empowering tool to promote a product or service.…"/>
          <p:cNvSpPr txBox="1"/>
          <p:nvPr/>
        </p:nvSpPr>
        <p:spPr>
          <a:xfrm>
            <a:off x="3981894" y="3674317"/>
            <a:ext cx="5031705" cy="129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3</a:t>
            </a:r>
            <a:r>
              <a:rPr>
                <a:solidFill>
                  <a:schemeClr val="accent3"/>
                </a:solidFill>
              </a:rPr>
              <a:t>. Be able to utilize social media as an empowering tool to promote a product or service.  </a:t>
            </a:r>
          </a:p>
          <a:p>
            <a:pPr defTabSz="457200">
              <a:defRPr sz="1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* Be ready to change quickly! Instagram is the hot item now!!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Oval"/>
          <p:cNvSpPr/>
          <p:nvPr/>
        </p:nvSpPr>
        <p:spPr>
          <a:xfrm rot="5400000">
            <a:off x="5129626" y="1243160"/>
            <a:ext cx="911963" cy="975113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64" name="Oval"/>
          <p:cNvSpPr/>
          <p:nvPr/>
        </p:nvSpPr>
        <p:spPr>
          <a:xfrm rot="5400000">
            <a:off x="3005244" y="1243160"/>
            <a:ext cx="911961" cy="975113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65" name="Oval"/>
          <p:cNvSpPr/>
          <p:nvPr/>
        </p:nvSpPr>
        <p:spPr>
          <a:xfrm rot="5400000">
            <a:off x="880861" y="1217947"/>
            <a:ext cx="911961" cy="975113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66" name="ACHIEVE accountability to reach success"/>
          <p:cNvSpPr txBox="1"/>
          <p:nvPr/>
        </p:nvSpPr>
        <p:spPr>
          <a:xfrm>
            <a:off x="4758499" y="2401335"/>
            <a:ext cx="1654215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ACHIEVE accountability to reach success</a:t>
            </a:r>
          </a:p>
        </p:txBody>
      </p:sp>
      <p:sp>
        <p:nvSpPr>
          <p:cNvPr id="167" name="ACCESS TO OBTAIN seed funding and market links for the products and services."/>
          <p:cNvSpPr txBox="1"/>
          <p:nvPr/>
        </p:nvSpPr>
        <p:spPr>
          <a:xfrm>
            <a:off x="436060" y="2346683"/>
            <a:ext cx="1801561" cy="1780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ACCESS TO OBTAIN seed funding and market links for the products and services.</a:t>
            </a:r>
          </a:p>
        </p:txBody>
      </p:sp>
      <p:sp>
        <p:nvSpPr>
          <p:cNvPr id="168" name="UNLEASH the leadership potential we all have"/>
          <p:cNvSpPr txBox="1"/>
          <p:nvPr/>
        </p:nvSpPr>
        <p:spPr>
          <a:xfrm>
            <a:off x="2591911" y="2401335"/>
            <a:ext cx="1738627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UNLEASH the leadership potential we all have</a:t>
            </a:r>
          </a:p>
        </p:txBody>
      </p:sp>
      <p:sp>
        <p:nvSpPr>
          <p:cNvPr id="169" name="Square"/>
          <p:cNvSpPr/>
          <p:nvPr/>
        </p:nvSpPr>
        <p:spPr>
          <a:xfrm flipH="1" rot="2729498">
            <a:off x="4224150" y="927955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70" name="WHAT ELSE IS NEEDED?"/>
          <p:cNvSpPr txBox="1"/>
          <p:nvPr/>
        </p:nvSpPr>
        <p:spPr>
          <a:xfrm>
            <a:off x="1925521" y="247074"/>
            <a:ext cx="5306059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pc="113"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WHAT ELSE IS NEEDED?</a:t>
            </a:r>
          </a:p>
        </p:txBody>
      </p:sp>
      <p:sp>
        <p:nvSpPr>
          <p:cNvPr id="171" name="Square"/>
          <p:cNvSpPr/>
          <p:nvPr/>
        </p:nvSpPr>
        <p:spPr>
          <a:xfrm rot="2729498">
            <a:off x="4545760" y="927680"/>
            <a:ext cx="65570" cy="65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72" name="Square"/>
          <p:cNvSpPr/>
          <p:nvPr/>
        </p:nvSpPr>
        <p:spPr>
          <a:xfrm flipH="1" rot="2729498">
            <a:off x="4848324" y="927957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73" name="4. Identify prospective markets based on skills/needs."/>
          <p:cNvSpPr txBox="1"/>
          <p:nvPr/>
        </p:nvSpPr>
        <p:spPr>
          <a:xfrm>
            <a:off x="1612908" y="4383332"/>
            <a:ext cx="5785746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1500">
                <a:solidFill>
                  <a:schemeClr val="accent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 4. Identify prospective markets based on skills/needs.</a:t>
            </a:r>
          </a:p>
        </p:txBody>
      </p:sp>
      <p:sp>
        <p:nvSpPr>
          <p:cNvPr id="174" name="HIGHLIGHT your unique product/service"/>
          <p:cNvSpPr txBox="1"/>
          <p:nvPr/>
        </p:nvSpPr>
        <p:spPr>
          <a:xfrm>
            <a:off x="6731913" y="2437227"/>
            <a:ext cx="1801562" cy="1297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HIGHLIGHT in social media  your unique product/service</a:t>
            </a:r>
          </a:p>
        </p:txBody>
      </p:sp>
      <p:sp>
        <p:nvSpPr>
          <p:cNvPr id="175" name="Oval"/>
          <p:cNvSpPr/>
          <p:nvPr/>
        </p:nvSpPr>
        <p:spPr>
          <a:xfrm rot="5400000">
            <a:off x="7278315" y="1243160"/>
            <a:ext cx="911961" cy="975113"/>
          </a:xfrm>
          <a:prstGeom prst="ellipse">
            <a:avLst/>
          </a:prstGeom>
          <a:gradFill>
            <a:gsLst>
              <a:gs pos="0">
                <a:srgbClr val="FF739D"/>
              </a:gs>
              <a:gs pos="50000">
                <a:schemeClr val="accent6"/>
              </a:gs>
              <a:gs pos="100000">
                <a:srgbClr val="E44E7E"/>
              </a:gs>
            </a:gsLst>
            <a:lin ang="5400000"/>
          </a:gradFill>
          <a:ln w="6350">
            <a:solidFill>
              <a:schemeClr val="accent1"/>
            </a:solidFill>
            <a:miter/>
          </a:ln>
          <a:effectLst>
            <a:outerShdw sx="100000" sy="100000" kx="0" ky="0" algn="b" rotWithShape="0" blurRad="63500" dist="19050" dir="5400000">
              <a:srgbClr val="000000">
                <a:alpha val="63000"/>
              </a:srgbClr>
            </a:outerShdw>
          </a:effectLst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"/>
          <p:cNvGrpSpPr/>
          <p:nvPr/>
        </p:nvGrpSpPr>
        <p:grpSpPr>
          <a:xfrm>
            <a:off x="323847" y="1890463"/>
            <a:ext cx="2835249" cy="1528201"/>
            <a:chOff x="-1" y="-1"/>
            <a:chExt cx="2835247" cy="1528200"/>
          </a:xfrm>
        </p:grpSpPr>
        <p:sp>
          <p:nvSpPr>
            <p:cNvPr id="177" name="Shape"/>
            <p:cNvSpPr/>
            <p:nvPr/>
          </p:nvSpPr>
          <p:spPr>
            <a:xfrm>
              <a:off x="-1" y="1469187"/>
              <a:ext cx="1428125" cy="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862"/>
                  </a:moveTo>
                  <a:cubicBezTo>
                    <a:pt x="0" y="12738"/>
                    <a:pt x="732" y="21600"/>
                    <a:pt x="1904" y="21600"/>
                  </a:cubicBezTo>
                  <a:cubicBezTo>
                    <a:pt x="3075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862"/>
                  </a:lnTo>
                  <a:close/>
                </a:path>
              </a:pathLst>
            </a:custGeom>
            <a:solidFill>
              <a:srgbClr val="B3B4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8" name="Shape"/>
            <p:cNvSpPr/>
            <p:nvPr/>
          </p:nvSpPr>
          <p:spPr>
            <a:xfrm>
              <a:off x="1407120" y="1469187"/>
              <a:ext cx="1428126" cy="5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862"/>
                  </a:moveTo>
                  <a:cubicBezTo>
                    <a:pt x="21600" y="12738"/>
                    <a:pt x="20867" y="21600"/>
                    <a:pt x="19694" y="21600"/>
                  </a:cubicBezTo>
                  <a:cubicBezTo>
                    <a:pt x="18521" y="21600"/>
                    <a:pt x="0" y="21600"/>
                    <a:pt x="0" y="21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600" y="8862"/>
                  </a:lnTo>
                  <a:close/>
                </a:path>
              </a:pathLst>
            </a:custGeom>
            <a:solidFill>
              <a:srgbClr val="B3B4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9" name="Shape"/>
            <p:cNvSpPr/>
            <p:nvPr/>
          </p:nvSpPr>
          <p:spPr>
            <a:xfrm>
              <a:off x="279484" y="-2"/>
              <a:ext cx="2297278" cy="147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7" y="0"/>
                  </a:moveTo>
                  <a:cubicBezTo>
                    <a:pt x="683" y="0"/>
                    <a:pt x="683" y="0"/>
                    <a:pt x="683" y="0"/>
                  </a:cubicBezTo>
                  <a:cubicBezTo>
                    <a:pt x="304" y="0"/>
                    <a:pt x="0" y="444"/>
                    <a:pt x="0" y="998"/>
                  </a:cubicBezTo>
                  <a:cubicBezTo>
                    <a:pt x="0" y="4834"/>
                    <a:pt x="0" y="4834"/>
                    <a:pt x="0" y="4834"/>
                  </a:cubicBezTo>
                  <a:cubicBezTo>
                    <a:pt x="0" y="20602"/>
                    <a:pt x="0" y="20602"/>
                    <a:pt x="0" y="20602"/>
                  </a:cubicBezTo>
                  <a:cubicBezTo>
                    <a:pt x="0" y="21156"/>
                    <a:pt x="304" y="21600"/>
                    <a:pt x="683" y="21600"/>
                  </a:cubicBezTo>
                  <a:cubicBezTo>
                    <a:pt x="20917" y="21600"/>
                    <a:pt x="20917" y="21600"/>
                    <a:pt x="20917" y="21600"/>
                  </a:cubicBezTo>
                  <a:cubicBezTo>
                    <a:pt x="21296" y="21600"/>
                    <a:pt x="21600" y="21156"/>
                    <a:pt x="21600" y="20602"/>
                  </a:cubicBezTo>
                  <a:cubicBezTo>
                    <a:pt x="21600" y="998"/>
                    <a:pt x="21600" y="998"/>
                    <a:pt x="21600" y="998"/>
                  </a:cubicBezTo>
                  <a:cubicBezTo>
                    <a:pt x="21600" y="444"/>
                    <a:pt x="21296" y="0"/>
                    <a:pt x="20917" y="0"/>
                  </a:cubicBezTo>
                  <a:close/>
                </a:path>
              </a:pathLst>
            </a:custGeom>
            <a:solidFill>
              <a:srgbClr val="D2D3D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0" name="Shape"/>
            <p:cNvSpPr/>
            <p:nvPr/>
          </p:nvSpPr>
          <p:spPr>
            <a:xfrm>
              <a:off x="287563" y="7563"/>
              <a:ext cx="2282738" cy="145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1" y="21600"/>
                  </a:moveTo>
                  <a:cubicBezTo>
                    <a:pt x="275" y="21600"/>
                    <a:pt x="0" y="21197"/>
                    <a:pt x="0" y="20704"/>
                  </a:cubicBezTo>
                  <a:cubicBezTo>
                    <a:pt x="0" y="896"/>
                    <a:pt x="0" y="896"/>
                    <a:pt x="0" y="896"/>
                  </a:cubicBezTo>
                  <a:cubicBezTo>
                    <a:pt x="0" y="403"/>
                    <a:pt x="275" y="0"/>
                    <a:pt x="611" y="0"/>
                  </a:cubicBezTo>
                  <a:cubicBezTo>
                    <a:pt x="20974" y="0"/>
                    <a:pt x="20974" y="0"/>
                    <a:pt x="20974" y="0"/>
                  </a:cubicBezTo>
                  <a:cubicBezTo>
                    <a:pt x="21325" y="0"/>
                    <a:pt x="21600" y="403"/>
                    <a:pt x="21600" y="896"/>
                  </a:cubicBezTo>
                  <a:cubicBezTo>
                    <a:pt x="21600" y="20704"/>
                    <a:pt x="21600" y="20704"/>
                    <a:pt x="21600" y="20704"/>
                  </a:cubicBezTo>
                  <a:cubicBezTo>
                    <a:pt x="21600" y="21197"/>
                    <a:pt x="21325" y="21600"/>
                    <a:pt x="20974" y="21600"/>
                  </a:cubicBezTo>
                  <a:lnTo>
                    <a:pt x="611" y="2160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1" name="Rectangle"/>
            <p:cNvSpPr/>
            <p:nvPr/>
          </p:nvSpPr>
          <p:spPr>
            <a:xfrm>
              <a:off x="-2" y="1444978"/>
              <a:ext cx="2835249" cy="48420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Shape"/>
            <p:cNvSpPr/>
            <p:nvPr/>
          </p:nvSpPr>
          <p:spPr>
            <a:xfrm>
              <a:off x="1213257" y="1444978"/>
              <a:ext cx="407115" cy="27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1" y="12000"/>
                    <a:pt x="943" y="21600"/>
                    <a:pt x="1886" y="21600"/>
                  </a:cubicBezTo>
                  <a:cubicBezTo>
                    <a:pt x="19714" y="21600"/>
                    <a:pt x="19714" y="21600"/>
                    <a:pt x="19714" y="21600"/>
                  </a:cubicBezTo>
                  <a:cubicBezTo>
                    <a:pt x="20657" y="21600"/>
                    <a:pt x="21429" y="12000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3" name="Rectangle"/>
            <p:cNvSpPr/>
            <p:nvPr/>
          </p:nvSpPr>
          <p:spPr>
            <a:xfrm>
              <a:off x="363492" y="99862"/>
              <a:ext cx="2130879" cy="1260386"/>
            </a:xfrm>
            <a:prstGeom prst="rect">
              <a:avLst/>
            </a:pr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4" name="Circle"/>
            <p:cNvSpPr/>
            <p:nvPr/>
          </p:nvSpPr>
          <p:spPr>
            <a:xfrm>
              <a:off x="1415198" y="46904"/>
              <a:ext cx="24237" cy="22699"/>
            </a:xfrm>
            <a:prstGeom prst="ellipse">
              <a:avLst/>
            </a:prstGeom>
            <a:solidFill>
              <a:srgbClr val="2C2C2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5" name="Circle"/>
            <p:cNvSpPr/>
            <p:nvPr/>
          </p:nvSpPr>
          <p:spPr>
            <a:xfrm>
              <a:off x="1415198" y="45392"/>
              <a:ext cx="24237" cy="21185"/>
            </a:xfrm>
            <a:prstGeom prst="ellipse">
              <a:avLst/>
            </a:prstGeom>
            <a:solidFill>
              <a:srgbClr val="0A0A0A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6" name="Circle"/>
            <p:cNvSpPr/>
            <p:nvPr/>
          </p:nvSpPr>
          <p:spPr>
            <a:xfrm>
              <a:off x="1420045" y="48417"/>
              <a:ext cx="14543" cy="15133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7" name="Circle"/>
            <p:cNvSpPr/>
            <p:nvPr/>
          </p:nvSpPr>
          <p:spPr>
            <a:xfrm>
              <a:off x="1420965" y="50391"/>
              <a:ext cx="12701" cy="12701"/>
            </a:xfrm>
            <a:prstGeom prst="ellipse">
              <a:avLst/>
            </a:prstGeom>
            <a:solidFill>
              <a:srgbClr val="2C99B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8" name="Shape"/>
            <p:cNvSpPr/>
            <p:nvPr/>
          </p:nvSpPr>
          <p:spPr>
            <a:xfrm>
              <a:off x="1420965" y="496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lnTo>
                    <a:pt x="21600" y="21600"/>
                  </a:lnTo>
                  <a:lnTo>
                    <a:pt x="0" y="10800"/>
                  </a:lnTo>
                  <a:lnTo>
                    <a:pt x="21600" y="0"/>
                  </a:lnTo>
                  <a:lnTo>
                    <a:pt x="21600" y="108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5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90" name="BUILD YOUR…"/>
          <p:cNvSpPr txBox="1"/>
          <p:nvPr/>
        </p:nvSpPr>
        <p:spPr>
          <a:xfrm>
            <a:off x="3587319" y="251505"/>
            <a:ext cx="3553901" cy="1110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lnSpc>
                <a:spcPts val="4000"/>
              </a:lnSpc>
              <a:defRPr b="1" spc="113" sz="3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BUILD YOUR</a:t>
            </a:r>
          </a:p>
          <a:p>
            <a:pPr algn="r">
              <a:lnSpc>
                <a:spcPts val="4000"/>
              </a:lnSpc>
              <a:defRPr b="1" spc="113" sz="3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NETWORK</a:t>
            </a:r>
          </a:p>
        </p:txBody>
      </p:sp>
      <p:sp>
        <p:nvSpPr>
          <p:cNvPr id="191" name="HOW?…"/>
          <p:cNvSpPr txBox="1"/>
          <p:nvPr/>
        </p:nvSpPr>
        <p:spPr>
          <a:xfrm>
            <a:off x="3244418" y="1478349"/>
            <a:ext cx="5097341" cy="31556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2200"/>
              </a:lnSpc>
              <a:defRPr b="1" sz="2500">
                <a:solidFill>
                  <a:srgbClr val="FFFFFF"/>
                </a:solidFill>
              </a:defRPr>
            </a:pPr>
            <a:r>
              <a:t>HOW?  </a:t>
            </a:r>
          </a:p>
          <a:p>
            <a:pPr>
              <a:lnSpc>
                <a:spcPts val="2200"/>
              </a:lnSpc>
              <a:defRPr b="1" sz="1600" u="sng">
                <a:solidFill>
                  <a:srgbClr val="FFFFFF"/>
                </a:solidFill>
              </a:defRPr>
            </a:pPr>
            <a:r>
              <a:t>First</a:t>
            </a:r>
            <a:r>
              <a:rPr u="none"/>
              <a:t>:  Reach out  to your immediate family/friends.</a:t>
            </a:r>
          </a:p>
          <a:p>
            <a:pPr>
              <a:lnSpc>
                <a:spcPts val="2200"/>
              </a:lnSpc>
              <a:defRPr b="1" sz="1600">
                <a:solidFill>
                  <a:srgbClr val="FFFFFF"/>
                </a:solidFill>
              </a:defRPr>
            </a:pPr>
            <a:r>
              <a:t>They are not ready. They cannot give the support you need?</a:t>
            </a:r>
          </a:p>
          <a:p>
            <a:pPr>
              <a:lnSpc>
                <a:spcPts val="2200"/>
              </a:lnSpc>
              <a:defRPr b="1" sz="1600" u="sng">
                <a:solidFill>
                  <a:srgbClr val="FFFFFF"/>
                </a:solidFill>
              </a:defRPr>
            </a:pPr>
            <a:r>
              <a:t>Second</a:t>
            </a:r>
            <a:r>
              <a:rPr u="none"/>
              <a:t>:  Reach out to local organizations serving your specific needs.   They can’t help?</a:t>
            </a:r>
          </a:p>
          <a:p>
            <a:pPr>
              <a:lnSpc>
                <a:spcPts val="2200"/>
              </a:lnSpc>
              <a:defRPr b="1" sz="1600" u="sng">
                <a:solidFill>
                  <a:srgbClr val="FFFFFF"/>
                </a:solidFill>
              </a:defRPr>
            </a:pPr>
            <a:r>
              <a:t>Third</a:t>
            </a:r>
            <a:r>
              <a:rPr u="none"/>
              <a:t>: E-mail me - I’ll forward a list of data gathered to support your endeavor.  (more than 30 different sources!)</a:t>
            </a:r>
          </a:p>
          <a:p>
            <a:pPr>
              <a:lnSpc>
                <a:spcPts val="2200"/>
              </a:lnSpc>
              <a:defRPr b="1" sz="1600" u="sng">
                <a:solidFill>
                  <a:srgbClr val="FFFFFF"/>
                </a:solidFill>
              </a:defRPr>
            </a:pPr>
            <a:r>
              <a:t>Fourth</a:t>
            </a:r>
            <a:r>
              <a:rPr u="none"/>
              <a:t>: Be ready to work hard. Share your story.</a:t>
            </a:r>
          </a:p>
          <a:p>
            <a:pPr>
              <a:lnSpc>
                <a:spcPts val="2200"/>
              </a:lnSpc>
              <a:defRPr b="1" sz="1600">
                <a:solidFill>
                  <a:srgbClr val="FFFFFF"/>
                </a:solidFill>
              </a:defRPr>
            </a:pPr>
            <a:r>
              <a:t>Be ready to be surprised. Find a mentor!!</a:t>
            </a:r>
          </a:p>
        </p:txBody>
      </p:sp>
      <p:pic>
        <p:nvPicPr>
          <p:cNvPr id="192" name="image6.jpeg" descr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158" y="2014099"/>
            <a:ext cx="1970629" cy="12425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* Thomais and her mom Yadira moved to TN from FL last August 2018 seeking academic progress and new opportunities…"/>
          <p:cNvSpPr txBox="1"/>
          <p:nvPr/>
        </p:nvSpPr>
        <p:spPr>
          <a:xfrm>
            <a:off x="907817" y="1465552"/>
            <a:ext cx="4172611" cy="298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pc="27" sz="1600">
                <a:solidFill>
                  <a:schemeClr val="accent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* Thomais and her mom Yadira moved to TN from FL last August 2018 seeking academic progress and new opportunities</a:t>
            </a:r>
          </a:p>
          <a:p>
            <a:pPr>
              <a:defRPr b="1" spc="27" sz="1600">
                <a:solidFill>
                  <a:schemeClr val="accent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* They participated in the United Nations Autism Observance event promoting “Empowering Girls/Women with Autism”</a:t>
            </a:r>
          </a:p>
          <a:p>
            <a:pPr marL="200525" indent="-200525">
              <a:buSzPct val="100000"/>
              <a:buChar char="*"/>
              <a:defRPr b="1" spc="27" sz="1600">
                <a:solidFill>
                  <a:schemeClr val="accent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Both were featured guests in the PBS Documentary “</a:t>
            </a:r>
            <a:r>
              <a:rPr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Autism Breakthrough to Hope</a:t>
            </a:r>
            <a:r>
              <a:rPr>
                <a:solidFill>
                  <a:srgbClr val="FFFFFF"/>
                </a:solidFill>
              </a:rPr>
              <a:t>”</a:t>
            </a:r>
          </a:p>
          <a:p>
            <a:pPr marL="200525" indent="-200525">
              <a:buSzPct val="100000"/>
              <a:buChar char="*"/>
              <a:defRPr b="1" spc="27" sz="1600">
                <a:solidFill>
                  <a:schemeClr val="accent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Read their blog at </a:t>
            </a:r>
            <a:r>
              <a:rPr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Autism Happy Kingdom</a:t>
            </a:r>
          </a:p>
        </p:txBody>
      </p:sp>
      <p:grpSp>
        <p:nvGrpSpPr>
          <p:cNvPr id="214" name="Group"/>
          <p:cNvGrpSpPr/>
          <p:nvPr/>
        </p:nvGrpSpPr>
        <p:grpSpPr>
          <a:xfrm>
            <a:off x="3981910" y="284093"/>
            <a:ext cx="1021535" cy="608347"/>
            <a:chOff x="0" y="0"/>
            <a:chExt cx="1021534" cy="608346"/>
          </a:xfrm>
        </p:grpSpPr>
        <p:sp>
          <p:nvSpPr>
            <p:cNvPr id="195" name="Shape"/>
            <p:cNvSpPr/>
            <p:nvPr/>
          </p:nvSpPr>
          <p:spPr>
            <a:xfrm>
              <a:off x="860378" y="253004"/>
              <a:ext cx="161157" cy="295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50" y="21600"/>
                  </a:moveTo>
                  <a:lnTo>
                    <a:pt x="0" y="21070"/>
                  </a:lnTo>
                  <a:lnTo>
                    <a:pt x="20440" y="0"/>
                  </a:lnTo>
                  <a:lnTo>
                    <a:pt x="21600" y="530"/>
                  </a:lnTo>
                  <a:lnTo>
                    <a:pt x="1250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6" name="Shape"/>
            <p:cNvSpPr/>
            <p:nvPr/>
          </p:nvSpPr>
          <p:spPr>
            <a:xfrm>
              <a:off x="769812" y="275536"/>
              <a:ext cx="99891" cy="271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84" y="21600"/>
                  </a:moveTo>
                  <a:lnTo>
                    <a:pt x="0" y="385"/>
                  </a:lnTo>
                  <a:lnTo>
                    <a:pt x="2016" y="0"/>
                  </a:lnTo>
                  <a:lnTo>
                    <a:pt x="21600" y="21215"/>
                  </a:lnTo>
                  <a:lnTo>
                    <a:pt x="19584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Shape"/>
            <p:cNvSpPr/>
            <p:nvPr/>
          </p:nvSpPr>
          <p:spPr>
            <a:xfrm>
              <a:off x="774473" y="250589"/>
              <a:ext cx="243067" cy="33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" y="21600"/>
                  </a:moveTo>
                  <a:lnTo>
                    <a:pt x="0" y="13886"/>
                  </a:lnTo>
                  <a:lnTo>
                    <a:pt x="21541" y="0"/>
                  </a:lnTo>
                  <a:lnTo>
                    <a:pt x="21600" y="8229"/>
                  </a:lnTo>
                  <a:lnTo>
                    <a:pt x="59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Shape"/>
            <p:cNvSpPr/>
            <p:nvPr/>
          </p:nvSpPr>
          <p:spPr>
            <a:xfrm>
              <a:off x="757825" y="5946"/>
              <a:ext cx="21978" cy="2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7" y="21600"/>
                  </a:moveTo>
                  <a:lnTo>
                    <a:pt x="0" y="64"/>
                  </a:lnTo>
                  <a:lnTo>
                    <a:pt x="10473" y="0"/>
                  </a:lnTo>
                  <a:lnTo>
                    <a:pt x="21600" y="2160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9" name="Shape"/>
            <p:cNvSpPr/>
            <p:nvPr/>
          </p:nvSpPr>
          <p:spPr>
            <a:xfrm>
              <a:off x="759823" y="1117"/>
              <a:ext cx="261046" cy="260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49" y="21600"/>
                  </a:moveTo>
                  <a:lnTo>
                    <a:pt x="0" y="867"/>
                  </a:lnTo>
                  <a:lnTo>
                    <a:pt x="551" y="0"/>
                  </a:lnTo>
                  <a:lnTo>
                    <a:pt x="21600" y="20800"/>
                  </a:lnTo>
                  <a:lnTo>
                    <a:pt x="21049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0" name="Rectangle"/>
            <p:cNvSpPr/>
            <p:nvPr/>
          </p:nvSpPr>
          <p:spPr>
            <a:xfrm>
              <a:off x="494118" y="0"/>
              <a:ext cx="269036" cy="12700"/>
            </a:xfrm>
            <a:prstGeom prst="rect">
              <a:avLst/>
            </a:pr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Shape"/>
            <p:cNvSpPr/>
            <p:nvPr/>
          </p:nvSpPr>
          <p:spPr>
            <a:xfrm>
              <a:off x="491454" y="1117"/>
              <a:ext cx="274364" cy="189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19" y="21600"/>
                  </a:moveTo>
                  <a:lnTo>
                    <a:pt x="0" y="20313"/>
                  </a:lnTo>
                  <a:lnTo>
                    <a:pt x="21181" y="0"/>
                  </a:lnTo>
                  <a:lnTo>
                    <a:pt x="21600" y="1287"/>
                  </a:lnTo>
                  <a:lnTo>
                    <a:pt x="419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2" name="Shape"/>
            <p:cNvSpPr/>
            <p:nvPr/>
          </p:nvSpPr>
          <p:spPr>
            <a:xfrm>
              <a:off x="265039" y="178162"/>
              <a:ext cx="230413" cy="8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50" y="21600"/>
                  </a:moveTo>
                  <a:lnTo>
                    <a:pt x="0" y="18485"/>
                  </a:lnTo>
                  <a:lnTo>
                    <a:pt x="21350" y="0"/>
                  </a:lnTo>
                  <a:lnTo>
                    <a:pt x="21600" y="3323"/>
                  </a:lnTo>
                  <a:lnTo>
                    <a:pt x="250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3" name="Shape"/>
            <p:cNvSpPr/>
            <p:nvPr/>
          </p:nvSpPr>
          <p:spPr>
            <a:xfrm>
              <a:off x="69923" y="313"/>
              <a:ext cx="424863" cy="101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2" y="21600"/>
                  </a:moveTo>
                  <a:lnTo>
                    <a:pt x="0" y="19029"/>
                  </a:lnTo>
                  <a:lnTo>
                    <a:pt x="21498" y="0"/>
                  </a:lnTo>
                  <a:lnTo>
                    <a:pt x="21600" y="2571"/>
                  </a:lnTo>
                  <a:lnTo>
                    <a:pt x="102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Rectangle"/>
            <p:cNvSpPr/>
            <p:nvPr/>
          </p:nvSpPr>
          <p:spPr>
            <a:xfrm>
              <a:off x="487768" y="6751"/>
              <a:ext cx="12701" cy="177851"/>
            </a:xfrm>
            <a:prstGeom prst="rect">
              <a:avLst/>
            </a:pr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5" name="Shape"/>
            <p:cNvSpPr/>
            <p:nvPr/>
          </p:nvSpPr>
          <p:spPr>
            <a:xfrm>
              <a:off x="67925" y="90445"/>
              <a:ext cx="201778" cy="17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58" y="21600"/>
                  </a:moveTo>
                  <a:lnTo>
                    <a:pt x="0" y="1325"/>
                  </a:lnTo>
                  <a:lnTo>
                    <a:pt x="642" y="0"/>
                  </a:lnTo>
                  <a:lnTo>
                    <a:pt x="21600" y="20275"/>
                  </a:lnTo>
                  <a:lnTo>
                    <a:pt x="20958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6" name="Shape"/>
            <p:cNvSpPr/>
            <p:nvPr/>
          </p:nvSpPr>
          <p:spPr>
            <a:xfrm>
              <a:off x="2664" y="250589"/>
              <a:ext cx="266373" cy="178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78" y="21600"/>
                  </a:moveTo>
                  <a:lnTo>
                    <a:pt x="0" y="20238"/>
                  </a:lnTo>
                  <a:lnTo>
                    <a:pt x="21222" y="0"/>
                  </a:lnTo>
                  <a:lnTo>
                    <a:pt x="21600" y="1362"/>
                  </a:lnTo>
                  <a:lnTo>
                    <a:pt x="378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7" name="Shape"/>
            <p:cNvSpPr/>
            <p:nvPr/>
          </p:nvSpPr>
          <p:spPr>
            <a:xfrm>
              <a:off x="0" y="93663"/>
              <a:ext cx="75918" cy="33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2" y="21600"/>
                  </a:moveTo>
                  <a:lnTo>
                    <a:pt x="0" y="21390"/>
                  </a:lnTo>
                  <a:lnTo>
                    <a:pt x="18758" y="0"/>
                  </a:lnTo>
                  <a:lnTo>
                    <a:pt x="21600" y="210"/>
                  </a:lnTo>
                  <a:lnTo>
                    <a:pt x="2842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8" name="Shape"/>
            <p:cNvSpPr/>
            <p:nvPr/>
          </p:nvSpPr>
          <p:spPr>
            <a:xfrm>
              <a:off x="492786" y="178967"/>
              <a:ext cx="283021" cy="105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97" y="21600"/>
                  </a:moveTo>
                  <a:lnTo>
                    <a:pt x="0" y="2473"/>
                  </a:lnTo>
                  <a:lnTo>
                    <a:pt x="203" y="0"/>
                  </a:lnTo>
                  <a:lnTo>
                    <a:pt x="21600" y="19127"/>
                  </a:lnTo>
                  <a:lnTo>
                    <a:pt x="21397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9" name="Shape"/>
            <p:cNvSpPr/>
            <p:nvPr/>
          </p:nvSpPr>
          <p:spPr>
            <a:xfrm>
              <a:off x="661266" y="549349"/>
              <a:ext cx="205107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3" y="21600"/>
                  </a:moveTo>
                  <a:lnTo>
                    <a:pt x="0" y="18514"/>
                  </a:lnTo>
                  <a:lnTo>
                    <a:pt x="21387" y="0"/>
                  </a:lnTo>
                  <a:lnTo>
                    <a:pt x="21600" y="3086"/>
                  </a:lnTo>
                  <a:lnTo>
                    <a:pt x="213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0" name="Shape"/>
            <p:cNvSpPr/>
            <p:nvPr/>
          </p:nvSpPr>
          <p:spPr>
            <a:xfrm>
              <a:off x="588014" y="273122"/>
              <a:ext cx="189791" cy="19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58" y="21600"/>
                  </a:moveTo>
                  <a:lnTo>
                    <a:pt x="0" y="20511"/>
                  </a:lnTo>
                  <a:lnTo>
                    <a:pt x="20842" y="0"/>
                  </a:lnTo>
                  <a:lnTo>
                    <a:pt x="21600" y="1089"/>
                  </a:lnTo>
                  <a:lnTo>
                    <a:pt x="758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1" name="Rectangle"/>
            <p:cNvSpPr/>
            <p:nvPr/>
          </p:nvSpPr>
          <p:spPr>
            <a:xfrm>
              <a:off x="488469" y="184600"/>
              <a:ext cx="12701" cy="239147"/>
            </a:xfrm>
            <a:prstGeom prst="rect">
              <a:avLst/>
            </a:pr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2" name="Shape"/>
            <p:cNvSpPr/>
            <p:nvPr/>
          </p:nvSpPr>
          <p:spPr>
            <a:xfrm>
              <a:off x="262375" y="252199"/>
              <a:ext cx="127860" cy="200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4" y="21600"/>
                  </a:moveTo>
                  <a:lnTo>
                    <a:pt x="0" y="771"/>
                  </a:lnTo>
                  <a:lnTo>
                    <a:pt x="1409" y="0"/>
                  </a:lnTo>
                  <a:lnTo>
                    <a:pt x="21600" y="20829"/>
                  </a:lnTo>
                  <a:lnTo>
                    <a:pt x="20074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3" name="Shape"/>
            <p:cNvSpPr/>
            <p:nvPr/>
          </p:nvSpPr>
          <p:spPr>
            <a:xfrm>
              <a:off x="3996" y="417172"/>
              <a:ext cx="345618" cy="106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83" y="21600"/>
                  </a:moveTo>
                  <a:lnTo>
                    <a:pt x="0" y="2700"/>
                  </a:lnTo>
                  <a:lnTo>
                    <a:pt x="117" y="0"/>
                  </a:lnTo>
                  <a:lnTo>
                    <a:pt x="21600" y="19069"/>
                  </a:lnTo>
                  <a:lnTo>
                    <a:pt x="21483" y="216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4" name="Group"/>
          <p:cNvGrpSpPr/>
          <p:nvPr/>
        </p:nvGrpSpPr>
        <p:grpSpPr>
          <a:xfrm>
            <a:off x="3578118" y="640625"/>
            <a:ext cx="1493424" cy="697944"/>
            <a:chOff x="0" y="0"/>
            <a:chExt cx="1493423" cy="697943"/>
          </a:xfrm>
        </p:grpSpPr>
        <p:sp>
          <p:nvSpPr>
            <p:cNvPr id="215" name="Circle"/>
            <p:cNvSpPr/>
            <p:nvPr/>
          </p:nvSpPr>
          <p:spPr>
            <a:xfrm>
              <a:off x="688469" y="207392"/>
              <a:ext cx="66293" cy="6629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6" name="Circle"/>
            <p:cNvSpPr/>
            <p:nvPr/>
          </p:nvSpPr>
          <p:spPr>
            <a:xfrm>
              <a:off x="1085264" y="321032"/>
              <a:ext cx="73869" cy="7292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7" name="Circle"/>
            <p:cNvSpPr/>
            <p:nvPr/>
          </p:nvSpPr>
          <p:spPr>
            <a:xfrm>
              <a:off x="1069164" y="-1"/>
              <a:ext cx="73869" cy="7386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8" name="Circle"/>
            <p:cNvSpPr/>
            <p:nvPr/>
          </p:nvSpPr>
          <p:spPr>
            <a:xfrm>
              <a:off x="1439441" y="304933"/>
              <a:ext cx="53983" cy="5303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19" name="Circle"/>
            <p:cNvSpPr/>
            <p:nvPr/>
          </p:nvSpPr>
          <p:spPr>
            <a:xfrm>
              <a:off x="371224" y="303986"/>
              <a:ext cx="53983" cy="5398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0" name="Circle"/>
            <p:cNvSpPr/>
            <p:nvPr/>
          </p:nvSpPr>
          <p:spPr>
            <a:xfrm>
              <a:off x="690363" y="5681"/>
              <a:ext cx="62505" cy="6250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Circle"/>
            <p:cNvSpPr/>
            <p:nvPr/>
          </p:nvSpPr>
          <p:spPr>
            <a:xfrm>
              <a:off x="0" y="496228"/>
              <a:ext cx="53983" cy="5303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2" name="Circle"/>
            <p:cNvSpPr/>
            <p:nvPr/>
          </p:nvSpPr>
          <p:spPr>
            <a:xfrm>
              <a:off x="1223526" y="643960"/>
              <a:ext cx="52089" cy="53983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Circle"/>
            <p:cNvSpPr/>
            <p:nvPr/>
          </p:nvSpPr>
          <p:spPr>
            <a:xfrm>
              <a:off x="93752" y="115533"/>
              <a:ext cx="53035" cy="53035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5" name="Shape"/>
          <p:cNvSpPr/>
          <p:nvPr/>
        </p:nvSpPr>
        <p:spPr>
          <a:xfrm>
            <a:off x="4105649" y="645387"/>
            <a:ext cx="596863" cy="688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87" y="0"/>
                </a:moveTo>
                <a:cubicBezTo>
                  <a:pt x="6550" y="0"/>
                  <a:pt x="3814" y="1320"/>
                  <a:pt x="2239" y="3961"/>
                </a:cubicBezTo>
                <a:cubicBezTo>
                  <a:pt x="1575" y="5045"/>
                  <a:pt x="1119" y="8024"/>
                  <a:pt x="1700" y="8498"/>
                </a:cubicBezTo>
                <a:cubicBezTo>
                  <a:pt x="2944" y="9513"/>
                  <a:pt x="0" y="11680"/>
                  <a:pt x="0" y="13238"/>
                </a:cubicBezTo>
                <a:cubicBezTo>
                  <a:pt x="0" y="14118"/>
                  <a:pt x="1534" y="13644"/>
                  <a:pt x="1990" y="13982"/>
                </a:cubicBezTo>
                <a:cubicBezTo>
                  <a:pt x="2363" y="14321"/>
                  <a:pt x="1410" y="14829"/>
                  <a:pt x="1410" y="15032"/>
                </a:cubicBezTo>
                <a:cubicBezTo>
                  <a:pt x="1410" y="15438"/>
                  <a:pt x="1866" y="15540"/>
                  <a:pt x="2156" y="15540"/>
                </a:cubicBezTo>
                <a:cubicBezTo>
                  <a:pt x="2156" y="15540"/>
                  <a:pt x="1534" y="15506"/>
                  <a:pt x="1534" y="15912"/>
                </a:cubicBezTo>
                <a:cubicBezTo>
                  <a:pt x="1534" y="16420"/>
                  <a:pt x="2073" y="16183"/>
                  <a:pt x="2031" y="17165"/>
                </a:cubicBezTo>
                <a:cubicBezTo>
                  <a:pt x="2031" y="17131"/>
                  <a:pt x="2031" y="17131"/>
                  <a:pt x="2031" y="17131"/>
                </a:cubicBezTo>
                <a:cubicBezTo>
                  <a:pt x="1907" y="17876"/>
                  <a:pt x="1907" y="18824"/>
                  <a:pt x="3068" y="18824"/>
                </a:cubicBezTo>
                <a:cubicBezTo>
                  <a:pt x="4478" y="18824"/>
                  <a:pt x="6136" y="18045"/>
                  <a:pt x="7463" y="18418"/>
                </a:cubicBezTo>
                <a:cubicBezTo>
                  <a:pt x="8416" y="18655"/>
                  <a:pt x="8126" y="21058"/>
                  <a:pt x="7463" y="21600"/>
                </a:cubicBezTo>
                <a:cubicBezTo>
                  <a:pt x="17537" y="21600"/>
                  <a:pt x="17537" y="21600"/>
                  <a:pt x="17537" y="21600"/>
                </a:cubicBezTo>
                <a:cubicBezTo>
                  <a:pt x="17537" y="21600"/>
                  <a:pt x="16003" y="20144"/>
                  <a:pt x="17247" y="17063"/>
                </a:cubicBezTo>
                <a:cubicBezTo>
                  <a:pt x="18159" y="14795"/>
                  <a:pt x="21600" y="15167"/>
                  <a:pt x="21600" y="8972"/>
                </a:cubicBezTo>
                <a:cubicBezTo>
                  <a:pt x="21600" y="4029"/>
                  <a:pt x="17496" y="0"/>
                  <a:pt x="10987" y="0"/>
                </a:cubicBezTo>
                <a:close/>
              </a:path>
            </a:pathLst>
          </a:custGeom>
          <a:ln>
            <a:solidFill>
              <a:schemeClr val="accent3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6" name="LATEST NEWS -  find Rainbow Mosho and her art at:…"/>
          <p:cNvSpPr txBox="1"/>
          <p:nvPr/>
        </p:nvSpPr>
        <p:spPr>
          <a:xfrm>
            <a:off x="5508948" y="524201"/>
            <a:ext cx="2783732" cy="366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685800">
              <a:lnSpc>
                <a:spcPct val="90000"/>
              </a:lnSpc>
              <a:spcBef>
                <a:spcPts val="700"/>
              </a:spcBef>
              <a:defRPr sz="2100" u="sng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LATEST NEWS </a:t>
            </a:r>
            <a:r>
              <a:rPr u="none">
                <a:latin typeface="+mn-lt"/>
                <a:ea typeface="+mn-ea"/>
                <a:cs typeface="+mn-cs"/>
                <a:sym typeface="Helvetica"/>
              </a:rPr>
              <a:t>-  find Rainbow Mosho and her art at:</a:t>
            </a:r>
          </a:p>
          <a:p>
            <a:pPr>
              <a:defRPr b="1" spc="27" sz="1600">
                <a:solidFill>
                  <a:schemeClr val="accent3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</a:p>
          <a:p>
            <a:pPr>
              <a:defRPr b="1" spc="27" sz="1600">
                <a:solidFill>
                  <a:schemeClr val="accent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chemeClr val="accent3"/>
                </a:solidFill>
              </a:rPr>
              <a:t>* Upcoming books - Co-written and illustrated by Rainbow Mosho</a:t>
            </a:r>
            <a:endParaRPr>
              <a:solidFill>
                <a:schemeClr val="accent3"/>
              </a:solidFill>
            </a:endParaRPr>
          </a:p>
          <a:p>
            <a:pPr>
              <a:defRPr b="1" spc="27" sz="1600">
                <a:solidFill>
                  <a:schemeClr val="accent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chemeClr val="accent3"/>
                </a:solidFill>
              </a:rPr>
              <a:t>* FB and IG = @Rainbow Mosho</a:t>
            </a:r>
            <a:endParaRPr>
              <a:solidFill>
                <a:schemeClr val="accent3"/>
              </a:solidFill>
            </a:endParaRPr>
          </a:p>
          <a:p>
            <a:pPr>
              <a:defRPr b="1" spc="27" sz="1600">
                <a:solidFill>
                  <a:schemeClr val="accent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chemeClr val="accent3"/>
                </a:solidFill>
              </a:rPr>
              <a:t>* Internet: </a:t>
            </a:r>
            <a:r>
              <a:rPr u="sng">
                <a:solidFill>
                  <a:srgbClr val="FFFF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https://autismhappykingdom.com/</a:t>
            </a:r>
            <a:endParaRPr>
              <a:solidFill>
                <a:schemeClr val="accent3"/>
              </a:solidFill>
            </a:endParaRPr>
          </a:p>
          <a:p>
            <a:pPr>
              <a:defRPr b="1" spc="27" sz="1600">
                <a:solidFill>
                  <a:schemeClr val="accent6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chemeClr val="accent3"/>
                </a:solidFill>
              </a:rPr>
              <a:t>* YouTube: Autism The Happy Kingdom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I am here because autism drives our day. I believe in seeking quality of life even with the challenges we face.…"/>
          <p:cNvSpPr txBox="1"/>
          <p:nvPr/>
        </p:nvSpPr>
        <p:spPr>
          <a:xfrm>
            <a:off x="3322187" y="2032652"/>
            <a:ext cx="5452328" cy="232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>
                <a:solidFill>
                  <a:srgbClr val="FFFFFF"/>
                </a:solidFill>
              </a:defRPr>
            </a:pPr>
            <a:r>
              <a:t>I am here because autism drives our day. I believe in seeking quality of life even with the challenges we face.</a:t>
            </a:r>
          </a:p>
          <a:p>
            <a:pPr>
              <a:defRPr b="1" sz="1800">
                <a:solidFill>
                  <a:srgbClr val="FFFFFF"/>
                </a:solidFill>
              </a:defRPr>
            </a:pPr>
            <a:r>
              <a:t>Background - lived in 6 countries, traveled to another 27, Master of Arts, speak 4 languages, have worked in more than 5 industrieso - different responsibilities.</a:t>
            </a:r>
          </a:p>
          <a:p>
            <a:pPr>
              <a:defRPr b="1" sz="1800">
                <a:solidFill>
                  <a:srgbClr val="FFFFFF"/>
                </a:solidFill>
              </a:defRPr>
            </a:pPr>
            <a:r>
              <a:t>Firm believer in building community.</a:t>
            </a:r>
          </a:p>
        </p:txBody>
      </p:sp>
      <p:sp>
        <p:nvSpPr>
          <p:cNvPr id="62" name="Hello!"/>
          <p:cNvSpPr txBox="1"/>
          <p:nvPr/>
        </p:nvSpPr>
        <p:spPr>
          <a:xfrm>
            <a:off x="3347587" y="369458"/>
            <a:ext cx="1248599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pc="113"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Hello!</a:t>
            </a:r>
          </a:p>
        </p:txBody>
      </p:sp>
      <p:sp>
        <p:nvSpPr>
          <p:cNvPr id="63" name="I Am YADIRA V. CALDERON"/>
          <p:cNvSpPr txBox="1"/>
          <p:nvPr/>
        </p:nvSpPr>
        <p:spPr>
          <a:xfrm>
            <a:off x="3322187" y="1008446"/>
            <a:ext cx="546667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pc="113"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I Am </a:t>
            </a:r>
            <a:r>
              <a:rPr>
                <a:solidFill>
                  <a:schemeClr val="accent2"/>
                </a:solidFill>
              </a:rPr>
              <a:t>YADIRA V. CALDERON</a:t>
            </a:r>
            <a:endParaRPr>
              <a:solidFill>
                <a:schemeClr val="accent2"/>
              </a:solidFill>
            </a:endParaRPr>
          </a:p>
          <a:p>
            <a:pPr>
              <a:defRPr b="1" spc="113" sz="30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>
                <a:solidFill>
                  <a:schemeClr val="accent2"/>
                </a:solidFill>
              </a:rPr>
              <a:t>mother of Thomais</a:t>
            </a:r>
          </a:p>
        </p:txBody>
      </p:sp>
      <p:sp>
        <p:nvSpPr>
          <p:cNvPr id="64" name="You can contact me at autismhappykingdom@gmail.com"/>
          <p:cNvSpPr txBox="1"/>
          <p:nvPr/>
        </p:nvSpPr>
        <p:spPr>
          <a:xfrm>
            <a:off x="1793163" y="4407223"/>
            <a:ext cx="5191820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1800">
                <a:solidFill>
                  <a:srgbClr val="FFFFFF"/>
                </a:solidFill>
              </a:defRPr>
            </a:pPr>
            <a:r>
              <a:t>You can contact me at </a:t>
            </a:r>
            <a:r>
              <a:rPr u="sng">
                <a:solidFill>
                  <a:schemeClr val="accent6">
                    <a:satOff val="-43739"/>
                    <a:lumOff val="-13568"/>
                  </a:schemeClr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rainbowmosho@autismhappykingdom.com</a:t>
            </a:r>
          </a:p>
        </p:txBody>
      </p:sp>
      <p:pic>
        <p:nvPicPr>
          <p:cNvPr id="65" name="IMG_0461.JPG" descr="IMG_0461.JPG"/>
          <p:cNvPicPr>
            <a:picLocks noChangeAspect="1"/>
          </p:cNvPicPr>
          <p:nvPr/>
        </p:nvPicPr>
        <p:blipFill>
          <a:blip r:embed="rId3">
            <a:extLst/>
          </a:blip>
          <a:srcRect l="10510" t="18167" r="10509" b="2851"/>
          <a:stretch>
            <a:fillRect/>
          </a:stretch>
        </p:blipFill>
        <p:spPr>
          <a:xfrm>
            <a:off x="-13694477" y="7034128"/>
            <a:ext cx="2002603" cy="2670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Screen Shot 2020-03-10 at 8.59.13 PM.jpg" descr="Screen Shot 2020-03-10 at 8.59.13 PM.jpg"/>
          <p:cNvPicPr>
            <a:picLocks noChangeAspect="1"/>
          </p:cNvPicPr>
          <p:nvPr/>
        </p:nvPicPr>
        <p:blipFill>
          <a:blip r:embed="rId4">
            <a:extLst/>
          </a:blip>
          <a:srcRect l="0" t="17960" r="0" b="23219"/>
          <a:stretch>
            <a:fillRect/>
          </a:stretch>
        </p:blipFill>
        <p:spPr>
          <a:xfrm>
            <a:off x="628265" y="1430057"/>
            <a:ext cx="2389822" cy="2118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quare"/>
          <p:cNvSpPr/>
          <p:nvPr/>
        </p:nvSpPr>
        <p:spPr>
          <a:xfrm flipH="1" rot="2729498">
            <a:off x="4165501" y="1226628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69" name="Why Inclusion?…"/>
          <p:cNvSpPr txBox="1"/>
          <p:nvPr/>
        </p:nvSpPr>
        <p:spPr>
          <a:xfrm>
            <a:off x="2058975" y="115457"/>
            <a:ext cx="5011840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pc="113"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Why Inclusion?</a:t>
            </a:r>
          </a:p>
          <a:p>
            <a:pPr algn="ctr">
              <a:defRPr b="1" spc="113"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Why Entrepreneurship?</a:t>
            </a:r>
          </a:p>
        </p:txBody>
      </p:sp>
      <p:sp>
        <p:nvSpPr>
          <p:cNvPr id="70" name="Shape"/>
          <p:cNvSpPr/>
          <p:nvPr/>
        </p:nvSpPr>
        <p:spPr>
          <a:xfrm>
            <a:off x="398194" y="3574751"/>
            <a:ext cx="209498" cy="209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chemeClr val="accent1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1" name="Shape"/>
          <p:cNvSpPr/>
          <p:nvPr/>
        </p:nvSpPr>
        <p:spPr>
          <a:xfrm>
            <a:off x="496000" y="1395710"/>
            <a:ext cx="209498" cy="209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b="1" sz="1100">
                <a:solidFill>
                  <a:schemeClr val="accent1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2" name="Shape"/>
          <p:cNvSpPr/>
          <p:nvPr/>
        </p:nvSpPr>
        <p:spPr>
          <a:xfrm>
            <a:off x="496000" y="2255890"/>
            <a:ext cx="209498" cy="209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chemeClr val="accent1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73" name="Square"/>
          <p:cNvSpPr/>
          <p:nvPr/>
        </p:nvSpPr>
        <p:spPr>
          <a:xfrm rot="2729498">
            <a:off x="4532112" y="1226351"/>
            <a:ext cx="65570" cy="65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74" name="Square"/>
          <p:cNvSpPr/>
          <p:nvPr/>
        </p:nvSpPr>
        <p:spPr>
          <a:xfrm flipH="1" rot="2729498">
            <a:off x="4927037" y="1227018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75" name="Yadira says: : “If I, the parent, do not emphasize quality of life, while learning from the difficulties we all face in life, my daughter will remain in an unrealistic bubble without skills.”"/>
          <p:cNvSpPr txBox="1"/>
          <p:nvPr/>
        </p:nvSpPr>
        <p:spPr>
          <a:xfrm>
            <a:off x="861136" y="1343686"/>
            <a:ext cx="7583981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1500">
                <a:solidFill>
                  <a:srgbClr val="FFFFFF"/>
                </a:solidFill>
              </a:defRPr>
            </a:lvl1pPr>
          </a:lstStyle>
          <a:p>
            <a:pPr/>
            <a:r>
              <a:t>Yadira says: : “If I, the parent, do not emphasize quality of life, while learning from the difficulties we all face in life, my daughter will remain in an unrealistic bubble without skills.”</a:t>
            </a:r>
          </a:p>
        </p:txBody>
      </p:sp>
      <p:sp>
        <p:nvSpPr>
          <p:cNvPr id="76" name="OECD report says:  Promoting entrepreneurship constitutes an important… strategy which treats entrepreneurship as a key component of smart, sustainable and inclusive growth.…"/>
          <p:cNvSpPr txBox="1"/>
          <p:nvPr/>
        </p:nvSpPr>
        <p:spPr>
          <a:xfrm>
            <a:off x="874013" y="2203218"/>
            <a:ext cx="7381768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1400">
                <a:solidFill>
                  <a:srgbClr val="FFFFFF"/>
                </a:solidFill>
              </a:defRPr>
            </a:pPr>
            <a:r>
              <a:t>OECD report says:  Promoting entrepreneurship constitutes an important… strategy which treats entrepreneurship as a key component of smart, sustainable and inclusive growth.</a:t>
            </a:r>
          </a:p>
          <a:p>
            <a:pPr defTabSz="457200">
              <a:defRPr b="1" sz="1400" u="sng">
                <a:solidFill>
                  <a:srgbClr val="F33B48"/>
                </a:solidFill>
                <a:uFill>
                  <a:solidFill>
                    <a:srgbClr val="F33B48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https://read.oecd-ilibrary.org/employment/entrepreneurial-activities-in-europe-entrepreneurship-for-people-with-disabilities_5jxrcmkcxjq4-en#page12</a:t>
            </a:r>
          </a:p>
        </p:txBody>
      </p:sp>
      <p:sp>
        <p:nvSpPr>
          <p:cNvPr id="77" name="Bureau of Labor Statistics: 29 percent of Americans ages 16 to 64 with a disability were employed as of June 2018, compared with nearly 75 percent of those without a disability. Unemployment rate for people with disabilities - actively seeking work is 9."/>
          <p:cNvSpPr txBox="1"/>
          <p:nvPr/>
        </p:nvSpPr>
        <p:spPr>
          <a:xfrm>
            <a:off x="980310" y="3497108"/>
            <a:ext cx="6966617" cy="117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1400">
                <a:solidFill>
                  <a:srgbClr val="FFFFFF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Bureau of Labor Statistics</a:t>
            </a:r>
            <a:r>
              <a:t>: 29 percent of Americans ages 16 to 64 with a disability were employed as of June 2018, compared with nearly 75 percent of those without a disability. Unemployment rate for people with disabilities - actively seeking work is 9.2 percent — more than twice as high as for those without a disability (4.2 percent).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My child/teen/adult is non-verbal.…"/>
          <p:cNvSpPr txBox="1"/>
          <p:nvPr/>
        </p:nvSpPr>
        <p:spPr>
          <a:xfrm>
            <a:off x="897072" y="1266917"/>
            <a:ext cx="7349854" cy="3734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My child/teen/adult is non-verbal.</a:t>
            </a: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My child/teen/adult still wears a diaper.</a:t>
            </a: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My child/teen/adult has behavior crisis.</a:t>
            </a: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My adult to be will not get a diploma that leads to financial stability.</a:t>
            </a: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My teen/adult -  social skills limit interaction.</a:t>
            </a: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I do not have the funds to start a business.</a:t>
            </a: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I have the funds but I do not know what we can do.</a:t>
            </a: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Legal consequences.</a:t>
            </a: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We do not have family support.</a:t>
            </a: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</a:p>
          <a:p>
            <a:pPr algn="ctr">
              <a:lnSpc>
                <a:spcPts val="2200"/>
              </a:lnSpc>
              <a:defRPr b="1" sz="2300">
                <a:solidFill>
                  <a:srgbClr val="FFFFFF"/>
                </a:solidFill>
              </a:defRPr>
            </a:pPr>
            <a:r>
              <a:t>What’s next?</a:t>
            </a:r>
          </a:p>
        </p:txBody>
      </p:sp>
      <p:sp>
        <p:nvSpPr>
          <p:cNvPr id="80" name="What is your reality?"/>
          <p:cNvSpPr txBox="1"/>
          <p:nvPr/>
        </p:nvSpPr>
        <p:spPr>
          <a:xfrm>
            <a:off x="1532237" y="217057"/>
            <a:ext cx="634964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5000">
                <a:solidFill>
                  <a:srgbClr val="FFFFFF"/>
                </a:solidFill>
              </a:defRPr>
            </a:lvl1pPr>
          </a:lstStyle>
          <a:p>
            <a:pPr/>
            <a:r>
              <a:t>What is your reality?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Your product/service is unique and your customer wants it and needs it"/>
          <p:cNvSpPr txBox="1"/>
          <p:nvPr/>
        </p:nvSpPr>
        <p:spPr>
          <a:xfrm>
            <a:off x="6057489" y="3852868"/>
            <a:ext cx="1751639" cy="847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Your product/service is unique and your customer wants it and needs it</a:t>
            </a:r>
          </a:p>
        </p:txBody>
      </p:sp>
      <p:sp>
        <p:nvSpPr>
          <p:cNvPr id="83" name="KNOW YOUR…"/>
          <p:cNvSpPr txBox="1"/>
          <p:nvPr/>
        </p:nvSpPr>
        <p:spPr>
          <a:xfrm>
            <a:off x="6056067" y="3326746"/>
            <a:ext cx="1530944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KNOW YOUR</a:t>
            </a:r>
          </a:p>
          <a:p>
            <a: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CUSTOMERS</a:t>
            </a:r>
          </a:p>
        </p:txBody>
      </p:sp>
      <p:sp>
        <p:nvSpPr>
          <p:cNvPr id="84" name="Key element that guarantees access to those who will purchase product or service…"/>
          <p:cNvSpPr txBox="1"/>
          <p:nvPr/>
        </p:nvSpPr>
        <p:spPr>
          <a:xfrm>
            <a:off x="1189926" y="3844820"/>
            <a:ext cx="2019619" cy="847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pPr>
            <a:r>
              <a:t>Key element that guarantees access to those who will purchase product or service</a:t>
            </a:r>
          </a:p>
          <a:p>
            <a: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pPr>
            <a:r>
              <a:t>* Affordable!!</a:t>
            </a:r>
          </a:p>
        </p:txBody>
      </p:sp>
      <p:sp>
        <p:nvSpPr>
          <p:cNvPr id="85" name="SOCIAL MEDIA"/>
          <p:cNvSpPr txBox="1"/>
          <p:nvPr/>
        </p:nvSpPr>
        <p:spPr>
          <a:xfrm>
            <a:off x="1189926" y="3494986"/>
            <a:ext cx="1751634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SOCIAL MEDIA</a:t>
            </a:r>
          </a:p>
        </p:txBody>
      </p:sp>
      <p:sp>
        <p:nvSpPr>
          <p:cNvPr id="86" name="Important tool - not the only one! To be used as needed, not as a crutch!"/>
          <p:cNvSpPr txBox="1"/>
          <p:nvPr/>
        </p:nvSpPr>
        <p:spPr>
          <a:xfrm>
            <a:off x="6094167" y="2036877"/>
            <a:ext cx="2019619" cy="65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Important tool - not the only one! To be used as needed, not as a crutch!</a:t>
            </a:r>
          </a:p>
        </p:txBody>
      </p:sp>
      <p:sp>
        <p:nvSpPr>
          <p:cNvPr id="87" name="ACCOMMODATIONS"/>
          <p:cNvSpPr txBox="1"/>
          <p:nvPr/>
        </p:nvSpPr>
        <p:spPr>
          <a:xfrm>
            <a:off x="6094167" y="1687042"/>
            <a:ext cx="2299350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ACCOMMODATIONS</a:t>
            </a:r>
          </a:p>
        </p:txBody>
      </p:sp>
      <p:sp>
        <p:nvSpPr>
          <p:cNvPr id="88" name="Gives access to a network!…"/>
          <p:cNvSpPr txBox="1"/>
          <p:nvPr/>
        </p:nvSpPr>
        <p:spPr>
          <a:xfrm>
            <a:off x="1189926" y="2036877"/>
            <a:ext cx="2019619" cy="656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pPr>
            <a:r>
              <a:t>Gives access to a network!</a:t>
            </a:r>
          </a:p>
          <a:p>
            <a: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pPr>
            <a:r>
              <a:t>Understands steps needed</a:t>
            </a:r>
          </a:p>
          <a:p>
            <a: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pPr>
            <a:r>
              <a:t>Has made mistakes</a:t>
            </a:r>
          </a:p>
        </p:txBody>
      </p:sp>
      <p:sp>
        <p:nvSpPr>
          <p:cNvPr id="89" name="MENTORSHIP"/>
          <p:cNvSpPr txBox="1"/>
          <p:nvPr/>
        </p:nvSpPr>
        <p:spPr>
          <a:xfrm>
            <a:off x="1189928" y="1687042"/>
            <a:ext cx="1598809" cy="33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MENTORSHIP</a:t>
            </a:r>
          </a:p>
        </p:txBody>
      </p:sp>
      <p:sp>
        <p:nvSpPr>
          <p:cNvPr id="90" name="Time needed to read a great amount of resources available - local and elsewhere"/>
          <p:cNvSpPr txBox="1"/>
          <p:nvPr/>
        </p:nvSpPr>
        <p:spPr>
          <a:xfrm>
            <a:off x="3705047" y="4093543"/>
            <a:ext cx="2019619" cy="847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lvl1pPr>
          </a:lstStyle>
          <a:p>
            <a:pPr/>
            <a:r>
              <a:t>Time needed to read a great amount of resources available - local and elsewhere</a:t>
            </a:r>
          </a:p>
        </p:txBody>
      </p:sp>
      <p:sp>
        <p:nvSpPr>
          <p:cNvPr id="91" name="SOURCES OF…"/>
          <p:cNvSpPr txBox="1"/>
          <p:nvPr/>
        </p:nvSpPr>
        <p:spPr>
          <a:xfrm>
            <a:off x="3701484" y="3494986"/>
            <a:ext cx="1680530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SOURCES OF</a:t>
            </a:r>
          </a:p>
          <a:p>
            <a: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INFORMATION</a:t>
            </a:r>
          </a:p>
        </p:txBody>
      </p:sp>
      <p:sp>
        <p:nvSpPr>
          <p:cNvPr id="92" name="Verbal, non-verbal…"/>
          <p:cNvSpPr txBox="1"/>
          <p:nvPr/>
        </p:nvSpPr>
        <p:spPr>
          <a:xfrm>
            <a:off x="3642045" y="2506777"/>
            <a:ext cx="2019619" cy="46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pPr>
            <a:r>
              <a:t>Verbal, non-verbal</a:t>
            </a:r>
          </a:p>
          <a:p>
            <a:pPr>
              <a:lnSpc>
                <a:spcPts val="1500"/>
              </a:lnSpc>
              <a:defRPr b="1" sz="1100">
                <a:solidFill>
                  <a:srgbClr val="FFFFFF"/>
                </a:solidFill>
              </a:defRPr>
            </a:pPr>
            <a:r>
              <a:t>Independent, living at home</a:t>
            </a:r>
          </a:p>
        </p:txBody>
      </p:sp>
      <p:sp>
        <p:nvSpPr>
          <p:cNvPr id="93" name="CHALLENGES…"/>
          <p:cNvSpPr txBox="1"/>
          <p:nvPr/>
        </p:nvSpPr>
        <p:spPr>
          <a:xfrm>
            <a:off x="3701484" y="1687042"/>
            <a:ext cx="1661877" cy="815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CHALLENGES</a:t>
            </a:r>
          </a:p>
          <a:p>
            <a: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DRIVE</a:t>
            </a:r>
          </a:p>
          <a:p>
            <a:pPr>
              <a:defRPr b="1" spc="113" sz="1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SUCCESS</a:t>
            </a:r>
          </a:p>
        </p:txBody>
      </p:sp>
      <p:sp>
        <p:nvSpPr>
          <p:cNvPr id="94" name="Shape"/>
          <p:cNvSpPr/>
          <p:nvPr/>
        </p:nvSpPr>
        <p:spPr>
          <a:xfrm>
            <a:off x="3701484" y="1176839"/>
            <a:ext cx="403460" cy="366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5" name="Shape"/>
          <p:cNvSpPr/>
          <p:nvPr/>
        </p:nvSpPr>
        <p:spPr>
          <a:xfrm>
            <a:off x="1189926" y="1134799"/>
            <a:ext cx="403461" cy="403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6" name="Shape"/>
          <p:cNvSpPr/>
          <p:nvPr/>
        </p:nvSpPr>
        <p:spPr>
          <a:xfrm>
            <a:off x="1189926" y="3036004"/>
            <a:ext cx="403461" cy="403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7" name="Shape"/>
          <p:cNvSpPr/>
          <p:nvPr/>
        </p:nvSpPr>
        <p:spPr>
          <a:xfrm>
            <a:off x="3701484" y="3036004"/>
            <a:ext cx="403460" cy="366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8" name="Shape"/>
          <p:cNvSpPr/>
          <p:nvPr/>
        </p:nvSpPr>
        <p:spPr>
          <a:xfrm>
            <a:off x="6094167" y="1158500"/>
            <a:ext cx="330105" cy="403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99" name="Shape"/>
          <p:cNvSpPr/>
          <p:nvPr/>
        </p:nvSpPr>
        <p:spPr>
          <a:xfrm>
            <a:off x="6057489" y="2850325"/>
            <a:ext cx="403460" cy="403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00" name="Square"/>
          <p:cNvSpPr/>
          <p:nvPr/>
        </p:nvSpPr>
        <p:spPr>
          <a:xfrm flipH="1" rot="2729498">
            <a:off x="4224150" y="927955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sp>
        <p:nvSpPr>
          <p:cNvPr id="101" name="HOW TO ACHIEVE SUCCESS?"/>
          <p:cNvSpPr txBox="1"/>
          <p:nvPr/>
        </p:nvSpPr>
        <p:spPr>
          <a:xfrm>
            <a:off x="1414563" y="247074"/>
            <a:ext cx="6328004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pc="113"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HOW TO ACHIEVE SUCCESS?</a:t>
            </a:r>
          </a:p>
        </p:txBody>
      </p:sp>
      <p:sp>
        <p:nvSpPr>
          <p:cNvPr id="102" name="Square"/>
          <p:cNvSpPr/>
          <p:nvPr/>
        </p:nvSpPr>
        <p:spPr>
          <a:xfrm rot="2729498">
            <a:off x="4545760" y="927680"/>
            <a:ext cx="65570" cy="65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  <p:sp>
        <p:nvSpPr>
          <p:cNvPr id="103" name="Square"/>
          <p:cNvSpPr/>
          <p:nvPr/>
        </p:nvSpPr>
        <p:spPr>
          <a:xfrm flipH="1" rot="2729498">
            <a:off x="4848324" y="927957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A simple drawing inspires a dream…"/>
          <p:cNvSpPr txBox="1"/>
          <p:nvPr/>
        </p:nvSpPr>
        <p:spPr>
          <a:xfrm>
            <a:off x="1329825" y="634042"/>
            <a:ext cx="2983741" cy="21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4000"/>
              </a:lnSpc>
              <a:defRPr b="1" spc="113" sz="3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A simple drawing inspires a dream…</a:t>
            </a:r>
          </a:p>
        </p:txBody>
      </p:sp>
      <p:sp>
        <p:nvSpPr>
          <p:cNvPr id="106" name="Book (to be published)…"/>
          <p:cNvSpPr txBox="1"/>
          <p:nvPr/>
        </p:nvSpPr>
        <p:spPr>
          <a:xfrm>
            <a:off x="1321613" y="2749754"/>
            <a:ext cx="2513519" cy="203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60420" indent="-160420">
              <a:lnSpc>
                <a:spcPts val="2200"/>
              </a:lnSpc>
              <a:buSzPct val="100000"/>
              <a:buChar char="*"/>
              <a:defRPr sz="1600">
                <a:solidFill>
                  <a:srgbClr val="FFFFFF"/>
                </a:solidFill>
              </a:defRPr>
            </a:pPr>
            <a:r>
              <a:t>Book (to be published)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sz="1600">
                <a:solidFill>
                  <a:srgbClr val="FFFFFF"/>
                </a:solidFill>
              </a:defRPr>
            </a:pPr>
            <a:r>
              <a:t>3D Printed castles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sz="1600">
                <a:solidFill>
                  <a:srgbClr val="FFFFFF"/>
                </a:solidFill>
              </a:defRPr>
            </a:pPr>
            <a:r>
              <a:t>Interviews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sz="1600">
                <a:solidFill>
                  <a:srgbClr val="FFFFFF"/>
                </a:solidFill>
              </a:defRPr>
            </a:pPr>
            <a:r>
              <a:t>Meeting authors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sz="1600">
                <a:solidFill>
                  <a:srgbClr val="FFFFFF"/>
                </a:solidFill>
              </a:defRPr>
            </a:pPr>
            <a:r>
              <a:t>Featured Guests in PBS documentary</a:t>
            </a:r>
          </a:p>
          <a:p>
            <a:pPr marL="160420" indent="-160420">
              <a:lnSpc>
                <a:spcPts val="2200"/>
              </a:lnSpc>
              <a:buSzPct val="100000"/>
              <a:buChar char="*"/>
              <a:defRPr sz="1600">
                <a:solidFill>
                  <a:srgbClr val="FFFFFF"/>
                </a:solidFill>
              </a:defRPr>
            </a:pPr>
            <a:r>
              <a:t>Free Parent Workshops</a:t>
            </a:r>
          </a:p>
        </p:txBody>
      </p:sp>
      <p:grpSp>
        <p:nvGrpSpPr>
          <p:cNvPr id="109" name="Image Gallery"/>
          <p:cNvGrpSpPr/>
          <p:nvPr/>
        </p:nvGrpSpPr>
        <p:grpSpPr>
          <a:xfrm>
            <a:off x="4523766" y="313492"/>
            <a:ext cx="2813519" cy="4495802"/>
            <a:chOff x="0" y="0"/>
            <a:chExt cx="2813518" cy="4495800"/>
          </a:xfrm>
        </p:grpSpPr>
        <p:pic>
          <p:nvPicPr>
            <p:cNvPr id="107" name="10478529_10101689813856624_7214210140535289663_n.jpg" descr="10478529_10101689813856624_7214210140535289663_n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9560" y="-1"/>
              <a:ext cx="2593959" cy="33528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This drawing inspired the story - Autism: The Happy Kingdom"/>
            <p:cNvSpPr txBox="1"/>
            <p:nvPr/>
          </p:nvSpPr>
          <p:spPr>
            <a:xfrm>
              <a:off x="0" y="3429000"/>
              <a:ext cx="2813519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spAutoFit/>
            </a:bodyPr>
            <a:lstStyle>
              <a:lvl1pPr algn="r">
                <a:defRPr b="1" sz="2000">
                  <a:solidFill>
                    <a:srgbClr val="FFFFFF"/>
                  </a:solidFill>
                </a:defRPr>
              </a:lvl1pPr>
            </a:lstStyle>
            <a:p>
              <a:pPr/>
              <a:r>
                <a:t>This drawing inspired the story - Autism: The Happy Kingdom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You can find me at:…"/>
          <p:cNvSpPr txBox="1"/>
          <p:nvPr/>
        </p:nvSpPr>
        <p:spPr>
          <a:xfrm>
            <a:off x="829712" y="2474665"/>
            <a:ext cx="7484576" cy="151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ts val="2200"/>
              </a:lnSpc>
              <a:defRPr b="1" sz="2800">
                <a:solidFill>
                  <a:srgbClr val="FFFFFF"/>
                </a:solidFill>
              </a:defRPr>
            </a:pPr>
            <a:r>
              <a:t>You can find us at:</a:t>
            </a:r>
          </a:p>
          <a:p>
            <a:pPr algn="ctr">
              <a:lnSpc>
                <a:spcPts val="2200"/>
              </a:lnSpc>
              <a:defRPr b="1" sz="2800">
                <a:solidFill>
                  <a:srgbClr val="FFFFFF"/>
                </a:solidFill>
              </a:defRPr>
            </a:pPr>
          </a:p>
          <a:p>
            <a:pPr algn="ctr">
              <a:lnSpc>
                <a:spcPts val="2200"/>
              </a:lnSpc>
              <a:defRPr b="1" sz="2800" u="sng">
                <a:solidFill>
                  <a:srgbClr val="DDDDDD"/>
                </a:solidFill>
                <a:uFill>
                  <a:solidFill>
                    <a:srgbClr val="F33B48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www.autismhappykingdom.com</a:t>
            </a:r>
          </a:p>
          <a:p>
            <a:pPr algn="ctr">
              <a:lnSpc>
                <a:spcPts val="2200"/>
              </a:lnSpc>
              <a:defRPr b="1" sz="2800">
                <a:solidFill>
                  <a:srgbClr val="DDDDDD"/>
                </a:solidFill>
              </a:defRPr>
            </a:pPr>
          </a:p>
          <a:p>
            <a:pPr algn="ctr">
              <a:lnSpc>
                <a:spcPts val="2200"/>
              </a:lnSpc>
              <a:defRPr b="1" sz="2800" u="sng">
                <a:solidFill>
                  <a:srgbClr val="F33B48"/>
                </a:solidFill>
                <a:uFill>
                  <a:solidFill>
                    <a:srgbClr val="F33B48"/>
                  </a:solidFill>
                </a:uFill>
              </a:defRPr>
            </a:pPr>
            <a:r>
              <a:rPr>
                <a:solidFill>
                  <a:srgbClr val="DDDDDD"/>
                </a:solidFill>
              </a:rPr>
              <a:t>rainbowmosho@autismhappykingdom.com</a:t>
            </a:r>
          </a:p>
        </p:txBody>
      </p:sp>
      <p:sp>
        <p:nvSpPr>
          <p:cNvPr id="112" name="Thanks!"/>
          <p:cNvSpPr txBox="1"/>
          <p:nvPr/>
        </p:nvSpPr>
        <p:spPr>
          <a:xfrm>
            <a:off x="605122" y="1059243"/>
            <a:ext cx="7934694" cy="1209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7300">
                <a:solidFill>
                  <a:srgbClr val="FFFFFF"/>
                </a:solidFill>
              </a:defRPr>
            </a:lvl1pPr>
          </a:lstStyle>
          <a:p>
            <a:pPr/>
            <a:r>
              <a:t>WHERE ARE WE?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Understand the importance of emphasizing the abilities of young people with disabilities.…"/>
          <p:cNvSpPr txBox="1"/>
          <p:nvPr/>
        </p:nvSpPr>
        <p:spPr>
          <a:xfrm>
            <a:off x="1598322" y="1419149"/>
            <a:ext cx="6176603" cy="3444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marL="135091" indent="-135091" defTabSz="457200">
              <a:buSzPct val="100000"/>
              <a:buAutoNum type="arabicPeriod" startAt="1"/>
              <a:defRPr sz="1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 Understand the importance of emphasizing the abilities of young people with disabilities.  </a:t>
            </a:r>
          </a:p>
          <a:p>
            <a:pPr marL="135091" indent="-135091" defTabSz="457200">
              <a:buSzPct val="100000"/>
              <a:buAutoNum type="arabicPeriod" startAt="1"/>
              <a:defRPr sz="1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defTabSz="457200">
              <a:defRPr sz="1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2. Gain knowledge of organizations providing support to future entrepreneurs.   </a:t>
            </a:r>
          </a:p>
          <a:p>
            <a:pPr defTabSz="457200">
              <a:defRPr sz="1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defTabSz="457200">
              <a:defRPr sz="1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3. Be able to utilize social media as an empowering tool to promote a product or service.  </a:t>
            </a:r>
          </a:p>
          <a:p>
            <a:pPr defTabSz="457200">
              <a:defRPr sz="1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defTabSz="457200">
              <a:defRPr sz="17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 4. Identify prospective markets based on skills.</a:t>
            </a:r>
          </a:p>
        </p:txBody>
      </p:sp>
      <p:sp>
        <p:nvSpPr>
          <p:cNvPr id="115" name="Shape"/>
          <p:cNvSpPr/>
          <p:nvPr/>
        </p:nvSpPr>
        <p:spPr>
          <a:xfrm rot="5400000">
            <a:off x="3905284" y="-2964927"/>
            <a:ext cx="1350263" cy="7735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4655" y="0"/>
                </a:lnTo>
                <a:lnTo>
                  <a:pt x="16945" y="0"/>
                </a:lnTo>
                <a:lnTo>
                  <a:pt x="21600" y="10800"/>
                </a:lnTo>
                <a:lnTo>
                  <a:pt x="16945" y="21600"/>
                </a:lnTo>
                <a:lnTo>
                  <a:pt x="4655" y="21600"/>
                </a:lnTo>
                <a:close/>
              </a:path>
            </a:pathLst>
          </a:custGeom>
          <a:ln w="19050">
            <a:solidFill>
              <a:schemeClr val="accent4"/>
            </a:solidFill>
            <a:prstDash val="sysDot"/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LEARNING OBJECTIVES"/>
          <p:cNvSpPr txBox="1"/>
          <p:nvPr/>
        </p:nvSpPr>
        <p:spPr>
          <a:xfrm>
            <a:off x="2668822" y="520634"/>
            <a:ext cx="3823186" cy="764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pc="141" sz="4400">
                <a:solidFill>
                  <a:srgbClr val="FFFFFF"/>
                </a:solidFill>
              </a:defRPr>
            </a:lvl1pPr>
          </a:lstStyle>
          <a:p>
            <a:pPr/>
            <a:r>
              <a:t>OBJECTIVES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quare"/>
          <p:cNvSpPr/>
          <p:nvPr/>
        </p:nvSpPr>
        <p:spPr>
          <a:xfrm flipH="1" rot="2729498">
            <a:off x="4165501" y="1226628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19" name="Why Inclusion?…"/>
          <p:cNvSpPr txBox="1"/>
          <p:nvPr/>
        </p:nvSpPr>
        <p:spPr>
          <a:xfrm>
            <a:off x="2058975" y="115457"/>
            <a:ext cx="5011840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b="1" spc="113"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Why Inclusion?</a:t>
            </a:r>
          </a:p>
          <a:p>
            <a:pPr algn="ctr">
              <a:defRPr b="1" spc="113" sz="32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Why Entrepreneurship?</a:t>
            </a:r>
          </a:p>
        </p:txBody>
      </p:sp>
      <p:sp>
        <p:nvSpPr>
          <p:cNvPr id="120" name="Shape"/>
          <p:cNvSpPr/>
          <p:nvPr/>
        </p:nvSpPr>
        <p:spPr>
          <a:xfrm>
            <a:off x="1072508" y="3351050"/>
            <a:ext cx="209498" cy="209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chemeClr val="accent4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21" name="Shape"/>
          <p:cNvSpPr/>
          <p:nvPr/>
        </p:nvSpPr>
        <p:spPr>
          <a:xfrm>
            <a:off x="1118697" y="1406306"/>
            <a:ext cx="209498" cy="209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b="1" sz="1100">
                <a:solidFill>
                  <a:schemeClr val="accent4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22" name="Shape"/>
          <p:cNvSpPr/>
          <p:nvPr/>
        </p:nvSpPr>
        <p:spPr>
          <a:xfrm>
            <a:off x="1118697" y="2328771"/>
            <a:ext cx="209498" cy="209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171398">
              <a:defRPr sz="1100">
                <a:solidFill>
                  <a:schemeClr val="accent4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23" name="Square"/>
          <p:cNvSpPr/>
          <p:nvPr/>
        </p:nvSpPr>
        <p:spPr>
          <a:xfrm rot="2729498">
            <a:off x="4532112" y="1226351"/>
            <a:ext cx="65570" cy="6557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24" name="Square"/>
          <p:cNvSpPr/>
          <p:nvPr/>
        </p:nvSpPr>
        <p:spPr>
          <a:xfrm flipH="1" rot="2729498">
            <a:off x="4927037" y="1227018"/>
            <a:ext cx="65017" cy="65017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500">
                <a:solidFill>
                  <a:srgbClr val="FFFFFF"/>
                </a:solidFill>
              </a:defRPr>
            </a:pPr>
          </a:p>
        </p:txBody>
      </p:sp>
      <p:sp>
        <p:nvSpPr>
          <p:cNvPr id="125" name="Legislator Aims to Change Arkansas' New Minimum Wage Law, Excluding Certain Groups = those with developmental disabilities"/>
          <p:cNvSpPr txBox="1"/>
          <p:nvPr/>
        </p:nvSpPr>
        <p:spPr>
          <a:xfrm>
            <a:off x="1585196" y="1343686"/>
            <a:ext cx="6859921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b="1" sz="1800" u="sng">
                <a:solidFill>
                  <a:schemeClr val="accent4"/>
                </a:solidFill>
                <a:uFill>
                  <a:solidFill>
                    <a:srgbClr val="F33B48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Legislator Aims to Change Arkansas' New Minimum Wage Law, Excluding Certain Groups</a:t>
            </a:r>
            <a:r>
              <a:rPr u="none">
                <a:uFillTx/>
              </a:rPr>
              <a:t> = those with developmental disabilities</a:t>
            </a:r>
          </a:p>
        </p:txBody>
      </p:sp>
      <p:sp>
        <p:nvSpPr>
          <p:cNvPr id="126" name="Trump Proposes Cuts To Medicaid, Other Disability Programs"/>
          <p:cNvSpPr txBox="1"/>
          <p:nvPr/>
        </p:nvSpPr>
        <p:spPr>
          <a:xfrm>
            <a:off x="1611178" y="2269514"/>
            <a:ext cx="6696731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1800" u="sng">
                <a:solidFill>
                  <a:schemeClr val="accent4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33B48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Trump Proposes Cuts To Medicaid, Other Disability Programs </a:t>
            </a:r>
          </a:p>
        </p:txBody>
      </p:sp>
      <p:sp>
        <p:nvSpPr>
          <p:cNvPr id="127" name="500,000 teens with autism will become adults in next 10 years. Where will they work?"/>
          <p:cNvSpPr txBox="1"/>
          <p:nvPr/>
        </p:nvSpPr>
        <p:spPr>
          <a:xfrm>
            <a:off x="1539305" y="3183909"/>
            <a:ext cx="6252188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b="1" sz="1800" u="sng">
                <a:solidFill>
                  <a:schemeClr val="accent4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uFill>
                  <a:solidFill>
                    <a:srgbClr val="F33B48"/>
                  </a:solidFill>
                </a:uFill>
              </a:defRPr>
            </a:pPr>
            <a:r>
              <a:rPr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500,000 teens with autism will become adults in next 10 years. Where will they work?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8FCE"/>
      </a:accent1>
      <a:accent2>
        <a:srgbClr val="15BBCB"/>
      </a:accent2>
      <a:accent3>
        <a:srgbClr val="C9DA24"/>
      </a:accent3>
      <a:accent4>
        <a:srgbClr val="FFD64D"/>
      </a:accent4>
      <a:accent5>
        <a:srgbClr val="FFA707"/>
      </a:accent5>
      <a:accent6>
        <a:srgbClr val="FF5B8F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6856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6856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Default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8FCE"/>
      </a:accent1>
      <a:accent2>
        <a:srgbClr val="15BBCB"/>
      </a:accent2>
      <a:accent3>
        <a:srgbClr val="C9DA24"/>
      </a:accent3>
      <a:accent4>
        <a:srgbClr val="FFD64D"/>
      </a:accent4>
      <a:accent5>
        <a:srgbClr val="FFA707"/>
      </a:accent5>
      <a:accent6>
        <a:srgbClr val="FF5B8F"/>
      </a:accent6>
      <a:hlink>
        <a:srgbClr val="0000FF"/>
      </a:hlink>
      <a:folHlink>
        <a:srgbClr val="FF00FF"/>
      </a:folHlink>
    </a:clrScheme>
    <a:fontScheme name="Default Them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Default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6856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68566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3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