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4"/>
  </p:notesMasterIdLst>
  <p:handoutMasterIdLst>
    <p:handoutMasterId r:id="rId35"/>
  </p:handoutMasterIdLst>
  <p:sldIdLst>
    <p:sldId id="312" r:id="rId2"/>
    <p:sldId id="258" r:id="rId3"/>
    <p:sldId id="259" r:id="rId4"/>
    <p:sldId id="260" r:id="rId5"/>
    <p:sldId id="419" r:id="rId6"/>
    <p:sldId id="423" r:id="rId7"/>
    <p:sldId id="422" r:id="rId8"/>
    <p:sldId id="293" r:id="rId9"/>
    <p:sldId id="294" r:id="rId10"/>
    <p:sldId id="295" r:id="rId11"/>
    <p:sldId id="316" r:id="rId12"/>
    <p:sldId id="297" r:id="rId13"/>
    <p:sldId id="298" r:id="rId14"/>
    <p:sldId id="325" r:id="rId15"/>
    <p:sldId id="326" r:id="rId16"/>
    <p:sldId id="299" r:id="rId17"/>
    <p:sldId id="300" r:id="rId18"/>
    <p:sldId id="301" r:id="rId19"/>
    <p:sldId id="340" r:id="rId20"/>
    <p:sldId id="302" r:id="rId21"/>
    <p:sldId id="303" r:id="rId22"/>
    <p:sldId id="304" r:id="rId23"/>
    <p:sldId id="305" r:id="rId24"/>
    <p:sldId id="306" r:id="rId25"/>
    <p:sldId id="307" r:id="rId26"/>
    <p:sldId id="308" r:id="rId27"/>
    <p:sldId id="309" r:id="rId28"/>
    <p:sldId id="317" r:id="rId29"/>
    <p:sldId id="310" r:id="rId30"/>
    <p:sldId id="421" r:id="rId31"/>
    <p:sldId id="424" r:id="rId32"/>
    <p:sldId id="329" r:id="rId33"/>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5pPr>
    <a:lvl6pPr marL="2286000" algn="l" defTabSz="914400" rtl="0" eaLnBrk="1" latinLnBrk="0" hangingPunct="1">
      <a:defRPr kern="1200">
        <a:solidFill>
          <a:schemeClr val="tx1"/>
        </a:solidFill>
        <a:latin typeface="Tahoma" pitchFamily="34" charset="0"/>
        <a:ea typeface="ヒラギノ角ゴ Pro W3" pitchFamily="2" charset="-128"/>
        <a:cs typeface="+mn-cs"/>
      </a:defRPr>
    </a:lvl6pPr>
    <a:lvl7pPr marL="2743200" algn="l" defTabSz="914400" rtl="0" eaLnBrk="1" latinLnBrk="0" hangingPunct="1">
      <a:defRPr kern="1200">
        <a:solidFill>
          <a:schemeClr val="tx1"/>
        </a:solidFill>
        <a:latin typeface="Tahoma" pitchFamily="34" charset="0"/>
        <a:ea typeface="ヒラギノ角ゴ Pro W3" pitchFamily="2" charset="-128"/>
        <a:cs typeface="+mn-cs"/>
      </a:defRPr>
    </a:lvl7pPr>
    <a:lvl8pPr marL="3200400" algn="l" defTabSz="914400" rtl="0" eaLnBrk="1" latinLnBrk="0" hangingPunct="1">
      <a:defRPr kern="1200">
        <a:solidFill>
          <a:schemeClr val="tx1"/>
        </a:solidFill>
        <a:latin typeface="Tahoma" pitchFamily="34" charset="0"/>
        <a:ea typeface="ヒラギノ角ゴ Pro W3" pitchFamily="2" charset="-128"/>
        <a:cs typeface="+mn-cs"/>
      </a:defRPr>
    </a:lvl8pPr>
    <a:lvl9pPr marL="3657600" algn="l" defTabSz="914400" rtl="0" eaLnBrk="1" latinLnBrk="0" hangingPunct="1">
      <a:defRPr kern="1200">
        <a:solidFill>
          <a:schemeClr val="tx1"/>
        </a:solidFill>
        <a:latin typeface="Tahoma" pitchFamily="34" charset="0"/>
        <a:ea typeface="ヒラギノ角ゴ Pro W3" pitchFamily="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FF"/>
    <a:srgbClr val="3366FF"/>
    <a:srgbClr val="99CCFF"/>
    <a:srgbClr val="99FF66"/>
    <a:srgbClr val="CC3399"/>
    <a:srgbClr val="000000"/>
    <a:srgbClr val="FFFFFF"/>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90" autoAdjust="0"/>
  </p:normalViewPr>
  <p:slideViewPr>
    <p:cSldViewPr>
      <p:cViewPr varScale="1">
        <p:scale>
          <a:sx n="62" d="100"/>
          <a:sy n="62" d="100"/>
        </p:scale>
        <p:origin x="44"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67374" cy="46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t" anchorCtr="0" compatLnSpc="1">
            <a:prstTxWarp prst="textNoShape">
              <a:avLst/>
            </a:prstTxWarp>
          </a:bodyPr>
          <a:lstStyle>
            <a:lvl1pPr eaLnBrk="1" hangingPunct="1">
              <a:defRPr sz="1200">
                <a:latin typeface="Times New Roman" pitchFamily="18" charset="0"/>
                <a:ea typeface="+mn-ea"/>
                <a:cs typeface="Arial" pitchFamily="34" charset="0"/>
              </a:defRPr>
            </a:lvl1pPr>
          </a:lstStyle>
          <a:p>
            <a:pPr>
              <a:defRPr/>
            </a:pPr>
            <a:endParaRPr lang="en-US"/>
          </a:p>
        </p:txBody>
      </p:sp>
      <p:sp>
        <p:nvSpPr>
          <p:cNvPr id="32771" name="Rectangle 3"/>
          <p:cNvSpPr>
            <a:spLocks noGrp="1" noChangeArrowheads="1"/>
          </p:cNvSpPr>
          <p:nvPr>
            <p:ph type="dt" sz="quarter" idx="1"/>
          </p:nvPr>
        </p:nvSpPr>
        <p:spPr bwMode="auto">
          <a:xfrm>
            <a:off x="4009702" y="0"/>
            <a:ext cx="3067374" cy="46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t" anchorCtr="0" compatLnSpc="1">
            <a:prstTxWarp prst="textNoShape">
              <a:avLst/>
            </a:prstTxWarp>
          </a:bodyPr>
          <a:lstStyle>
            <a:lvl1pPr algn="r" eaLnBrk="1" hangingPunct="1">
              <a:defRPr sz="1200">
                <a:latin typeface="Times New Roman" pitchFamily="18" charset="0"/>
                <a:ea typeface="+mn-ea"/>
                <a:cs typeface="Arial" pitchFamily="34" charset="0"/>
              </a:defRPr>
            </a:lvl1pPr>
          </a:lstStyle>
          <a:p>
            <a:pPr>
              <a:defRPr/>
            </a:pPr>
            <a:endParaRPr lang="en-US"/>
          </a:p>
        </p:txBody>
      </p:sp>
      <p:sp>
        <p:nvSpPr>
          <p:cNvPr id="32772" name="Rectangle 4"/>
          <p:cNvSpPr>
            <a:spLocks noGrp="1" noChangeArrowheads="1"/>
          </p:cNvSpPr>
          <p:nvPr>
            <p:ph type="ftr" sz="quarter" idx="2"/>
          </p:nvPr>
        </p:nvSpPr>
        <p:spPr bwMode="auto">
          <a:xfrm>
            <a:off x="0" y="8894761"/>
            <a:ext cx="3067374" cy="46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b" anchorCtr="0" compatLnSpc="1">
            <a:prstTxWarp prst="textNoShape">
              <a:avLst/>
            </a:prstTxWarp>
          </a:bodyPr>
          <a:lstStyle>
            <a:lvl1pPr eaLnBrk="1" hangingPunct="1">
              <a:defRPr sz="1200">
                <a:latin typeface="Times New Roman" pitchFamily="18" charset="0"/>
                <a:ea typeface="+mn-ea"/>
                <a:cs typeface="Arial" pitchFamily="34" charset="0"/>
              </a:defRPr>
            </a:lvl1pPr>
          </a:lstStyle>
          <a:p>
            <a:pPr>
              <a:defRPr/>
            </a:pPr>
            <a:endParaRPr lang="en-US"/>
          </a:p>
        </p:txBody>
      </p:sp>
      <p:sp>
        <p:nvSpPr>
          <p:cNvPr id="32773" name="Rectangle 5"/>
          <p:cNvSpPr>
            <a:spLocks noGrp="1" noChangeArrowheads="1"/>
          </p:cNvSpPr>
          <p:nvPr>
            <p:ph type="sldNum" sz="quarter" idx="3"/>
          </p:nvPr>
        </p:nvSpPr>
        <p:spPr bwMode="auto">
          <a:xfrm>
            <a:off x="4009702" y="8894761"/>
            <a:ext cx="3067374" cy="46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b" anchorCtr="0" compatLnSpc="1">
            <a:prstTxWarp prst="textNoShape">
              <a:avLst/>
            </a:prstTxWarp>
          </a:bodyPr>
          <a:lstStyle>
            <a:lvl1pPr algn="r" eaLnBrk="1" hangingPunct="1">
              <a:defRPr sz="1200">
                <a:latin typeface="Times New Roman" pitchFamily="18" charset="0"/>
                <a:cs typeface="Arial" pitchFamily="34" charset="0"/>
              </a:defRPr>
            </a:lvl1pPr>
          </a:lstStyle>
          <a:p>
            <a:pPr>
              <a:defRPr/>
            </a:pPr>
            <a:fld id="{15ED8323-4CB4-4833-815C-63EA37D93164}" type="slidenum">
              <a:rPr lang="en-US" altLang="en-US"/>
              <a:pPr>
                <a:defRPr/>
              </a:pPr>
              <a:t>‹#›</a:t>
            </a:fld>
            <a:endParaRPr lang="en-US" altLang="en-US"/>
          </a:p>
        </p:txBody>
      </p:sp>
    </p:spTree>
    <p:extLst>
      <p:ext uri="{BB962C8B-B14F-4D97-AF65-F5344CB8AC3E}">
        <p14:creationId xmlns:p14="http://schemas.microsoft.com/office/powerpoint/2010/main" val="4227579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374" cy="46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p>
        </p:txBody>
      </p:sp>
      <p:sp>
        <p:nvSpPr>
          <p:cNvPr id="28675" name="Rectangle 3"/>
          <p:cNvSpPr>
            <a:spLocks noGrp="1" noChangeArrowheads="1"/>
          </p:cNvSpPr>
          <p:nvPr>
            <p:ph type="dt" idx="1"/>
          </p:nvPr>
        </p:nvSpPr>
        <p:spPr bwMode="auto">
          <a:xfrm>
            <a:off x="4008100" y="0"/>
            <a:ext cx="3067374" cy="46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98563" y="701675"/>
            <a:ext cx="4679950"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8677" name="Rectangle 5"/>
          <p:cNvSpPr>
            <a:spLocks noGrp="1" noChangeArrowheads="1"/>
          </p:cNvSpPr>
          <p:nvPr>
            <p:ph type="body" sz="quarter" idx="3"/>
          </p:nvPr>
        </p:nvSpPr>
        <p:spPr bwMode="auto">
          <a:xfrm>
            <a:off x="708349" y="4448186"/>
            <a:ext cx="5660378" cy="421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93151"/>
            <a:ext cx="3067374" cy="46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p>
        </p:txBody>
      </p:sp>
      <p:sp>
        <p:nvSpPr>
          <p:cNvPr id="28679" name="Rectangle 7"/>
          <p:cNvSpPr>
            <a:spLocks noGrp="1" noChangeArrowheads="1"/>
          </p:cNvSpPr>
          <p:nvPr>
            <p:ph type="sldNum" sz="quarter" idx="5"/>
          </p:nvPr>
        </p:nvSpPr>
        <p:spPr bwMode="auto">
          <a:xfrm>
            <a:off x="4008100" y="8893151"/>
            <a:ext cx="3067374" cy="46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2" tIns="46262" rIns="92522" bIns="46262"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19910F5B-E93F-439F-BBB1-9472A47A4D3F}" type="slidenum">
              <a:rPr lang="en-US" altLang="en-US"/>
              <a:pPr>
                <a:defRPr/>
              </a:pPr>
              <a:t>‹#›</a:t>
            </a:fld>
            <a:endParaRPr lang="en-US" altLang="en-US"/>
          </a:p>
        </p:txBody>
      </p:sp>
    </p:spTree>
    <p:extLst>
      <p:ext uri="{BB962C8B-B14F-4D97-AF65-F5344CB8AC3E}">
        <p14:creationId xmlns:p14="http://schemas.microsoft.com/office/powerpoint/2010/main" val="3886665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a:p>
        </p:txBody>
      </p:sp>
      <p:sp>
        <p:nvSpPr>
          <p:cNvPr id="4" name="Slide Number Placeholder 3"/>
          <p:cNvSpPr>
            <a:spLocks noGrp="1"/>
          </p:cNvSpPr>
          <p:nvPr>
            <p:ph type="sldNum" sz="quarter" idx="10"/>
          </p:nvPr>
        </p:nvSpPr>
        <p:spPr/>
        <p:txBody>
          <a:bodyPr/>
          <a:lstStyle/>
          <a:p>
            <a:pPr>
              <a:defRPr/>
            </a:pPr>
            <a:fld id="{19910F5B-E93F-439F-BBB1-9472A47A4D3F}" type="slidenum">
              <a:rPr lang="en-US" altLang="en-US" smtClean="0"/>
              <a:pPr>
                <a:defRPr/>
              </a:pPr>
              <a:t>1</a:t>
            </a:fld>
            <a:endParaRPr lang="en-US" altLang="en-US"/>
          </a:p>
        </p:txBody>
      </p:sp>
    </p:spTree>
    <p:extLst>
      <p:ext uri="{BB962C8B-B14F-4D97-AF65-F5344CB8AC3E}">
        <p14:creationId xmlns:p14="http://schemas.microsoft.com/office/powerpoint/2010/main" val="67971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marL="173480" indent="-173480">
              <a:buFont typeface="Wingdings" pitchFamily="2" charset="2"/>
              <a:buChar char="§"/>
            </a:pPr>
            <a:r>
              <a:rPr lang="es-ES" altLang="en-US" dirty="0"/>
              <a:t>En 1997, el Congreso enmienda IDEA </a:t>
            </a:r>
            <a:br>
              <a:rPr lang="es-ES" altLang="en-US" dirty="0"/>
            </a:br>
            <a:r>
              <a:rPr lang="es-ES" altLang="en-US" dirty="0"/>
              <a:t>Estas enmiendas reestructuran IDEA en cuatro partes:</a:t>
            </a:r>
            <a:endParaRPr lang="en-US" altLang="en-US" dirty="0"/>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459D29A0-DE0C-4753-8BA0-BE78F837C1DC}" type="slidenum">
              <a:rPr lang="en-US" altLang="en-US" sz="1200">
                <a:latin typeface="Arial" pitchFamily="34" charset="0"/>
              </a:rPr>
              <a:pPr>
                <a:defRPr/>
              </a:pPr>
              <a:t>10</a:t>
            </a:fld>
            <a:endParaRPr lang="en-US" altLang="en-US" sz="120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173480" indent="-173480">
              <a:buFont typeface="Wingdings" pitchFamily="2" charset="2"/>
              <a:buChar char="§"/>
            </a:pPr>
            <a:r>
              <a:rPr lang="en-US" altLang="en-US" dirty="0" err="1"/>
              <a:t>Discapacidades</a:t>
            </a:r>
            <a:r>
              <a:rPr lang="en-US" altLang="en-US" dirty="0"/>
              <a:t> </a:t>
            </a:r>
            <a:r>
              <a:rPr lang="en-US" altLang="en-US" dirty="0" err="1"/>
              <a:t>en</a:t>
            </a:r>
            <a:r>
              <a:rPr lang="en-US" altLang="en-US" dirty="0"/>
              <a:t> TN</a:t>
            </a:r>
          </a:p>
          <a:p>
            <a:pPr marL="173480" indent="-173480">
              <a:buFont typeface="Wingdings" pitchFamily="2" charset="2"/>
              <a:buChar char="§"/>
            </a:pPr>
            <a:endParaRPr lang="en-US" altLang="en-US" dirty="0"/>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FEA996EF-2B5E-470F-8F44-01794A7FE0DB}" type="slidenum">
              <a:rPr lang="en-US" altLang="en-US" sz="1200">
                <a:latin typeface="Arial" pitchFamily="34" charset="0"/>
              </a:rPr>
              <a:pPr>
                <a:defRPr/>
              </a:pPr>
              <a:t>11</a:t>
            </a:fld>
            <a:endParaRPr lang="en-US" altLang="en-US" sz="12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marL="173480" indent="-173480"/>
            <a:endParaRPr lang="en-US" altLang="en-US" dirty="0"/>
          </a:p>
          <a:p>
            <a:pPr marL="173480" indent="-173480">
              <a:buFont typeface="Wingdings" pitchFamily="2" charset="2"/>
              <a:buChar char="§"/>
            </a:pPr>
            <a:r>
              <a:rPr lang="en-US" altLang="en-US" dirty="0"/>
              <a:t>Los 6 </a:t>
            </a:r>
            <a:r>
              <a:rPr lang="en-US" altLang="en-US" dirty="0" err="1"/>
              <a:t>Principios</a:t>
            </a:r>
            <a:r>
              <a:rPr lang="en-US" altLang="en-US" dirty="0"/>
              <a:t>:</a:t>
            </a:r>
          </a:p>
          <a:p>
            <a:pPr marL="173480" indent="-173480">
              <a:buFont typeface="Wingdings" pitchFamily="2" charset="2"/>
              <a:buChar char="§"/>
            </a:pPr>
            <a:r>
              <a:rPr lang="es-ES" altLang="en-US" dirty="0"/>
              <a:t>Educación Pública Gratuita y Apropiada (FAPE)</a:t>
            </a:r>
          </a:p>
          <a:p>
            <a:pPr marL="173480" indent="-173480">
              <a:buFont typeface="Wingdings" pitchFamily="2" charset="2"/>
              <a:buChar char="§"/>
            </a:pPr>
            <a:r>
              <a:rPr lang="es-ES" altLang="en-US" dirty="0"/>
              <a:t>Evaluación Apropiada </a:t>
            </a:r>
          </a:p>
          <a:p>
            <a:pPr marL="173480" indent="-173480">
              <a:buFont typeface="Wingdings" pitchFamily="2" charset="2"/>
              <a:buChar char="§"/>
            </a:pPr>
            <a:r>
              <a:rPr lang="es-ES" altLang="en-US" dirty="0"/>
              <a:t>Programa de Educación Individualizado (IEP)</a:t>
            </a:r>
          </a:p>
          <a:p>
            <a:pPr marL="173480" indent="-173480">
              <a:buFont typeface="Wingdings" pitchFamily="2" charset="2"/>
              <a:buChar char="§"/>
            </a:pPr>
            <a:r>
              <a:rPr lang="es-ES" altLang="en-US" dirty="0"/>
              <a:t>Ambiente Menos Restrictivo </a:t>
            </a:r>
          </a:p>
          <a:p>
            <a:pPr marL="173480" indent="-173480">
              <a:buFont typeface="Wingdings" pitchFamily="2" charset="2"/>
              <a:buChar char="§"/>
            </a:pPr>
            <a:r>
              <a:rPr lang="es-ES" altLang="en-US" dirty="0"/>
              <a:t>Participación de los Padres en el Proceso de Toma de Decisiones</a:t>
            </a:r>
          </a:p>
          <a:p>
            <a:pPr marL="173480" indent="-173480">
              <a:buFont typeface="Wingdings" pitchFamily="2" charset="2"/>
              <a:buChar char="§"/>
            </a:pPr>
            <a:r>
              <a:rPr lang="es-ES" altLang="en-US" dirty="0"/>
              <a:t>Salvaguardias Procesales</a:t>
            </a:r>
          </a:p>
          <a:p>
            <a:pPr marL="173480" indent="-173480">
              <a:buFont typeface="Wingdings" pitchFamily="2" charset="2"/>
              <a:buChar char="§"/>
            </a:pPr>
            <a:endParaRPr lang="en-US" altLang="en-US" dirty="0"/>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8D670EBB-CBE5-4FB1-8CA5-BA32479A35AC}" type="slidenum">
              <a:rPr lang="en-US" altLang="en-US" sz="1200">
                <a:latin typeface="Arial" pitchFamily="34" charset="0"/>
              </a:rPr>
              <a:pPr>
                <a:defRPr/>
              </a:pPr>
              <a:t>12</a:t>
            </a:fld>
            <a:endParaRPr lang="en-US" altLang="en-US" sz="12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marL="173480" indent="-173480">
              <a:buFont typeface="Wingdings" pitchFamily="2" charset="2"/>
              <a:buChar char="§"/>
            </a:pPr>
            <a:r>
              <a:rPr lang="es-ES" altLang="en-US" dirty="0"/>
              <a:t>Educación Pública Gratuita y Apropiada</a:t>
            </a:r>
            <a:br>
              <a:rPr lang="es-ES" altLang="en-US" dirty="0"/>
            </a:br>
            <a:r>
              <a:rPr lang="es-ES" altLang="en-US" dirty="0"/>
              <a:t>FAPE</a:t>
            </a:r>
            <a:endParaRPr lang="en-US" altLang="en-US" dirty="0"/>
          </a:p>
        </p:txBody>
      </p:sp>
      <p:sp>
        <p:nvSpPr>
          <p:cNvPr id="368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77AA4D15-16CE-4090-92CA-AE1A33D73D09}" type="slidenum">
              <a:rPr lang="en-US" altLang="en-US" sz="1200">
                <a:latin typeface="Arial" pitchFamily="34" charset="0"/>
              </a:rPr>
              <a:pPr>
                <a:defRPr/>
              </a:pPr>
              <a:t>13</a:t>
            </a:fld>
            <a:endParaRPr lang="en-US" altLang="en-US" sz="12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4294967295"/>
          </p:nvPr>
        </p:nvSpPr>
        <p:spPr>
          <a:xfrm>
            <a:off x="-111947325" y="0"/>
            <a:ext cx="223964500" cy="167974963"/>
          </a:xfrm>
          <a:ln>
            <a:solidFill>
              <a:srgbClr val="000000"/>
            </a:solidFill>
            <a:miter lim="800000"/>
            <a:headEnd/>
            <a:tailEnd/>
          </a:ln>
        </p:spPr>
      </p:sp>
      <p:sp>
        <p:nvSpPr>
          <p:cNvPr id="41987" name="Rectangle 3"/>
          <p:cNvSpPr>
            <a:spLocks noGrp="1" noRot="1" noChangeAspect="1" noChangeArrowheads="1" noTextEdit="1"/>
          </p:cNvSpPr>
          <p:nvPr>
            <p:ph type="body" idx="1"/>
          </p:nvPr>
        </p:nvSpPr>
        <p:spPr bwMode="auto">
          <a:xfrm>
            <a:off x="471806" y="1611677"/>
            <a:ext cx="4167611" cy="4558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Diagrama del Proceso de Educación Especial</a:t>
            </a:r>
          </a:p>
          <a:p>
            <a:endParaRPr lang="en-US" dirty="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Elegibilidad – Examen de 2 Partes</a:t>
            </a:r>
            <a:endParaRPr lang="en-US" dirty="0"/>
          </a:p>
        </p:txBody>
      </p:sp>
      <p:sp>
        <p:nvSpPr>
          <p:cNvPr id="4" name="Slide Number Placeholder 3"/>
          <p:cNvSpPr>
            <a:spLocks noGrp="1"/>
          </p:cNvSpPr>
          <p:nvPr>
            <p:ph type="sldNum" sz="quarter" idx="5"/>
          </p:nvPr>
        </p:nvSpPr>
        <p:spPr/>
        <p:txBody>
          <a:bodyPr/>
          <a:lstStyle/>
          <a:p>
            <a:pPr>
              <a:defRPr/>
            </a:pPr>
            <a:fld id="{19910F5B-E93F-439F-BBB1-9472A47A4D3F}" type="slidenum">
              <a:rPr lang="en-US" altLang="en-US" smtClean="0"/>
              <a:pPr>
                <a:defRPr/>
              </a:pPr>
              <a:t>15</a:t>
            </a:fld>
            <a:endParaRPr lang="en-US" altLang="en-US"/>
          </a:p>
        </p:txBody>
      </p:sp>
    </p:spTree>
    <p:extLst>
      <p:ext uri="{BB962C8B-B14F-4D97-AF65-F5344CB8AC3E}">
        <p14:creationId xmlns:p14="http://schemas.microsoft.com/office/powerpoint/2010/main" val="405789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marL="173480" indent="-173480"/>
            <a:r>
              <a:rPr lang="en-US" altLang="en-US" dirty="0"/>
              <a:t>EVALUACIÓN APROPIADA</a:t>
            </a:r>
          </a:p>
        </p:txBody>
      </p:sp>
      <p:sp>
        <p:nvSpPr>
          <p:cNvPr id="3789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AA75C6F6-6BE9-46B3-BEFF-8C424ADB0172}" type="slidenum">
              <a:rPr lang="en-US" altLang="en-US" sz="1200">
                <a:latin typeface="Arial" pitchFamily="34" charset="0"/>
              </a:rPr>
              <a:pPr>
                <a:defRPr/>
              </a:pPr>
              <a:t>16</a:t>
            </a:fld>
            <a:endParaRPr lang="en-US" altLang="en-US" sz="12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marL="173480" indent="-173480">
              <a:buFont typeface="Wingdings" pitchFamily="2" charset="2"/>
              <a:buChar char="§"/>
            </a:pPr>
            <a:r>
              <a:rPr lang="en-US" altLang="en-US" dirty="0"/>
              <a:t>RE-EVALUACIÓN</a:t>
            </a:r>
          </a:p>
        </p:txBody>
      </p:sp>
      <p:sp>
        <p:nvSpPr>
          <p:cNvPr id="389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ADA28903-E75B-4C82-BEC0-7771B97774BA}" type="slidenum">
              <a:rPr lang="en-US" altLang="en-US" sz="1200">
                <a:latin typeface="Arial" pitchFamily="34" charset="0"/>
              </a:rPr>
              <a:pPr>
                <a:defRPr/>
              </a:pPr>
              <a:t>17</a:t>
            </a:fld>
            <a:endParaRPr lang="en-US" altLang="en-US" sz="12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marL="173480" indent="-173480">
              <a:buFont typeface="Wingdings" pitchFamily="2" charset="2"/>
              <a:buChar char="§"/>
            </a:pPr>
            <a:r>
              <a:rPr lang="es-ES" altLang="en-US" dirty="0"/>
              <a:t>PROGRAMA DE EDUCACIÓN INDIVIDUALIZADO (IEP)</a:t>
            </a:r>
            <a:endParaRPr lang="en-US" altLang="en-US" dirty="0"/>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6FECD45A-07F1-44D4-AB85-AE7AEEEA7561}" type="slidenum">
              <a:rPr lang="en-US" altLang="en-US" sz="1200">
                <a:latin typeface="Arial" pitchFamily="34" charset="0"/>
              </a:rPr>
              <a:pPr>
                <a:defRPr/>
              </a:pPr>
              <a:t>18</a:t>
            </a:fld>
            <a:endParaRPr lang="en-US" altLang="en-US" sz="12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Ejemplo</a:t>
            </a:r>
            <a:r>
              <a:rPr lang="en-US" dirty="0"/>
              <a:t> de IEP</a:t>
            </a:r>
          </a:p>
        </p:txBody>
      </p:sp>
      <p:sp>
        <p:nvSpPr>
          <p:cNvPr id="4" name="Slide Number Placeholder 3"/>
          <p:cNvSpPr>
            <a:spLocks noGrp="1"/>
          </p:cNvSpPr>
          <p:nvPr>
            <p:ph type="sldNum" sz="quarter" idx="5"/>
          </p:nvPr>
        </p:nvSpPr>
        <p:spPr/>
        <p:txBody>
          <a:bodyPr/>
          <a:lstStyle/>
          <a:p>
            <a:pPr>
              <a:defRPr/>
            </a:pPr>
            <a:fld id="{19910F5B-E93F-439F-BBB1-9472A47A4D3F}" type="slidenum">
              <a:rPr lang="en-US" altLang="en-US" smtClean="0"/>
              <a:pPr>
                <a:defRPr/>
              </a:pPr>
              <a:t>19</a:t>
            </a:fld>
            <a:endParaRPr lang="en-US" altLang="en-US"/>
          </a:p>
        </p:txBody>
      </p:sp>
    </p:spTree>
    <p:extLst>
      <p:ext uri="{BB962C8B-B14F-4D97-AF65-F5344CB8AC3E}">
        <p14:creationId xmlns:p14="http://schemas.microsoft.com/office/powerpoint/2010/main" val="202568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STEP, Inc. (</a:t>
            </a:r>
            <a:r>
              <a:rPr lang="es-ES" sz="1800" dirty="0" err="1">
                <a:effectLst/>
                <a:latin typeface="Calibri" panose="020F0502020204030204" pitchFamily="34" charset="0"/>
                <a:ea typeface="Calibri" panose="020F0502020204030204" pitchFamily="34" charset="0"/>
              </a:rPr>
              <a:t>Support</a:t>
            </a:r>
            <a:r>
              <a:rPr lang="es-ES" sz="1800" dirty="0">
                <a:effectLst/>
                <a:latin typeface="Calibri" panose="020F0502020204030204" pitchFamily="34" charset="0"/>
                <a:ea typeface="Calibri" panose="020F0502020204030204" pitchFamily="34" charset="0"/>
              </a:rPr>
              <a:t> &amp; Training </a:t>
            </a:r>
            <a:r>
              <a:rPr lang="es-ES" sz="1800" dirty="0" err="1">
                <a:effectLst/>
                <a:latin typeface="Calibri" panose="020F0502020204030204" pitchFamily="34" charset="0"/>
                <a:ea typeface="Calibri" panose="020F0502020204030204" pitchFamily="34" charset="0"/>
              </a:rPr>
              <a:t>for</a:t>
            </a:r>
            <a:r>
              <a:rPr lang="es-ES" sz="1800" dirty="0">
                <a:effectLst/>
                <a:latin typeface="Calibri" panose="020F0502020204030204" pitchFamily="34" charset="0"/>
                <a:ea typeface="Calibri" panose="020F0502020204030204" pitchFamily="34" charset="0"/>
              </a:rPr>
              <a:t> </a:t>
            </a:r>
            <a:r>
              <a:rPr lang="es-ES" sz="1800" dirty="0" err="1">
                <a:effectLst/>
                <a:latin typeface="Calibri" panose="020F0502020204030204" pitchFamily="34" charset="0"/>
                <a:ea typeface="Calibri" panose="020F0502020204030204" pitchFamily="34" charset="0"/>
              </a:rPr>
              <a:t>Exceptional</a:t>
            </a:r>
            <a:r>
              <a:rPr lang="es-ES" sz="1800" dirty="0">
                <a:effectLst/>
                <a:latin typeface="Calibri" panose="020F0502020204030204" pitchFamily="34" charset="0"/>
                <a:ea typeface="Calibri" panose="020F0502020204030204" pitchFamily="34" charset="0"/>
              </a:rPr>
              <a:t> </a:t>
            </a:r>
            <a:r>
              <a:rPr lang="es-ES" sz="1800" dirty="0" err="1">
                <a:effectLst/>
                <a:latin typeface="Calibri" panose="020F0502020204030204" pitchFamily="34" charset="0"/>
                <a:ea typeface="Calibri" panose="020F0502020204030204" pitchFamily="34" charset="0"/>
              </a:rPr>
              <a:t>Parents</a:t>
            </a:r>
            <a:r>
              <a:rPr lang="es-ES" sz="1800" dirty="0">
                <a:effectLst/>
                <a:latin typeface="Calibri" panose="020F0502020204030204" pitchFamily="34" charset="0"/>
                <a:ea typeface="Calibri" panose="020F0502020204030204" pitchFamily="34" charset="0"/>
              </a:rPr>
              <a:t>) es una organización estatal sin fines de lucro establecida en 1989 que proporciona capacitación, información y conexiones con recursos comunitarios a padres y familiares que tienen hijos y jóvenes con discapacidades, necesidades especiales de atención médica y necesidades de salud mental. 
STEP administra el Centro de Capacitación e Información para Padres de Tennessee, que ayuda a las familias a navegar por el proceso de educación especial. 
Ofrecemos capacitación e información sobre los derechos educativos de los niños y los derechos de los padres a participar en la educación de sus hijos.
Nuestros servicios se proporcionan de forma gratuita a los padres y cuidadores de bebés, niños pequeños, niños y jóvenes con discapacidades, nacimiento hasta los 26 años en Tennessee con una discapacidad diagnosticada o sospechosa, necesidad especial de atención médica o necesidad de salud mental. 
Ayudamos a las familias y a los jóvenes a desarrollar habilidades para convertirse en participantes eficaces en las reuniones donde se toman decisiones relacionadas con la educación especial y el acceso igualitario a una educación adecuada.
Proporcionamos una amplia gama de capacitaciones y recursos junto con asistencia y apoyo individuales para asegurar que las familias puedan usar la información para ayudar a sus hijos a tener éxito en la escuela y tener las habilidades sociales, funcionales y académicas que necesitan para ser felices, incluidos, miembros contribuyentes de sus comunidades.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870B9AE-A01B-4770-87B7-13B28BB7E506}" type="slidenum">
              <a:rPr lang="en-US" smtClean="0"/>
              <a:t>2</a:t>
            </a:fld>
            <a:endParaRPr lang="en-US"/>
          </a:p>
        </p:txBody>
      </p:sp>
    </p:spTree>
    <p:extLst>
      <p:ext uri="{BB962C8B-B14F-4D97-AF65-F5344CB8AC3E}">
        <p14:creationId xmlns:p14="http://schemas.microsoft.com/office/powerpoint/2010/main" val="107259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marL="173480" indent="-173480">
              <a:buFont typeface="Wingdings" pitchFamily="2" charset="2"/>
              <a:buChar char="§"/>
            </a:pPr>
            <a:r>
              <a:rPr lang="en-US" altLang="en-US" dirty="0"/>
              <a:t>EDUCACIÓN ESPECIAL</a:t>
            </a: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6041E90A-5FAE-4B44-A67F-8DED13FB6B47}" type="slidenum">
              <a:rPr lang="en-US" altLang="en-US" sz="1200">
                <a:latin typeface="Arial" pitchFamily="34" charset="0"/>
              </a:rPr>
              <a:pPr>
                <a:defRPr/>
              </a:pPr>
              <a:t>20</a:t>
            </a:fld>
            <a:endParaRPr lang="en-US" altLang="en-US" sz="12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marL="173480" indent="-173480">
              <a:buFont typeface="Wingdings" pitchFamily="2" charset="2"/>
              <a:buChar char="§"/>
            </a:pPr>
            <a:r>
              <a:rPr lang="en-US" altLang="en-US" dirty="0"/>
              <a:t>SERVICIOS RELACIONADOS </a:t>
            </a:r>
          </a:p>
        </p:txBody>
      </p:sp>
      <p:sp>
        <p:nvSpPr>
          <p:cNvPr id="419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639C98CD-6B35-4EDE-9F7F-EE05DBABDEAD}" type="slidenum">
              <a:rPr lang="en-US" altLang="en-US" sz="1200">
                <a:latin typeface="Arial" pitchFamily="34" charset="0"/>
              </a:rPr>
              <a:pPr>
                <a:defRPr/>
              </a:pPr>
              <a:t>21</a:t>
            </a:fld>
            <a:endParaRPr lang="en-US" altLang="en-US" sz="12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marL="173480" indent="-173480"/>
            <a:r>
              <a:rPr lang="en-US" altLang="en-US" dirty="0"/>
              <a:t>SERVICIOS RELATIVOS </a:t>
            </a:r>
          </a:p>
          <a:p>
            <a:pPr marL="173480" indent="-173480"/>
            <a:endParaRPr lang="en-US" altLang="en-US" dirty="0"/>
          </a:p>
        </p:txBody>
      </p:sp>
      <p:sp>
        <p:nvSpPr>
          <p:cNvPr id="430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9D04991C-C132-4901-A7E7-13A9AC32E435}" type="slidenum">
              <a:rPr lang="en-US" altLang="en-US" sz="1200">
                <a:latin typeface="Arial" pitchFamily="34" charset="0"/>
              </a:rPr>
              <a:pPr>
                <a:defRPr/>
              </a:pPr>
              <a:t>22</a:t>
            </a:fld>
            <a:endParaRPr lang="en-US" altLang="en-US" sz="12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173480" indent="-173480">
              <a:buFont typeface="Wingdings" pitchFamily="2" charset="2"/>
              <a:buChar char="§"/>
            </a:pPr>
            <a:r>
              <a:rPr lang="en-US" altLang="en-US" dirty="0"/>
              <a:t>AMBIENTE MENOS RESTRICTIVO</a:t>
            </a:r>
            <a:br>
              <a:rPr lang="en-US" altLang="en-US" dirty="0"/>
            </a:br>
            <a:r>
              <a:rPr lang="en-US" altLang="en-US" dirty="0"/>
              <a:t>(LRE)</a:t>
            </a:r>
          </a:p>
        </p:txBody>
      </p:sp>
      <p:sp>
        <p:nvSpPr>
          <p:cNvPr id="440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C0B481E6-72B1-48AF-AEB4-4A642D52B809}" type="slidenum">
              <a:rPr lang="en-US" altLang="en-US" sz="1200">
                <a:latin typeface="Arial" pitchFamily="34" charset="0"/>
              </a:rPr>
              <a:pPr>
                <a:defRPr/>
              </a:pPr>
              <a:t>23</a:t>
            </a:fld>
            <a:endParaRPr lang="en-US" altLang="en-US" sz="12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marL="173480" indent="-173480">
              <a:buFont typeface="Wingdings" pitchFamily="2" charset="2"/>
              <a:buChar char="§"/>
            </a:pPr>
            <a:r>
              <a:rPr lang="es-ES" altLang="en-US" dirty="0"/>
              <a:t>La Agencia Pública debe garantizar que</a:t>
            </a:r>
            <a:endParaRPr lang="en-US" altLang="en-US" dirty="0"/>
          </a:p>
        </p:txBody>
      </p:sp>
      <p:sp>
        <p:nvSpPr>
          <p:cNvPr id="450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8C232109-8F98-4169-AE53-1170CAEC1F9A}" type="slidenum">
              <a:rPr lang="en-US" altLang="en-US" sz="1200">
                <a:latin typeface="Arial" pitchFamily="34" charset="0"/>
              </a:rPr>
              <a:pPr>
                <a:defRPr/>
              </a:pPr>
              <a:t>24</a:t>
            </a:fld>
            <a:endParaRPr lang="en-US" altLang="en-US" sz="12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marL="173480" indent="-173480">
              <a:buFont typeface="Wingdings" pitchFamily="2" charset="2"/>
              <a:buChar char="§"/>
            </a:pPr>
            <a:r>
              <a:rPr lang="en-US" altLang="en-US" dirty="0"/>
              <a:t>PARTICIPACIÓN DE LOS PADRES</a:t>
            </a:r>
          </a:p>
        </p:txBody>
      </p:sp>
      <p:sp>
        <p:nvSpPr>
          <p:cNvPr id="460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4D108605-A4B5-443B-B04B-DFB58F2DBF4F}" type="slidenum">
              <a:rPr lang="en-US" altLang="en-US" sz="1200">
                <a:latin typeface="Arial" pitchFamily="34" charset="0"/>
              </a:rPr>
              <a:pPr>
                <a:defRPr/>
              </a:pPr>
              <a:t>25</a:t>
            </a:fld>
            <a:endParaRPr lang="en-US" altLang="en-US" sz="120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marL="173480" indent="-173480">
              <a:buFont typeface="Wingdings" pitchFamily="2" charset="2"/>
              <a:buChar char="§"/>
            </a:pPr>
            <a:r>
              <a:rPr lang="en-US" altLang="en-US" dirty="0"/>
              <a:t>PARTICIPACIÓN DE LOS PADRES</a:t>
            </a:r>
          </a:p>
        </p:txBody>
      </p:sp>
      <p:sp>
        <p:nvSpPr>
          <p:cNvPr id="471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D9681DFB-C076-474C-9BAD-8BAB470E765A}" type="slidenum">
              <a:rPr lang="en-US" altLang="en-US" sz="1200">
                <a:latin typeface="Arial" pitchFamily="34" charset="0"/>
              </a:rPr>
              <a:pPr>
                <a:defRPr/>
              </a:pPr>
              <a:t>26</a:t>
            </a:fld>
            <a:endParaRPr lang="en-US" altLang="en-US" sz="12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marL="173480" indent="-173480">
              <a:buFont typeface="Wingdings" pitchFamily="2" charset="2"/>
              <a:buChar char="§"/>
            </a:pPr>
            <a:r>
              <a:rPr lang="es-ES" altLang="en-US" dirty="0"/>
              <a:t>RESOLUCIÓN DE DISPUTAS</a:t>
            </a:r>
            <a:br>
              <a:rPr lang="es-ES" altLang="en-US" dirty="0"/>
            </a:br>
            <a:r>
              <a:rPr lang="es-ES" altLang="en-US" dirty="0"/>
              <a:t>Debido Proceso</a:t>
            </a:r>
          </a:p>
          <a:p>
            <a:pPr marL="173480" indent="-173480">
              <a:buFont typeface="Wingdings" pitchFamily="2" charset="2"/>
              <a:buChar char="§"/>
            </a:pPr>
            <a:r>
              <a:rPr lang="es-ES" altLang="en-US" dirty="0"/>
              <a:t>Queja Administrativa: Es para ayudar a resolver desacuerdos antes de comenzar el Debido Proceso (</a:t>
            </a:r>
            <a:r>
              <a:rPr lang="es-ES" altLang="en-US" dirty="0" err="1"/>
              <a:t>Due</a:t>
            </a:r>
            <a:r>
              <a:rPr lang="es-ES" altLang="en-US" dirty="0"/>
              <a:t> </a:t>
            </a:r>
            <a:r>
              <a:rPr lang="es-ES" altLang="en-US" dirty="0" err="1"/>
              <a:t>Process</a:t>
            </a:r>
            <a:r>
              <a:rPr lang="es-ES" altLang="en-US" dirty="0"/>
              <a:t>). Debe alegar una violación que haya ocurrido no más de un año antes a la fecha que la queja se haya recibido.</a:t>
            </a:r>
          </a:p>
          <a:p>
            <a:pPr marL="173480" indent="-173480">
              <a:buFont typeface="Wingdings" pitchFamily="2" charset="2"/>
              <a:buChar char="§"/>
            </a:pPr>
            <a:endParaRPr lang="es-ES" altLang="en-US" dirty="0"/>
          </a:p>
          <a:p>
            <a:pPr marL="173480" indent="-173480">
              <a:buFont typeface="Wingdings" pitchFamily="2" charset="2"/>
              <a:buChar char="§"/>
            </a:pPr>
            <a:r>
              <a:rPr lang="es-ES" altLang="en-US" dirty="0"/>
              <a:t>Mediación: Es un proceso voluntario el cual involucra una tercera persona llamado mediador. Este proceso puede usarse para resolver disputas entre el distrito escolar y los padres. </a:t>
            </a:r>
          </a:p>
          <a:p>
            <a:pPr marL="173480" indent="-173480">
              <a:buFont typeface="Wingdings" pitchFamily="2" charset="2"/>
              <a:buChar char="§"/>
            </a:pPr>
            <a:endParaRPr lang="en-US" altLang="en-US" dirty="0"/>
          </a:p>
        </p:txBody>
      </p:sp>
      <p:sp>
        <p:nvSpPr>
          <p:cNvPr id="481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13573177-EC42-4DFA-8355-4D5E124502FF}" type="slidenum">
              <a:rPr lang="en-US" altLang="en-US" sz="1200">
                <a:latin typeface="Arial" pitchFamily="34" charset="0"/>
              </a:rPr>
              <a:pPr>
                <a:defRPr/>
              </a:pPr>
              <a:t>27</a:t>
            </a:fld>
            <a:endParaRPr lang="en-US" altLang="en-US" sz="12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173480" indent="-173480">
              <a:buFont typeface="Wingdings" pitchFamily="2" charset="2"/>
              <a:buChar char="§"/>
            </a:pPr>
            <a:r>
              <a:rPr lang="es-ES" altLang="en-US" dirty="0"/>
              <a:t>RESOLUCIÓN DE DISPUTAS</a:t>
            </a:r>
            <a:br>
              <a:rPr lang="es-ES" altLang="en-US" dirty="0"/>
            </a:br>
            <a:r>
              <a:rPr lang="es-ES" altLang="en-US" dirty="0"/>
              <a:t>Debido Proceso (</a:t>
            </a:r>
            <a:r>
              <a:rPr lang="es-ES" altLang="en-US" dirty="0" err="1"/>
              <a:t>Due</a:t>
            </a:r>
            <a:r>
              <a:rPr lang="es-ES" altLang="en-US" dirty="0"/>
              <a:t> </a:t>
            </a:r>
            <a:r>
              <a:rPr lang="es-ES" altLang="en-US" dirty="0" err="1"/>
              <a:t>Process</a:t>
            </a:r>
            <a:r>
              <a:rPr lang="es-ES" altLang="en-US" dirty="0"/>
              <a:t>)</a:t>
            </a:r>
            <a:endParaRPr lang="en-US" altLang="en-US" dirty="0"/>
          </a:p>
        </p:txBody>
      </p:sp>
      <p:sp>
        <p:nvSpPr>
          <p:cNvPr id="481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FE20E579-2246-49CB-A011-A76035980FF9}" type="slidenum">
              <a:rPr lang="en-US" altLang="en-US" sz="1200">
                <a:latin typeface="Arial" pitchFamily="34" charset="0"/>
              </a:rPr>
              <a:pPr>
                <a:defRPr/>
              </a:pPr>
              <a:t>28</a:t>
            </a:fld>
            <a:endParaRPr lang="en-US" altLang="en-US" sz="12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marL="173480" indent="-173480">
              <a:buFont typeface="Wingdings" pitchFamily="2" charset="2"/>
              <a:buChar char="§"/>
            </a:pPr>
            <a:r>
              <a:rPr lang="en-US" altLang="en-US" dirty="0"/>
              <a:t>CONSEJOS PARA LOS PADRES</a:t>
            </a:r>
          </a:p>
        </p:txBody>
      </p:sp>
      <p:sp>
        <p:nvSpPr>
          <p:cNvPr id="501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1468C94D-E3A4-4E85-902C-A81F60368B7B}" type="slidenum">
              <a:rPr lang="en-US" altLang="en-US" sz="1200">
                <a:latin typeface="Arial" pitchFamily="34" charset="0"/>
              </a:rPr>
              <a:pPr>
                <a:defRPr/>
              </a:pPr>
              <a:t>29</a:t>
            </a:fld>
            <a:endParaRPr lang="en-US" altLang="en-US" sz="12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effectLst/>
                <a:latin typeface="Calibri" panose="020F0502020204030204" pitchFamily="34" charset="0"/>
                <a:ea typeface="Calibri" panose="020F0502020204030204" pitchFamily="34" charset="0"/>
              </a:rPr>
              <a:t>También proporcionamos desarrollo profesional de alta calidad al personal del distrito escolar en una variedad de temas, incluyendo mejorar la participación familiar, la transición postsecundaria y involucrar activamente a los jóvenes en la preparación para la vida después de la escuela secundaria.  
El objetivo de STEP es apoyar un futuro más brillante para los niños y jóvenes con discapacidades a través de una fuerte colaboración profesional y de los padres.
Muchos de nuestros miembros del personal son padres o familiares de niños y jóvenes con necesidades especiales que nos da una perspectiva personal sobre lo que las familias experimentan mientras trabajan para encontrar los recursos y el apoyo que pueden usar para ayudar a sus hijos a tener los mejores resultados posibles en la vida.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870B9AE-A01B-4770-87B7-13B28BB7E506}" type="slidenum">
              <a:rPr lang="en-US" smtClean="0"/>
              <a:t>3</a:t>
            </a:fld>
            <a:endParaRPr lang="en-US"/>
          </a:p>
        </p:txBody>
      </p:sp>
    </p:spTree>
    <p:extLst>
      <p:ext uri="{BB962C8B-B14F-4D97-AF65-F5344CB8AC3E}">
        <p14:creationId xmlns:p14="http://schemas.microsoft.com/office/powerpoint/2010/main" val="831431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Para obtener más información, visite nuestro sitio web en www.tnstep.org. Encontrará noticias, una biblioteca de información, calendario de eventos, seminarios web y capacitaciones virtuales, enlaces de recursos, paquetes de información descargables, sección Español, junto con nuestro popular manual de padres, además de mucho más.
Síguenos en nuestras plataformas de redes sociales Facebook, YouTube y Twitter
También proporcionamos copias impresas de nuestros paquetes de información y talleres de capacitación sobre DVD para familias y cuidadores por correo</a:t>
            </a:r>
            <a:r>
              <a:rPr lang="en-US" dirty="0"/>
              <a:t>.</a:t>
            </a:r>
          </a:p>
        </p:txBody>
      </p:sp>
      <p:sp>
        <p:nvSpPr>
          <p:cNvPr id="4" name="Slide Number Placeholder 3"/>
          <p:cNvSpPr>
            <a:spLocks noGrp="1"/>
          </p:cNvSpPr>
          <p:nvPr>
            <p:ph type="sldNum" sz="quarter" idx="5"/>
          </p:nvPr>
        </p:nvSpPr>
        <p:spPr/>
        <p:txBody>
          <a:bodyPr/>
          <a:lstStyle/>
          <a:p>
            <a:fld id="{8870B9AE-A01B-4770-87B7-13B28BB7E506}" type="slidenum">
              <a:rPr lang="en-US" smtClean="0"/>
              <a:t>30</a:t>
            </a:fld>
            <a:endParaRPr lang="en-US"/>
          </a:p>
        </p:txBody>
      </p:sp>
    </p:spTree>
    <p:extLst>
      <p:ext uri="{BB962C8B-B14F-4D97-AF65-F5344CB8AC3E}">
        <p14:creationId xmlns:p14="http://schemas.microsoft.com/office/powerpoint/2010/main" val="674448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0B9AE-A01B-4770-87B7-13B28BB7E506}" type="slidenum">
              <a:rPr lang="en-US" smtClean="0"/>
              <a:t>31</a:t>
            </a:fld>
            <a:endParaRPr lang="en-US"/>
          </a:p>
        </p:txBody>
      </p:sp>
    </p:spTree>
    <p:extLst>
      <p:ext uri="{BB962C8B-B14F-4D97-AF65-F5344CB8AC3E}">
        <p14:creationId xmlns:p14="http://schemas.microsoft.com/office/powerpoint/2010/main" val="3373058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707708" y="4447461"/>
            <a:ext cx="5661660" cy="4213384"/>
          </a:xfrm>
          <a:prstGeom prst="rect">
            <a:avLst/>
          </a:prstGeom>
          <a:noFill/>
        </p:spPr>
        <p:txBody>
          <a:bodyPr/>
          <a:lstStyle/>
          <a:p>
            <a:pPr marL="169279" indent="-169279">
              <a:buFont typeface="Wingdings" pitchFamily="2" charset="2"/>
              <a:buChar char="§"/>
            </a:pPr>
            <a:endParaRPr lang="en-US" altLang="en-US" dirty="0">
              <a:cs typeface="Arial" charset="0"/>
            </a:endParaRPr>
          </a:p>
        </p:txBody>
      </p:sp>
      <p:sp>
        <p:nvSpPr>
          <p:cNvPr id="7782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38812" indent="-283185">
              <a:defRPr>
                <a:solidFill>
                  <a:schemeClr val="tx1"/>
                </a:solidFill>
                <a:latin typeface="Tahoma" pitchFamily="34" charset="0"/>
              </a:defRPr>
            </a:lvl2pPr>
            <a:lvl3pPr marL="1137486" indent="-226232">
              <a:defRPr>
                <a:solidFill>
                  <a:schemeClr val="tx1"/>
                </a:solidFill>
                <a:latin typeface="Tahoma" pitchFamily="34" charset="0"/>
              </a:defRPr>
            </a:lvl3pPr>
            <a:lvl4pPr marL="1593113" indent="-226232">
              <a:defRPr>
                <a:solidFill>
                  <a:schemeClr val="tx1"/>
                </a:solidFill>
                <a:latin typeface="Tahoma" pitchFamily="34" charset="0"/>
              </a:defRPr>
            </a:lvl4pPr>
            <a:lvl5pPr marL="2048740" indent="-226232">
              <a:defRPr>
                <a:solidFill>
                  <a:schemeClr val="tx1"/>
                </a:solidFill>
                <a:latin typeface="Tahoma" pitchFamily="34" charset="0"/>
              </a:defRPr>
            </a:lvl5pPr>
            <a:lvl6pPr marL="2504367" indent="-226232" eaLnBrk="0" fontAlgn="base" hangingPunct="0">
              <a:spcBef>
                <a:spcPct val="0"/>
              </a:spcBef>
              <a:spcAft>
                <a:spcPct val="0"/>
              </a:spcAft>
              <a:defRPr>
                <a:solidFill>
                  <a:schemeClr val="tx1"/>
                </a:solidFill>
                <a:latin typeface="Tahoma" pitchFamily="34" charset="0"/>
              </a:defRPr>
            </a:lvl6pPr>
            <a:lvl7pPr marL="2959994" indent="-226232" eaLnBrk="0" fontAlgn="base" hangingPunct="0">
              <a:spcBef>
                <a:spcPct val="0"/>
              </a:spcBef>
              <a:spcAft>
                <a:spcPct val="0"/>
              </a:spcAft>
              <a:defRPr>
                <a:solidFill>
                  <a:schemeClr val="tx1"/>
                </a:solidFill>
                <a:latin typeface="Tahoma" pitchFamily="34" charset="0"/>
              </a:defRPr>
            </a:lvl7pPr>
            <a:lvl8pPr marL="3415620" indent="-226232" eaLnBrk="0" fontAlgn="base" hangingPunct="0">
              <a:spcBef>
                <a:spcPct val="0"/>
              </a:spcBef>
              <a:spcAft>
                <a:spcPct val="0"/>
              </a:spcAft>
              <a:defRPr>
                <a:solidFill>
                  <a:schemeClr val="tx1"/>
                </a:solidFill>
                <a:latin typeface="Tahoma" pitchFamily="34" charset="0"/>
              </a:defRPr>
            </a:lvl8pPr>
            <a:lvl9pPr marL="3871247" indent="-226232" eaLnBrk="0" fontAlgn="base" hangingPunct="0">
              <a:spcBef>
                <a:spcPct val="0"/>
              </a:spcBef>
              <a:spcAft>
                <a:spcPct val="0"/>
              </a:spcAft>
              <a:defRPr>
                <a:solidFill>
                  <a:schemeClr val="tx1"/>
                </a:solidFill>
                <a:latin typeface="Tahoma" pitchFamily="34" charset="0"/>
              </a:defRPr>
            </a:lvl9pPr>
          </a:lstStyle>
          <a:p>
            <a:fld id="{851597EB-942A-4592-8E75-E0062AE0703B}" type="slidenum">
              <a:rPr lang="en-US" altLang="en-US" smtClean="0">
                <a:solidFill>
                  <a:prstClr val="black"/>
                </a:solidFill>
                <a:latin typeface="Arial" charset="0"/>
                <a:ea typeface="ヒラギノ角ゴ Pro W3" pitchFamily="1" charset="-128"/>
              </a:rPr>
              <a:pPr/>
              <a:t>32</a:t>
            </a:fld>
            <a:endParaRPr lang="en-US" altLang="en-US">
              <a:solidFill>
                <a:prstClr val="black"/>
              </a:solidFill>
              <a:latin typeface="Arial" charset="0"/>
              <a:ea typeface="ヒラギノ角ゴ Pro W3"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STEP, Inc. tiene su sede en Greeneville y tiene oficinas en Este (Greeneville), Centro (Nashville) y Oeste (Memphis) Tennessee. 
Los servicios están disponibles en varios idiomas para satisfacer las necesidades en todo Tennessee.  
Nuestro objetivo es empoderar a los padres con información para que puedan convertirse en el mejor defensor de sus hijos y ser socios efectivos con el personal de la escuela en la planificación de los programas educativos apropiados para sus hijos. 
</a:t>
            </a:r>
            <a:endParaRPr lang="en-US" dirty="0"/>
          </a:p>
        </p:txBody>
      </p:sp>
      <p:sp>
        <p:nvSpPr>
          <p:cNvPr id="4" name="Slide Number Placeholder 3"/>
          <p:cNvSpPr>
            <a:spLocks noGrp="1"/>
          </p:cNvSpPr>
          <p:nvPr>
            <p:ph type="sldNum" sz="quarter" idx="5"/>
          </p:nvPr>
        </p:nvSpPr>
        <p:spPr/>
        <p:txBody>
          <a:bodyPr/>
          <a:lstStyle/>
          <a:p>
            <a:fld id="{8870B9AE-A01B-4770-87B7-13B28BB7E506}" type="slidenum">
              <a:rPr lang="en-US" smtClean="0"/>
              <a:t>4</a:t>
            </a:fld>
            <a:endParaRPr lang="en-US"/>
          </a:p>
        </p:txBody>
      </p:sp>
    </p:spTree>
    <p:extLst>
      <p:ext uri="{BB962C8B-B14F-4D97-AF65-F5344CB8AC3E}">
        <p14:creationId xmlns:p14="http://schemas.microsoft.com/office/powerpoint/2010/main" val="261955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Aunque muchos de nuestros servicios son posibles a través de subvenciones federales y estatales, esos fondos nos permiten hacer sólo una parte de nuestro trabajo. 
Actualmente somos el socio familiar de la Subvención Estatal para el Desarrollo del Personal (SPDG) con el Departamento de Educación de TN, División de Poblaciones Especiales. 
Nuestro trabajo bajo esta subvención se centra en la inclusión, incluyendo la inclusión preescolar y las mejores prácticas para aumentar el acceso a la instrucción básica de calidad para estudiantes con discapacidades.
Somos un socio contratado con nuestro proveedor de Asistencia Técnica Regional. Nuestro trabajo bajo este contrato se centra en la transición juvenil y la justicia juvenil.
Confiamos en donaciones, fundaciones y fondos recaudados a través de eventos para ampliar el alcance de los servicios para asegurar que todas las familias en Tennessee tengan acceso a información, capacitación y apoyo gratuitos.
</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870B9AE-A01B-4770-87B7-13B28BB7E506}" type="slidenum">
              <a:rPr lang="en-US" smtClean="0"/>
              <a:t>5</a:t>
            </a:fld>
            <a:endParaRPr lang="en-US"/>
          </a:p>
        </p:txBody>
      </p:sp>
    </p:spTree>
    <p:extLst>
      <p:ext uri="{BB962C8B-B14F-4D97-AF65-F5344CB8AC3E}">
        <p14:creationId xmlns:p14="http://schemas.microsoft.com/office/powerpoint/2010/main" val="158240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s-ES" altLang="en-US" sz="1200" b="1" dirty="0"/>
              <a:t>La misión de STEP </a:t>
            </a:r>
            <a:r>
              <a:rPr lang="es-ES" altLang="en-US" sz="1200" dirty="0"/>
              <a:t>es servir a familias de niños, jóvenes y adultos jóvenes y todos los que </a:t>
            </a:r>
            <a:r>
              <a:rPr lang="es-ES" altLang="en-US" sz="1200" dirty="0" err="1"/>
              <a:t>esten</a:t>
            </a:r>
            <a:r>
              <a:rPr lang="es-ES" altLang="en-US" sz="1200" dirty="0"/>
              <a:t> involucrados en la vida de ellos.</a:t>
            </a:r>
            <a:br>
              <a:rPr lang="es-ES" altLang="en-US" sz="1200" dirty="0"/>
            </a:br>
            <a:endParaRPr lang="es-ES" altLang="en-US" sz="1200" dirty="0"/>
          </a:p>
          <a:p>
            <a:pPr eaLnBrk="1" hangingPunct="1">
              <a:spcBef>
                <a:spcPct val="0"/>
              </a:spcBef>
              <a:buFontTx/>
              <a:buNone/>
            </a:pPr>
            <a:r>
              <a:rPr lang="es-ES" altLang="en-US" sz="1200" b="1" dirty="0"/>
              <a:t>Nosotros proporcionamos </a:t>
            </a:r>
            <a:r>
              <a:rPr lang="es-ES" altLang="en-US" sz="1200" dirty="0"/>
              <a:t>información precisa, oportuna y relevante, además capacitaciones sobre los derechos de educación especial, igualdad de acceso a la educación y acceso a recursos de la comunidad.</a:t>
            </a:r>
            <a:br>
              <a:rPr lang="es-ES" altLang="en-US" sz="1200" dirty="0"/>
            </a:br>
            <a:r>
              <a:rPr lang="es-ES" altLang="en-US" sz="1200" dirty="0"/>
              <a:t> </a:t>
            </a:r>
          </a:p>
          <a:p>
            <a:pPr eaLnBrk="1" hangingPunct="1">
              <a:spcBef>
                <a:spcPct val="0"/>
              </a:spcBef>
              <a:buFontTx/>
              <a:buNone/>
            </a:pPr>
            <a:r>
              <a:rPr lang="es-ES" altLang="en-US" sz="1200" b="1" dirty="0"/>
              <a:t>Nosotros creemos </a:t>
            </a:r>
            <a:r>
              <a:rPr lang="es-ES" altLang="en-US" sz="1200" dirty="0"/>
              <a:t>que los padres y cuidadores son los mejores defensores de los derechos de sus hijos, y así también los jóvenes con discapacidades deberían ser </a:t>
            </a:r>
            <a:r>
              <a:rPr lang="es-ES" altLang="en-US" sz="1200" dirty="0" err="1"/>
              <a:t>autodefensores</a:t>
            </a:r>
            <a:r>
              <a:rPr lang="es-ES" altLang="en-US" sz="1200" dirty="0"/>
              <a:t> de sus derechos. </a:t>
            </a:r>
            <a:br>
              <a:rPr lang="es-ES" altLang="en-US" sz="1200" dirty="0"/>
            </a:br>
            <a:endParaRPr lang="es-ES" altLang="en-US" sz="1200" dirty="0"/>
          </a:p>
          <a:p>
            <a:pPr eaLnBrk="1" hangingPunct="1">
              <a:spcBef>
                <a:spcPct val="0"/>
              </a:spcBef>
              <a:buFontTx/>
              <a:buNone/>
            </a:pPr>
            <a:r>
              <a:rPr lang="es-ES" altLang="en-US" sz="1200" b="1" dirty="0"/>
              <a:t>Nosotros sabemos </a:t>
            </a:r>
            <a:r>
              <a:rPr lang="es-ES" altLang="en-US" sz="1200" dirty="0"/>
              <a:t>que las familias y los jóvenes informados, empoderados y comprometidos pueden  ser parte del  equipo para  alcanzar servicios y apoyos que conduzcan a mejores resultados y éxitos  en la vida.  </a:t>
            </a:r>
          </a:p>
          <a:p>
            <a:pPr eaLnBrk="1" hangingPunct="1">
              <a:spcBef>
                <a:spcPct val="0"/>
              </a:spcBef>
              <a:buFontTx/>
              <a:buNone/>
            </a:pPr>
            <a:br>
              <a:rPr lang="en-US" altLang="en-US" sz="1200" dirty="0"/>
            </a:br>
            <a:endParaRPr lang="en-US" altLang="en-US" sz="800" dirty="0"/>
          </a:p>
          <a:p>
            <a:endParaRPr lang="en-US" dirty="0"/>
          </a:p>
        </p:txBody>
      </p:sp>
      <p:sp>
        <p:nvSpPr>
          <p:cNvPr id="4" name="Slide Number Placeholder 3"/>
          <p:cNvSpPr>
            <a:spLocks noGrp="1"/>
          </p:cNvSpPr>
          <p:nvPr>
            <p:ph type="sldNum" sz="quarter" idx="5"/>
          </p:nvPr>
        </p:nvSpPr>
        <p:spPr/>
        <p:txBody>
          <a:bodyPr/>
          <a:lstStyle/>
          <a:p>
            <a:fld id="{8870B9AE-A01B-4770-87B7-13B28BB7E506}" type="slidenum">
              <a:rPr lang="en-US" smtClean="0"/>
              <a:t>6</a:t>
            </a:fld>
            <a:endParaRPr lang="en-US"/>
          </a:p>
        </p:txBody>
      </p:sp>
    </p:spTree>
    <p:extLst>
      <p:ext uri="{BB962C8B-B14F-4D97-AF65-F5344CB8AC3E}">
        <p14:creationId xmlns:p14="http://schemas.microsoft.com/office/powerpoint/2010/main" val="65877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b="1" dirty="0">
                <a:solidFill>
                  <a:srgbClr val="FF0000"/>
                </a:solidFill>
              </a:rPr>
              <a:t>La visión de STEP </a:t>
            </a:r>
            <a:r>
              <a:rPr lang="es-ES" altLang="en-US" sz="1200" b="0" dirty="0">
                <a:solidFill>
                  <a:srgbClr val="FF0000"/>
                </a:solidFill>
              </a:rPr>
              <a:t>es asegurar un futuro más brillante para los niños y jóvenes en Tennessee, con énfasis en las personas con discapacidades, necesidades especiales de atención médica y necesidades de salud mental</a:t>
            </a:r>
            <a:r>
              <a:rPr lang="en-US" altLang="en-US" sz="1200" b="0" dirty="0"/>
              <a:t>.</a:t>
            </a:r>
          </a:p>
          <a:p>
            <a:endParaRPr lang="en-US" dirty="0"/>
          </a:p>
        </p:txBody>
      </p:sp>
      <p:sp>
        <p:nvSpPr>
          <p:cNvPr id="4" name="Slide Number Placeholder 3"/>
          <p:cNvSpPr>
            <a:spLocks noGrp="1"/>
          </p:cNvSpPr>
          <p:nvPr>
            <p:ph type="sldNum" sz="quarter" idx="5"/>
          </p:nvPr>
        </p:nvSpPr>
        <p:spPr/>
        <p:txBody>
          <a:bodyPr/>
          <a:lstStyle/>
          <a:p>
            <a:fld id="{8870B9AE-A01B-4770-87B7-13B28BB7E506}" type="slidenum">
              <a:rPr lang="en-US" smtClean="0"/>
              <a:t>7</a:t>
            </a:fld>
            <a:endParaRPr lang="en-US"/>
          </a:p>
        </p:txBody>
      </p:sp>
    </p:spTree>
    <p:extLst>
      <p:ext uri="{BB962C8B-B14F-4D97-AF65-F5344CB8AC3E}">
        <p14:creationId xmlns:p14="http://schemas.microsoft.com/office/powerpoint/2010/main" val="115556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173480" indent="-173480">
              <a:buFont typeface="Wingdings" pitchFamily="2" charset="2"/>
              <a:buChar char="§"/>
            </a:pPr>
            <a:r>
              <a:rPr lang="es-ES" altLang="en-US" dirty="0"/>
              <a:t>Nuestra misión es capacitar a los padres a través de la información, la capacitación y el apoyo para que se conviertan en socios efectivos con profesionales en la planificación de programas educativos apropiados para sus hijos.
</a:t>
            </a:r>
            <a:endParaRPr lang="en-US" altLang="en-US" dirty="0"/>
          </a:p>
          <a:p>
            <a:pPr marL="173480" indent="-173480">
              <a:buFont typeface="Wingdings" pitchFamily="2" charset="2"/>
              <a:buChar char="§"/>
            </a:pPr>
            <a:r>
              <a:rPr lang="es-ES" altLang="en-US" dirty="0"/>
              <a:t>Todos los miembros del equipo de STEP son padres de niños o jóvenes con discapacidades, familiares de alguien con una discapacidad o ellos mismos experimentan discapacidad. Aportamos una perspectiva única y conocemos personalmente el valor de aprender la información y luego usarla para ayudar a nuestros niños y familiares a recibir servicios de educación pública apropiados y gratuitos. 
Queremos que esté informado y empoderado para que pueda abogar de manera efectiva y confiada por los resultados que desea para su hijo.
</a:t>
            </a:r>
            <a:endParaRPr lang="en-US" altLang="en-US" dirty="0"/>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76CD4555-98AF-4552-9861-6FE8C3CDE98A}" type="slidenum">
              <a:rPr lang="en-US" altLang="en-US" sz="1200">
                <a:latin typeface="Arial" pitchFamily="34" charset="0"/>
              </a:rPr>
              <a:pPr>
                <a:defRPr/>
              </a:pPr>
              <a:t>8</a:t>
            </a:fld>
            <a:endParaRPr lang="en-US" altLang="en-US" sz="12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0" indent="0">
              <a:buFont typeface="Wingdings" pitchFamily="2" charset="2"/>
              <a:buNone/>
            </a:pPr>
            <a:r>
              <a:rPr lang="es-ES" altLang="en-US" dirty="0"/>
              <a:t>Propósito: </a:t>
            </a:r>
          </a:p>
          <a:p>
            <a:pPr marL="0" indent="0">
              <a:buFont typeface="Wingdings" pitchFamily="2" charset="2"/>
              <a:buNone/>
            </a:pPr>
            <a:r>
              <a:rPr lang="es-ES" altLang="en-US" dirty="0"/>
              <a:t>Asegurar que todos los niños con discapacidades tengan a su disposición una educación pública gratuita y apropiada que enfatice la educación especial y los servicios relacionados diseñados para satisfacer sus necesidades únicas y los prepare para una  educación superior, empleo y vida independiente.</a:t>
            </a:r>
          </a:p>
          <a:p>
            <a:pPr marL="0" indent="0">
              <a:buFont typeface="Wingdings" pitchFamily="2" charset="2"/>
              <a:buNone/>
            </a:pPr>
            <a:r>
              <a:rPr lang="es-ES" altLang="en-US" dirty="0"/>
              <a:t>
</a:t>
            </a:r>
            <a:endParaRPr lang="en-US" altLang="en-US" dirty="0"/>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ahoma" pitchFamily="34" charset="0"/>
                <a:ea typeface="ヒラギノ角ゴ Pro W3" pitchFamily="2" charset="-128"/>
              </a:defRPr>
            </a:lvl1pPr>
            <a:lvl2pPr marL="751746" indent="-289133">
              <a:defRPr sz="2400">
                <a:solidFill>
                  <a:schemeClr val="tx1"/>
                </a:solidFill>
                <a:latin typeface="Tahoma" pitchFamily="34" charset="0"/>
                <a:ea typeface="ヒラギノ角ゴ Pro W3" pitchFamily="2" charset="-128"/>
              </a:defRPr>
            </a:lvl2pPr>
            <a:lvl3pPr marL="1156531" indent="-231306">
              <a:defRPr sz="2400">
                <a:solidFill>
                  <a:schemeClr val="tx1"/>
                </a:solidFill>
                <a:latin typeface="Tahoma" pitchFamily="34" charset="0"/>
                <a:ea typeface="ヒラギノ角ゴ Pro W3" pitchFamily="2" charset="-128"/>
              </a:defRPr>
            </a:lvl3pPr>
            <a:lvl4pPr marL="1619143" indent="-231306">
              <a:defRPr sz="2400">
                <a:solidFill>
                  <a:schemeClr val="tx1"/>
                </a:solidFill>
                <a:latin typeface="Tahoma" pitchFamily="34" charset="0"/>
                <a:ea typeface="ヒラギノ角ゴ Pro W3" pitchFamily="2" charset="-128"/>
              </a:defRPr>
            </a:lvl4pPr>
            <a:lvl5pPr marL="2081756" indent="-231306">
              <a:defRPr sz="2400">
                <a:solidFill>
                  <a:schemeClr val="tx1"/>
                </a:solidFill>
                <a:latin typeface="Tahoma" pitchFamily="34" charset="0"/>
                <a:ea typeface="ヒラギノ角ゴ Pro W3" pitchFamily="2" charset="-128"/>
              </a:defRPr>
            </a:lvl5pPr>
            <a:lvl6pPr marL="2544369"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6pPr>
            <a:lvl7pPr marL="3006980"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7pPr>
            <a:lvl8pPr marL="3469593"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8pPr>
            <a:lvl9pPr marL="3932205" indent="-231306" eaLnBrk="0" fontAlgn="base" hangingPunct="0">
              <a:spcBef>
                <a:spcPct val="0"/>
              </a:spcBef>
              <a:spcAft>
                <a:spcPct val="0"/>
              </a:spcAft>
              <a:defRPr sz="2400">
                <a:solidFill>
                  <a:schemeClr val="tx1"/>
                </a:solidFill>
                <a:latin typeface="Tahoma" pitchFamily="34" charset="0"/>
                <a:ea typeface="ヒラギノ角ゴ Pro W3" pitchFamily="2" charset="-128"/>
              </a:defRPr>
            </a:lvl9pPr>
          </a:lstStyle>
          <a:p>
            <a:pPr>
              <a:defRPr/>
            </a:pPr>
            <a:fld id="{F909C745-1CC6-4199-96CA-56CB33B3EE16}" type="slidenum">
              <a:rPr lang="en-US" altLang="en-US" sz="1200">
                <a:latin typeface="Arial" pitchFamily="34" charset="0"/>
              </a:rPr>
              <a:pPr>
                <a:defRPr/>
              </a:pPr>
              <a:t>9</a:t>
            </a:fld>
            <a:endParaRPr lang="en-US" altLang="en-US" sz="12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263004-2462-495E-8DAB-E719A6DD0241}" type="slidenum">
              <a:rPr lang="en-US" altLang="en-US"/>
              <a:pPr>
                <a:defRPr/>
              </a:pPr>
              <a:t>‹#›</a:t>
            </a:fld>
            <a:endParaRPr lang="en-US" altLang="en-US"/>
          </a:p>
        </p:txBody>
      </p:sp>
    </p:spTree>
    <p:extLst>
      <p:ext uri="{BB962C8B-B14F-4D97-AF65-F5344CB8AC3E}">
        <p14:creationId xmlns:p14="http://schemas.microsoft.com/office/powerpoint/2010/main" val="338451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B7977-A696-4996-BC79-DE98B9DEBB56}" type="slidenum">
              <a:rPr lang="en-US" altLang="en-US"/>
              <a:pPr>
                <a:defRPr/>
              </a:pPr>
              <a:t>‹#›</a:t>
            </a:fld>
            <a:endParaRPr lang="en-US" altLang="en-US"/>
          </a:p>
        </p:txBody>
      </p:sp>
    </p:spTree>
    <p:extLst>
      <p:ext uri="{BB962C8B-B14F-4D97-AF65-F5344CB8AC3E}">
        <p14:creationId xmlns:p14="http://schemas.microsoft.com/office/powerpoint/2010/main" val="169057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1B020-95AA-4177-878C-07EE24548D0A}" type="slidenum">
              <a:rPr lang="en-US" altLang="en-US"/>
              <a:pPr>
                <a:defRPr/>
              </a:pPr>
              <a:t>‹#›</a:t>
            </a:fld>
            <a:endParaRPr lang="en-US" altLang="en-US"/>
          </a:p>
        </p:txBody>
      </p:sp>
    </p:spTree>
    <p:extLst>
      <p:ext uri="{BB962C8B-B14F-4D97-AF65-F5344CB8AC3E}">
        <p14:creationId xmlns:p14="http://schemas.microsoft.com/office/powerpoint/2010/main" val="257508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DD6C3-5BA6-4921-8C32-9F5BB7FB4038}" type="slidenum">
              <a:rPr lang="en-US" altLang="en-US"/>
              <a:pPr>
                <a:defRPr/>
              </a:pPr>
              <a:t>‹#›</a:t>
            </a:fld>
            <a:endParaRPr lang="en-US" altLang="en-US"/>
          </a:p>
        </p:txBody>
      </p:sp>
    </p:spTree>
    <p:extLst>
      <p:ext uri="{BB962C8B-B14F-4D97-AF65-F5344CB8AC3E}">
        <p14:creationId xmlns:p14="http://schemas.microsoft.com/office/powerpoint/2010/main" val="338261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BFCEE8-A039-44FD-931F-092B34D6559E}" type="slidenum">
              <a:rPr lang="en-US" altLang="en-US"/>
              <a:pPr>
                <a:defRPr/>
              </a:pPr>
              <a:t>‹#›</a:t>
            </a:fld>
            <a:endParaRPr lang="en-US" altLang="en-US"/>
          </a:p>
        </p:txBody>
      </p:sp>
    </p:spTree>
    <p:extLst>
      <p:ext uri="{BB962C8B-B14F-4D97-AF65-F5344CB8AC3E}">
        <p14:creationId xmlns:p14="http://schemas.microsoft.com/office/powerpoint/2010/main" val="379987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B84B28-DAAC-418C-948E-5A8DCAA21DDF}" type="slidenum">
              <a:rPr lang="en-US" altLang="en-US"/>
              <a:pPr>
                <a:defRPr/>
              </a:pPr>
              <a:t>‹#›</a:t>
            </a:fld>
            <a:endParaRPr lang="en-US" altLang="en-US"/>
          </a:p>
        </p:txBody>
      </p:sp>
    </p:spTree>
    <p:extLst>
      <p:ext uri="{BB962C8B-B14F-4D97-AF65-F5344CB8AC3E}">
        <p14:creationId xmlns:p14="http://schemas.microsoft.com/office/powerpoint/2010/main" val="294925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74D652-67EC-40EE-830D-4675847C5487}" type="slidenum">
              <a:rPr lang="en-US" altLang="en-US"/>
              <a:pPr>
                <a:defRPr/>
              </a:pPr>
              <a:t>‹#›</a:t>
            </a:fld>
            <a:endParaRPr lang="en-US" altLang="en-US"/>
          </a:p>
        </p:txBody>
      </p:sp>
    </p:spTree>
    <p:extLst>
      <p:ext uri="{BB962C8B-B14F-4D97-AF65-F5344CB8AC3E}">
        <p14:creationId xmlns:p14="http://schemas.microsoft.com/office/powerpoint/2010/main" val="34377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92079D-741B-4F84-B5C1-3B11659EE502}" type="slidenum">
              <a:rPr lang="en-US" altLang="en-US"/>
              <a:pPr>
                <a:defRPr/>
              </a:pPr>
              <a:t>‹#›</a:t>
            </a:fld>
            <a:endParaRPr lang="en-US" altLang="en-US"/>
          </a:p>
        </p:txBody>
      </p:sp>
    </p:spTree>
    <p:extLst>
      <p:ext uri="{BB962C8B-B14F-4D97-AF65-F5344CB8AC3E}">
        <p14:creationId xmlns:p14="http://schemas.microsoft.com/office/powerpoint/2010/main" val="16488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06D8E7-365C-4AE5-B2E4-389003394E1D}" type="slidenum">
              <a:rPr lang="en-US" altLang="en-US"/>
              <a:pPr>
                <a:defRPr/>
              </a:pPr>
              <a:t>‹#›</a:t>
            </a:fld>
            <a:endParaRPr lang="en-US" altLang="en-US"/>
          </a:p>
        </p:txBody>
      </p:sp>
    </p:spTree>
    <p:extLst>
      <p:ext uri="{BB962C8B-B14F-4D97-AF65-F5344CB8AC3E}">
        <p14:creationId xmlns:p14="http://schemas.microsoft.com/office/powerpoint/2010/main" val="184389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95B55-55A6-4BCC-9C63-0B086819F7AB}" type="slidenum">
              <a:rPr lang="en-US" altLang="en-US"/>
              <a:pPr>
                <a:defRPr/>
              </a:pPr>
              <a:t>‹#›</a:t>
            </a:fld>
            <a:endParaRPr lang="en-US" altLang="en-US"/>
          </a:p>
        </p:txBody>
      </p:sp>
    </p:spTree>
    <p:extLst>
      <p:ext uri="{BB962C8B-B14F-4D97-AF65-F5344CB8AC3E}">
        <p14:creationId xmlns:p14="http://schemas.microsoft.com/office/powerpoint/2010/main" val="417585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s-US"/>
              <a:t>un futuro brillante para niños con discapacidades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A8CA4F-5BA9-4501-B81B-C245E4210416}" type="slidenum">
              <a:rPr lang="en-US" altLang="en-US"/>
              <a:pPr>
                <a:defRPr/>
              </a:pPr>
              <a:t>‹#›</a:t>
            </a:fld>
            <a:endParaRPr lang="en-US" altLang="en-US"/>
          </a:p>
        </p:txBody>
      </p:sp>
    </p:spTree>
    <p:extLst>
      <p:ext uri="{BB962C8B-B14F-4D97-AF65-F5344CB8AC3E}">
        <p14:creationId xmlns:p14="http://schemas.microsoft.com/office/powerpoint/2010/main" val="378941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Tahoma" pitchFamily="34"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Tahoma" pitchFamily="34" charset="0"/>
                <a:ea typeface="+mn-ea"/>
                <a:cs typeface="Arial" charset="0"/>
              </a:defRPr>
            </a:lvl1pPr>
          </a:lstStyle>
          <a:p>
            <a:pPr>
              <a:defRPr/>
            </a:pPr>
            <a:r>
              <a:rPr lang="es-US"/>
              <a:t>un futuro brillante para niños con discapacidades</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defRPr/>
            </a:pPr>
            <a:fld id="{358FA29E-6C98-40B3-A1F2-387990949B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ヒラギノ角ゴ Pro W3" charset="0"/>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charset="0"/>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tnstep.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tnstep.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www.facebook.com/steptn" TargetMode="External"/><Relationship Id="rId13" Type="http://schemas.openxmlformats.org/officeDocument/2006/relationships/image" Target="../media/image27.png"/><Relationship Id="rId18" Type="http://schemas.openxmlformats.org/officeDocument/2006/relationships/hyperlink" Target="https://tnstep.org/webinars" TargetMode="External"/><Relationship Id="rId3" Type="http://schemas.openxmlformats.org/officeDocument/2006/relationships/image" Target="../media/image22.png"/><Relationship Id="rId21"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image" Target="../media/image26.png"/><Relationship Id="rId17" Type="http://schemas.openxmlformats.org/officeDocument/2006/relationships/image" Target="../media/image30.jpg"/><Relationship Id="rId2" Type="http://schemas.openxmlformats.org/officeDocument/2006/relationships/notesSlide" Target="../notesSlides/notesSlide30.xml"/><Relationship Id="rId16" Type="http://schemas.openxmlformats.org/officeDocument/2006/relationships/image" Target="../media/image29.pn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hyperlink" Target="https://twitter.com/tnstep" TargetMode="External"/><Relationship Id="rId5" Type="http://schemas.openxmlformats.org/officeDocument/2006/relationships/hyperlink" Target="http://www.youtube.com/user/TNStep" TargetMode="External"/><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hyperlink" Target="https://tnstep.org/events/" TargetMode="External"/><Relationship Id="rId4" Type="http://schemas.openxmlformats.org/officeDocument/2006/relationships/image" Target="../media/image6.png"/><Relationship Id="rId9" Type="http://schemas.openxmlformats.org/officeDocument/2006/relationships/image" Target="../media/image4.png"/><Relationship Id="rId14" Type="http://schemas.openxmlformats.org/officeDocument/2006/relationships/hyperlink" Target="http://www.tnstep.org/" TargetMode="External"/><Relationship Id="rId22"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hyperlink" Target="mailto:eastrtc@tnstep.org" TargetMode="External"/><Relationship Id="rId3" Type="http://schemas.openxmlformats.org/officeDocument/2006/relationships/image" Target="../media/image4.png"/><Relationship Id="rId7" Type="http://schemas.openxmlformats.org/officeDocument/2006/relationships/image" Target="../media/image33.jpeg"/><Relationship Id="rId12" Type="http://schemas.openxmlformats.org/officeDocument/2006/relationships/hyperlink" Target="mailto:middlertc@tnstep.org" TargetMode="External"/><Relationship Id="rId2" Type="http://schemas.openxmlformats.org/officeDocument/2006/relationships/notesSlide" Target="../notesSlides/notesSlide31.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hyperlink" Target="mailto:westrtc@tnstep.org" TargetMode="External"/><Relationship Id="rId5" Type="http://schemas.openxmlformats.org/officeDocument/2006/relationships/image" Target="../media/image6.png"/><Relationship Id="rId15" Type="http://schemas.openxmlformats.org/officeDocument/2006/relationships/hyperlink" Target="mailto:information@tnstep.org" TargetMode="External"/><Relationship Id="rId10" Type="http://schemas.openxmlformats.org/officeDocument/2006/relationships/hyperlink" Target="mailto:Dorca.rose@tnstep.org" TargetMode="External"/><Relationship Id="rId4" Type="http://schemas.openxmlformats.org/officeDocument/2006/relationships/image" Target="../media/image5.png"/><Relationship Id="rId9" Type="http://schemas.openxmlformats.org/officeDocument/2006/relationships/image" Target="../media/image35.png"/><Relationship Id="rId14" Type="http://schemas.openxmlformats.org/officeDocument/2006/relationships/hyperlink" Target="mailto:joey.ellis@tnstep.or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s://www.surveymonkey.com/r/BRWSpanish" TargetMode="Externa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l="3560" t="2" r="3600" b="2"/>
          <a:stretch>
            <a:fillRect/>
          </a:stretch>
        </p:blipFill>
        <p:spPr bwMode="auto">
          <a:xfrm>
            <a:off x="249238" y="6324600"/>
            <a:ext cx="8489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52750"/>
            <a:ext cx="2971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Subtitle 4"/>
          <p:cNvSpPr>
            <a:spLocks noGrp="1" noChangeArrowheads="1"/>
          </p:cNvSpPr>
          <p:nvPr>
            <p:ph type="subTitle" idx="1"/>
          </p:nvPr>
        </p:nvSpPr>
        <p:spPr>
          <a:xfrm>
            <a:off x="911087" y="2400300"/>
            <a:ext cx="7824788" cy="1371600"/>
          </a:xfrm>
        </p:spPr>
        <p:txBody>
          <a:bodyPr/>
          <a:lstStyle/>
          <a:p>
            <a:pPr eaLnBrk="1" hangingPunct="1"/>
            <a:r>
              <a:rPr lang="es-ES_tradnl" altLang="en-US" sz="4000" b="1" i="1" dirty="0">
                <a:latin typeface="Book Antiqua" pitchFamily="18" charset="0"/>
              </a:rPr>
              <a:t>La Ley para la Educación de los Individuos con Discapacidades</a:t>
            </a:r>
            <a:endParaRPr lang="en-US" altLang="zh-CN" sz="2600" dirty="0">
              <a:solidFill>
                <a:srgbClr val="898989"/>
              </a:solidFill>
              <a:sym typeface="Times New Roman" pitchFamily="18" charset="0"/>
            </a:endParaRPr>
          </a:p>
        </p:txBody>
      </p:sp>
      <p:sp>
        <p:nvSpPr>
          <p:cNvPr id="8" name="Subtitle 4"/>
          <p:cNvSpPr>
            <a:spLocks noGrp="1"/>
          </p:cNvSpPr>
          <p:nvPr>
            <p:ph type="ctrTitle" idx="4294967295"/>
          </p:nvPr>
        </p:nvSpPr>
        <p:spPr>
          <a:xfrm>
            <a:off x="34925" y="3962400"/>
            <a:ext cx="9144000" cy="1676400"/>
          </a:xfrm>
        </p:spPr>
        <p:txBody>
          <a:bodyPr>
            <a:normAutofit fontScale="90000"/>
          </a:bodyPr>
          <a:lstStyle/>
          <a:p>
            <a:pPr eaLnBrk="1" hangingPunct="1">
              <a:defRPr/>
            </a:pPr>
            <a:br>
              <a:rPr lang="en-US" altLang="en-US" sz="3200" b="1" dirty="0">
                <a:solidFill>
                  <a:srgbClr val="0000FF"/>
                </a:solidFill>
                <a:latin typeface="Book Antiqua" pitchFamily="18" charset="0"/>
              </a:rPr>
            </a:br>
            <a:r>
              <a:rPr lang="en-US" altLang="en-US" sz="3200" b="1" dirty="0">
                <a:solidFill>
                  <a:srgbClr val="0000FF"/>
                </a:solidFill>
                <a:latin typeface="Book Antiqua" pitchFamily="18" charset="0"/>
              </a:rPr>
              <a:t>Una v</a:t>
            </a:r>
            <a:r>
              <a:rPr lang="es-419" altLang="en-US" sz="3200" b="1" dirty="0">
                <a:solidFill>
                  <a:srgbClr val="0000FF"/>
                </a:solidFill>
                <a:latin typeface="Book Antiqua" pitchFamily="18" charset="0"/>
              </a:rPr>
              <a:t>isión general </a:t>
            </a:r>
            <a:r>
              <a:rPr lang="es-ES_tradnl" altLang="en-US" sz="3200" b="1" dirty="0">
                <a:solidFill>
                  <a:srgbClr val="0000FF"/>
                </a:solidFill>
                <a:latin typeface="Book Antiqua" pitchFamily="18" charset="0"/>
              </a:rPr>
              <a:t>de IDEA</a:t>
            </a:r>
            <a:r>
              <a:rPr lang="es-ES_tradnl" altLang="en-US" sz="6500" b="1" dirty="0">
                <a:solidFill>
                  <a:srgbClr val="0000FF"/>
                </a:solidFill>
                <a:latin typeface="Book Antiqua" pitchFamily="18" charset="0"/>
              </a:rPr>
              <a:t> </a:t>
            </a:r>
            <a:br>
              <a:rPr lang="es-ES_tradnl" altLang="en-US" sz="6500" b="1" dirty="0">
                <a:solidFill>
                  <a:srgbClr val="0000FF"/>
                </a:solidFill>
                <a:latin typeface="Book Antiqua" pitchFamily="18" charset="0"/>
              </a:rPr>
            </a:br>
            <a:br>
              <a:rPr lang="en-US" altLang="en-US" sz="2500" dirty="0">
                <a:solidFill>
                  <a:srgbClr val="0000FF"/>
                </a:solidFill>
                <a:latin typeface="Book Antiqua" pitchFamily="18" charset="0"/>
              </a:rPr>
            </a:br>
            <a:br>
              <a:rPr lang="en-US" altLang="en-US" sz="1400" i="1" dirty="0">
                <a:solidFill>
                  <a:srgbClr val="0000FF"/>
                </a:solidFill>
                <a:latin typeface="Book Antiqua" pitchFamily="18" charset="0"/>
              </a:rPr>
            </a:br>
            <a:br>
              <a:rPr lang="en-US" altLang="en-US" sz="2500" dirty="0">
                <a:solidFill>
                  <a:srgbClr val="0000FF"/>
                </a:solidFill>
                <a:latin typeface="Book Antiqua" pitchFamily="18" charset="0"/>
              </a:rPr>
            </a:br>
            <a:br>
              <a:rPr lang="en-US" altLang="en-US" sz="2500" dirty="0">
                <a:solidFill>
                  <a:srgbClr val="0000FF"/>
                </a:solidFill>
                <a:latin typeface="Book Antiqua" pitchFamily="18" charset="0"/>
              </a:rPr>
            </a:br>
            <a:r>
              <a:rPr lang="en-US" altLang="en-US" sz="1300" i="1" dirty="0">
                <a:solidFill>
                  <a:srgbClr val="898989"/>
                </a:solidFill>
                <a:latin typeface="Tahoma" pitchFamily="34" charset="0"/>
                <a:cs typeface="Arial" pitchFamily="34" charset="0"/>
              </a:rPr>
              <a:t>                                                     </a:t>
            </a:r>
            <a:br>
              <a:rPr lang="en-US" altLang="en-US" sz="1300" i="1" dirty="0">
                <a:solidFill>
                  <a:srgbClr val="898989"/>
                </a:solidFill>
                <a:latin typeface="Tahoma" pitchFamily="34" charset="0"/>
                <a:cs typeface="Arial" pitchFamily="34" charset="0"/>
              </a:rPr>
            </a:br>
            <a:endParaRPr lang="en-US" altLang="en-US" sz="2500" dirty="0"/>
          </a:p>
        </p:txBody>
      </p:sp>
      <p:sp>
        <p:nvSpPr>
          <p:cNvPr id="9" name="Footer Placeholder 6"/>
          <p:cNvSpPr txBox="1">
            <a:spLocks/>
          </p:cNvSpPr>
          <p:nvPr/>
        </p:nvSpPr>
        <p:spPr bwMode="auto">
          <a:xfrm>
            <a:off x="873125" y="5989637"/>
            <a:ext cx="746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defPPr>
              <a:defRPr lang="zh-CN"/>
            </a:defPPr>
            <a:lvl1pPr algn="ctr" rtl="0" eaLnBrk="0" fontAlgn="base" hangingPunct="0">
              <a:spcBef>
                <a:spcPct val="0"/>
              </a:spcBef>
              <a:spcAft>
                <a:spcPct val="0"/>
              </a:spcAft>
              <a:buFont typeface="Arial" charset="0"/>
              <a:buNone/>
              <a:defRPr sz="1200" kern="1200">
                <a:solidFill>
                  <a:srgbClr val="898989"/>
                </a:solidFill>
                <a:latin typeface="+mn-lt"/>
                <a:ea typeface="ＭＳ Ｐゴシック" charset="0"/>
                <a:cs typeface="+mn-cs"/>
                <a:sym typeface="Calibri" charset="0"/>
              </a:defRPr>
            </a:lvl1pPr>
            <a:lvl2pPr marL="457200" algn="l" rtl="0" eaLnBrk="0" fontAlgn="base" hangingPunct="0">
              <a:spcBef>
                <a:spcPct val="0"/>
              </a:spcBef>
              <a:spcAft>
                <a:spcPct val="0"/>
              </a:spcAft>
              <a:buFont typeface="Arial" pitchFamily="34" charset="0"/>
              <a:defRPr kern="1200">
                <a:solidFill>
                  <a:schemeClr val="tx1"/>
                </a:solidFill>
                <a:latin typeface="Comic Sans MS" pitchFamily="66" charset="0"/>
                <a:ea typeface="SimSun" pitchFamily="2" charset="-122"/>
                <a:cs typeface="+mn-cs"/>
                <a:sym typeface="Arial" pitchFamily="34" charset="0"/>
              </a:defRPr>
            </a:lvl2pPr>
            <a:lvl3pPr marL="914400" algn="l" rtl="0" eaLnBrk="0" fontAlgn="base" hangingPunct="0">
              <a:spcBef>
                <a:spcPct val="0"/>
              </a:spcBef>
              <a:spcAft>
                <a:spcPct val="0"/>
              </a:spcAft>
              <a:buFont typeface="Arial" pitchFamily="34" charset="0"/>
              <a:defRPr kern="1200">
                <a:solidFill>
                  <a:schemeClr val="tx1"/>
                </a:solidFill>
                <a:latin typeface="Comic Sans MS" pitchFamily="66" charset="0"/>
                <a:ea typeface="SimSun" pitchFamily="2" charset="-122"/>
                <a:cs typeface="+mn-cs"/>
                <a:sym typeface="Arial" pitchFamily="34" charset="0"/>
              </a:defRPr>
            </a:lvl3pPr>
            <a:lvl4pPr marL="1371600" algn="l" rtl="0" eaLnBrk="0" fontAlgn="base" hangingPunct="0">
              <a:spcBef>
                <a:spcPct val="0"/>
              </a:spcBef>
              <a:spcAft>
                <a:spcPct val="0"/>
              </a:spcAft>
              <a:buFont typeface="Arial" pitchFamily="34" charset="0"/>
              <a:defRPr kern="1200">
                <a:solidFill>
                  <a:schemeClr val="tx1"/>
                </a:solidFill>
                <a:latin typeface="Comic Sans MS" pitchFamily="66" charset="0"/>
                <a:ea typeface="SimSun" pitchFamily="2" charset="-122"/>
                <a:cs typeface="+mn-cs"/>
                <a:sym typeface="Arial" pitchFamily="34" charset="0"/>
              </a:defRPr>
            </a:lvl4pPr>
            <a:lvl5pPr marL="1828800" algn="l" rtl="0" eaLnBrk="0" fontAlgn="base" hangingPunct="0">
              <a:spcBef>
                <a:spcPct val="0"/>
              </a:spcBef>
              <a:spcAft>
                <a:spcPct val="0"/>
              </a:spcAft>
              <a:buFont typeface="Arial" pitchFamily="34" charset="0"/>
              <a:defRPr kern="1200">
                <a:solidFill>
                  <a:schemeClr val="tx1"/>
                </a:solidFill>
                <a:latin typeface="Comic Sans MS" pitchFamily="66" charset="0"/>
                <a:ea typeface="SimSun" pitchFamily="2" charset="-122"/>
                <a:cs typeface="+mn-cs"/>
                <a:sym typeface="Arial" pitchFamily="34" charset="0"/>
              </a:defRPr>
            </a:lvl5pPr>
            <a:lvl6pPr marL="2286000" algn="l" defTabSz="914400" rtl="0" eaLnBrk="1" latinLnBrk="0" hangingPunct="1">
              <a:defRPr kern="1200">
                <a:solidFill>
                  <a:schemeClr val="tx1"/>
                </a:solidFill>
                <a:latin typeface="Comic Sans MS" pitchFamily="66" charset="0"/>
                <a:ea typeface="SimSun" pitchFamily="2" charset="-122"/>
                <a:cs typeface="+mn-cs"/>
                <a:sym typeface="Arial" pitchFamily="34" charset="0"/>
              </a:defRPr>
            </a:lvl6pPr>
            <a:lvl7pPr marL="2743200" algn="l" defTabSz="914400" rtl="0" eaLnBrk="1" latinLnBrk="0" hangingPunct="1">
              <a:defRPr kern="1200">
                <a:solidFill>
                  <a:schemeClr val="tx1"/>
                </a:solidFill>
                <a:latin typeface="Comic Sans MS" pitchFamily="66" charset="0"/>
                <a:ea typeface="SimSun" pitchFamily="2" charset="-122"/>
                <a:cs typeface="+mn-cs"/>
                <a:sym typeface="Arial" pitchFamily="34" charset="0"/>
              </a:defRPr>
            </a:lvl7pPr>
            <a:lvl8pPr marL="3200400" algn="l" defTabSz="914400" rtl="0" eaLnBrk="1" latinLnBrk="0" hangingPunct="1">
              <a:defRPr kern="1200">
                <a:solidFill>
                  <a:schemeClr val="tx1"/>
                </a:solidFill>
                <a:latin typeface="Comic Sans MS" pitchFamily="66" charset="0"/>
                <a:ea typeface="SimSun" pitchFamily="2" charset="-122"/>
                <a:cs typeface="+mn-cs"/>
                <a:sym typeface="Arial" pitchFamily="34" charset="0"/>
              </a:defRPr>
            </a:lvl8pPr>
            <a:lvl9pPr marL="3657600" algn="l" defTabSz="914400" rtl="0" eaLnBrk="1" latinLnBrk="0" hangingPunct="1">
              <a:defRPr kern="1200">
                <a:solidFill>
                  <a:schemeClr val="tx1"/>
                </a:solidFill>
                <a:latin typeface="Comic Sans MS" pitchFamily="66" charset="0"/>
                <a:ea typeface="SimSun" pitchFamily="2" charset="-122"/>
                <a:cs typeface="+mn-cs"/>
                <a:sym typeface="Arial" pitchFamily="34" charset="0"/>
              </a:defRPr>
            </a:lvl9pPr>
          </a:lstStyle>
          <a:p>
            <a:pPr algn="l">
              <a:defRPr/>
            </a:pPr>
            <a:r>
              <a:rPr lang="es-ES" i="1" dirty="0">
                <a:solidFill>
                  <a:schemeClr val="tx1"/>
                </a:solidFill>
              </a:rPr>
              <a:t>un futuro brillante para niños con discapacidades                                                          </a:t>
            </a:r>
            <a:r>
              <a:rPr lang="en-US" dirty="0">
                <a:solidFill>
                  <a:srgbClr val="0000FF"/>
                </a:solidFill>
                <a:latin typeface="+mj-lt"/>
                <a:hlinkClick r:id="rId5">
                  <a:extLst>
                    <a:ext uri="{A12FA001-AC4F-418D-AE19-62706E023703}">
                      <ahyp:hlinkClr xmlns:ahyp="http://schemas.microsoft.com/office/drawing/2018/hyperlinkcolor" val="tx"/>
                    </a:ext>
                  </a:extLst>
                </a:hlinkClick>
              </a:rPr>
              <a:t>www.tnstep.org</a:t>
            </a:r>
            <a:endParaRPr lang="en-US" dirty="0">
              <a:solidFill>
                <a:srgbClr val="0000FF"/>
              </a:solidFill>
              <a:latin typeface="+mj-lt"/>
            </a:endParaRPr>
          </a:p>
        </p:txBody>
      </p:sp>
      <p:sp>
        <p:nvSpPr>
          <p:cNvPr id="10" name="TextBox 9"/>
          <p:cNvSpPr txBox="1"/>
          <p:nvPr/>
        </p:nvSpPr>
        <p:spPr>
          <a:xfrm>
            <a:off x="3734206" y="6422251"/>
            <a:ext cx="1675588" cy="276999"/>
          </a:xfrm>
          <a:prstGeom prst="rect">
            <a:avLst/>
          </a:prstGeom>
          <a:noFill/>
        </p:spPr>
        <p:txBody>
          <a:bodyPr wrap="square" rtlCol="0">
            <a:spAutoFit/>
          </a:bodyPr>
          <a:lstStyle/>
          <a:p>
            <a:pPr algn="ctr"/>
            <a:r>
              <a:rPr lang="en-US" sz="1200" dirty="0">
                <a:latin typeface="+mj-lt"/>
              </a:rPr>
              <a:t>Rev. Sept.  2021</a:t>
            </a:r>
          </a:p>
        </p:txBody>
      </p:sp>
      <p:pic>
        <p:nvPicPr>
          <p:cNvPr id="2" name="Picture 1">
            <a:extLst>
              <a:ext uri="{FF2B5EF4-FFF2-40B4-BE49-F238E27FC236}">
                <a16:creationId xmlns:a16="http://schemas.microsoft.com/office/drawing/2014/main" id="{D13709C5-1EAA-5C17-45A4-8C2AA6F71003}"/>
              </a:ext>
            </a:extLst>
          </p:cNvPr>
          <p:cNvPicPr>
            <a:picLocks noChangeAspect="1"/>
          </p:cNvPicPr>
          <p:nvPr/>
        </p:nvPicPr>
        <p:blipFill>
          <a:blip r:embed="rId6"/>
          <a:stretch>
            <a:fillRect/>
          </a:stretch>
        </p:blipFill>
        <p:spPr>
          <a:xfrm>
            <a:off x="3048000" y="0"/>
            <a:ext cx="2819400" cy="2514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52400"/>
            <a:ext cx="9144000" cy="1143000"/>
          </a:xfrm>
        </p:spPr>
        <p:txBody>
          <a:bodyPr/>
          <a:lstStyle/>
          <a:p>
            <a:pPr eaLnBrk="1" hangingPunct="1"/>
            <a:r>
              <a:rPr lang="es-ES_tradnl" altLang="en-US" sz="2400" b="1" dirty="0">
                <a:solidFill>
                  <a:srgbClr val="0000FF"/>
                </a:solidFill>
              </a:rPr>
              <a:t>En 1997, el Congreso enmienda IDEA </a:t>
            </a:r>
            <a:br>
              <a:rPr lang="es-ES_tradnl" altLang="en-US" sz="2400" b="1" dirty="0">
                <a:solidFill>
                  <a:srgbClr val="0000FF"/>
                </a:solidFill>
              </a:rPr>
            </a:br>
            <a:r>
              <a:rPr lang="es-ES_tradnl" altLang="en-US" sz="2400" b="1" dirty="0">
                <a:solidFill>
                  <a:srgbClr val="0000FF"/>
                </a:solidFill>
              </a:rPr>
              <a:t>Estas enmiendas reestructuran IDEA en cuatro partes:</a:t>
            </a:r>
            <a:endParaRPr lang="en-US" altLang="en-US" sz="2400" b="1" dirty="0">
              <a:solidFill>
                <a:srgbClr val="0000FF"/>
              </a:solidFill>
              <a:cs typeface="Arial" pitchFamily="34" charset="0"/>
            </a:endParaRPr>
          </a:p>
        </p:txBody>
      </p:sp>
      <p:pic>
        <p:nvPicPr>
          <p:cNvPr id="819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371600"/>
            <a:ext cx="8229600" cy="158750"/>
          </a:xfrm>
        </p:spPr>
      </p:pic>
      <p:sp>
        <p:nvSpPr>
          <p:cNvPr id="8" name="Rectangle 3"/>
          <p:cNvSpPr txBox="1">
            <a:spLocks noChangeArrowheads="1"/>
          </p:cNvSpPr>
          <p:nvPr/>
        </p:nvSpPr>
        <p:spPr bwMode="auto">
          <a:xfrm>
            <a:off x="381000" y="1600200"/>
            <a:ext cx="81915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lnSpc>
                <a:spcPct val="90000"/>
              </a:lnSpc>
              <a:buClr>
                <a:schemeClr val="tx1"/>
              </a:buClr>
              <a:buFontTx/>
              <a:buNone/>
            </a:pPr>
            <a:r>
              <a:rPr lang="es-ES_tradnl" altLang="en-US" sz="2000" b="1" dirty="0">
                <a:solidFill>
                  <a:srgbClr val="0000FF"/>
                </a:solidFill>
                <a:latin typeface="+mn-lt"/>
              </a:rPr>
              <a:t>PARTE A:</a:t>
            </a:r>
            <a:r>
              <a:rPr lang="es-ES_tradnl" altLang="en-US" sz="2000" dirty="0">
                <a:latin typeface="+mn-lt"/>
              </a:rPr>
              <a:t>	Se dirige a las Provisiones Generales</a:t>
            </a:r>
          </a:p>
          <a:p>
            <a:pPr eaLnBrk="1" hangingPunct="1">
              <a:lnSpc>
                <a:spcPct val="90000"/>
              </a:lnSpc>
              <a:buClr>
                <a:schemeClr val="tx1"/>
              </a:buClr>
              <a:buFontTx/>
              <a:buNone/>
            </a:pPr>
            <a:endParaRPr lang="es-ES_tradnl" altLang="en-US" sz="2000" dirty="0">
              <a:latin typeface="+mn-lt"/>
            </a:endParaRPr>
          </a:p>
          <a:p>
            <a:pPr eaLnBrk="1" hangingPunct="1">
              <a:lnSpc>
                <a:spcPct val="90000"/>
              </a:lnSpc>
              <a:buClr>
                <a:schemeClr val="tx1"/>
              </a:buClr>
              <a:buFontTx/>
              <a:buNone/>
            </a:pPr>
            <a:r>
              <a:rPr lang="es-ES_tradnl" altLang="en-US" sz="2000" b="1" dirty="0">
                <a:solidFill>
                  <a:srgbClr val="0000FF"/>
                </a:solidFill>
                <a:latin typeface="+mn-lt"/>
              </a:rPr>
              <a:t>PARTE B:</a:t>
            </a:r>
            <a:r>
              <a:rPr lang="es-ES_tradnl" altLang="en-US" sz="2000" dirty="0">
                <a:latin typeface="+mn-lt"/>
              </a:rPr>
              <a:t>	</a:t>
            </a:r>
            <a:r>
              <a:rPr lang="es-ES_tradnl" altLang="en-US" sz="2000" b="1" dirty="0">
                <a:latin typeface="+mn-lt"/>
              </a:rPr>
              <a:t>Cubre la asistencia de educación de todos los 		niños con discapacidades</a:t>
            </a:r>
          </a:p>
          <a:p>
            <a:pPr eaLnBrk="1" hangingPunct="1">
              <a:lnSpc>
                <a:spcPct val="90000"/>
              </a:lnSpc>
              <a:buClr>
                <a:schemeClr val="tx1"/>
              </a:buClr>
              <a:buFontTx/>
              <a:buNone/>
            </a:pPr>
            <a:r>
              <a:rPr lang="es-ES_tradnl" altLang="en-US" sz="2000" b="1" dirty="0">
                <a:latin typeface="+mn-lt"/>
              </a:rPr>
              <a:t> </a:t>
            </a:r>
          </a:p>
          <a:p>
            <a:pPr eaLnBrk="1" hangingPunct="1">
              <a:lnSpc>
                <a:spcPct val="90000"/>
              </a:lnSpc>
              <a:buClr>
                <a:schemeClr val="tx1"/>
              </a:buClr>
              <a:buFontTx/>
              <a:buNone/>
            </a:pPr>
            <a:r>
              <a:rPr lang="es-ES_tradnl" altLang="en-US" sz="2000" b="1" dirty="0">
                <a:solidFill>
                  <a:srgbClr val="0000FF"/>
                </a:solidFill>
                <a:latin typeface="+mn-lt"/>
              </a:rPr>
              <a:t>PARTE C:</a:t>
            </a:r>
            <a:r>
              <a:rPr lang="es-ES_tradnl" altLang="en-US" sz="2000" dirty="0">
                <a:latin typeface="+mn-lt"/>
              </a:rPr>
              <a:t>	Cubre los Infantes (0-1 año) y Párvulos (1-3 años) con 		discapacidades </a:t>
            </a:r>
          </a:p>
          <a:p>
            <a:pPr eaLnBrk="1" hangingPunct="1">
              <a:lnSpc>
                <a:spcPct val="90000"/>
              </a:lnSpc>
              <a:buClr>
                <a:schemeClr val="tx1"/>
              </a:buClr>
              <a:buFontTx/>
              <a:buNone/>
            </a:pPr>
            <a:endParaRPr lang="es-ES_tradnl" altLang="en-US" sz="2000" dirty="0">
              <a:latin typeface="+mn-lt"/>
            </a:endParaRPr>
          </a:p>
          <a:p>
            <a:pPr eaLnBrk="1" hangingPunct="1">
              <a:lnSpc>
                <a:spcPct val="90000"/>
              </a:lnSpc>
              <a:buClr>
                <a:schemeClr val="tx1"/>
              </a:buClr>
              <a:buFontTx/>
              <a:buNone/>
            </a:pPr>
            <a:r>
              <a:rPr lang="es-ES_tradnl" altLang="en-US" sz="2000" b="1" dirty="0">
                <a:solidFill>
                  <a:srgbClr val="0000FF"/>
                </a:solidFill>
                <a:latin typeface="+mn-lt"/>
              </a:rPr>
              <a:t>PARTE D:</a:t>
            </a:r>
            <a:r>
              <a:rPr lang="es-ES_tradnl" altLang="en-US" sz="2000" dirty="0">
                <a:latin typeface="+mn-lt"/>
              </a:rPr>
              <a:t>	Se dirige a Actividades Nacionales para mejorar la 		educación de los niños con discapacidades. </a:t>
            </a:r>
            <a:endParaRPr lang="en-US" altLang="en-US" sz="2000" dirty="0">
              <a:latin typeface="+mn-lt"/>
              <a:cs typeface="Arial" pitchFamily="34" charset="0"/>
            </a:endParaRPr>
          </a:p>
        </p:txBody>
      </p:sp>
      <p:sp>
        <p:nvSpPr>
          <p:cNvPr id="9"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10</a:t>
            </a:fld>
            <a:endParaRPr lang="en-US" b="1" dirty="0">
              <a:latin typeface="Calibri"/>
            </a:endParaRPr>
          </a:p>
        </p:txBody>
      </p:sp>
      <p:pic>
        <p:nvPicPr>
          <p:cNvPr id="2" name="Picture 1">
            <a:extLst>
              <a:ext uri="{FF2B5EF4-FFF2-40B4-BE49-F238E27FC236}">
                <a16:creationId xmlns:a16="http://schemas.microsoft.com/office/drawing/2014/main" id="{DE8290E5-8B4F-919D-7843-780274E8E61C}"/>
              </a:ext>
            </a:extLst>
          </p:cNvPr>
          <p:cNvPicPr>
            <a:picLocks noChangeAspect="1"/>
          </p:cNvPicPr>
          <p:nvPr/>
        </p:nvPicPr>
        <p:blipFill>
          <a:blip r:embed="rId4"/>
          <a:stretch>
            <a:fillRect/>
          </a:stretch>
        </p:blipFill>
        <p:spPr>
          <a:xfrm>
            <a:off x="564874" y="5604976"/>
            <a:ext cx="969348" cy="9693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990600"/>
            <a:ext cx="8229600" cy="158750"/>
          </a:xfrm>
        </p:spPr>
      </p:pic>
      <p:sp>
        <p:nvSpPr>
          <p:cNvPr id="11" name="Rectangle 3"/>
          <p:cNvSpPr txBox="1">
            <a:spLocks noChangeArrowheads="1"/>
          </p:cNvSpPr>
          <p:nvPr/>
        </p:nvSpPr>
        <p:spPr>
          <a:xfrm>
            <a:off x="381000" y="1143000"/>
            <a:ext cx="4419600" cy="4267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Clr>
                <a:srgbClr val="FF0000"/>
              </a:buClr>
              <a:buFont typeface="Wingdings" panose="05000000000000000000" pitchFamily="2" charset="2"/>
              <a:buChar char="§"/>
              <a:defRPr/>
            </a:pPr>
            <a:r>
              <a:rPr lang="es-ES_tradnl" altLang="en-US" sz="2200" kern="0" dirty="0">
                <a:cs typeface="Arial" panose="020B0604020202020204" pitchFamily="34" charset="0"/>
              </a:rPr>
              <a:t>Autismo</a:t>
            </a:r>
          </a:p>
          <a:p>
            <a:pPr>
              <a:buClr>
                <a:srgbClr val="FF0000"/>
              </a:buClr>
              <a:buFont typeface="Wingdings" panose="05000000000000000000" pitchFamily="2" charset="2"/>
              <a:buChar char="§"/>
              <a:defRPr/>
            </a:pPr>
            <a:r>
              <a:rPr lang="es-ES_tradnl" altLang="en-US" sz="2200" kern="0" dirty="0">
                <a:cs typeface="Arial" panose="020B0604020202020204" pitchFamily="34" charset="0"/>
              </a:rPr>
              <a:t>Sordo/ceguera</a:t>
            </a:r>
          </a:p>
          <a:p>
            <a:pPr>
              <a:buClr>
                <a:srgbClr val="FF0000"/>
              </a:buClr>
              <a:buFont typeface="Wingdings" panose="05000000000000000000" pitchFamily="2" charset="2"/>
              <a:buChar char="§"/>
              <a:defRPr/>
            </a:pPr>
            <a:r>
              <a:rPr lang="es-ES_tradnl" altLang="en-US" sz="2200" kern="0" dirty="0">
                <a:cs typeface="Arial" panose="020B0604020202020204" pitchFamily="34" charset="0"/>
              </a:rPr>
              <a:t>Sordera</a:t>
            </a:r>
          </a:p>
          <a:p>
            <a:pPr>
              <a:buClr>
                <a:srgbClr val="FF0000"/>
              </a:buClr>
              <a:buFont typeface="Wingdings" panose="05000000000000000000" pitchFamily="2" charset="2"/>
              <a:buChar char="§"/>
              <a:defRPr/>
            </a:pPr>
            <a:r>
              <a:rPr lang="es-ES_tradnl" altLang="en-US" sz="2200" kern="0" dirty="0">
                <a:cs typeface="Arial" panose="020B0604020202020204" pitchFamily="34" charset="0"/>
              </a:rPr>
              <a:t>Retraso en el Desarrollo**</a:t>
            </a:r>
            <a:r>
              <a:rPr lang="en-US" altLang="en-US" sz="2200" kern="0" dirty="0">
                <a:cs typeface="Arial" panose="020B0604020202020204" pitchFamily="34" charset="0"/>
              </a:rPr>
              <a:t>+</a:t>
            </a:r>
            <a:endParaRPr lang="es-ES_tradnl" altLang="en-US" sz="2200" kern="0" dirty="0">
              <a:cs typeface="Arial" panose="020B0604020202020204" pitchFamily="34" charset="0"/>
            </a:endParaRPr>
          </a:p>
          <a:p>
            <a:pPr>
              <a:buClr>
                <a:srgbClr val="FF0000"/>
              </a:buClr>
              <a:buFont typeface="Wingdings" panose="05000000000000000000" pitchFamily="2" charset="2"/>
              <a:buChar char="§"/>
              <a:defRPr/>
            </a:pPr>
            <a:r>
              <a:rPr lang="es-ES_tradnl" altLang="en-US" sz="2200" kern="0" dirty="0">
                <a:cs typeface="Arial" panose="020B0604020202020204" pitchFamily="34" charset="0"/>
              </a:rPr>
              <a:t>Disturbios Emocionales</a:t>
            </a:r>
          </a:p>
          <a:p>
            <a:pPr>
              <a:buClr>
                <a:srgbClr val="FF0000"/>
              </a:buClr>
              <a:buFont typeface="Wingdings" panose="05000000000000000000" pitchFamily="2" charset="2"/>
              <a:buChar char="§"/>
              <a:defRPr/>
            </a:pPr>
            <a:r>
              <a:rPr lang="es-ES_tradnl" altLang="en-US" sz="2200" kern="0" dirty="0">
                <a:cs typeface="Arial" panose="020B0604020202020204" pitchFamily="34" charset="0"/>
              </a:rPr>
              <a:t>Retraso en el Funcionamiento**</a:t>
            </a:r>
          </a:p>
          <a:p>
            <a:pPr>
              <a:buClr>
                <a:srgbClr val="FF0000"/>
              </a:buClr>
              <a:buFont typeface="Wingdings" panose="05000000000000000000" pitchFamily="2" charset="2"/>
              <a:buChar char="§"/>
              <a:defRPr/>
            </a:pPr>
            <a:r>
              <a:rPr lang="es-ES_tradnl" altLang="en-US" sz="2200" kern="0" dirty="0">
                <a:cs typeface="Arial" panose="020B0604020202020204" pitchFamily="34" charset="0"/>
              </a:rPr>
              <a:t>Deficiencia Auditiva</a:t>
            </a:r>
          </a:p>
          <a:p>
            <a:pPr>
              <a:buClr>
                <a:srgbClr val="FF0000"/>
              </a:buClr>
              <a:buFont typeface="Wingdings" panose="05000000000000000000" pitchFamily="2" charset="2"/>
              <a:buChar char="§"/>
              <a:defRPr/>
            </a:pPr>
            <a:r>
              <a:rPr lang="es-ES_tradnl" altLang="en-US" sz="2200" kern="0" dirty="0">
                <a:cs typeface="Arial" panose="020B0604020202020204" pitchFamily="34" charset="0"/>
              </a:rPr>
              <a:t>Discapacidad Intelectual </a:t>
            </a:r>
          </a:p>
          <a:p>
            <a:pPr>
              <a:buClr>
                <a:srgbClr val="FF0000"/>
              </a:buClr>
              <a:buFont typeface="Wingdings" panose="05000000000000000000" pitchFamily="2" charset="2"/>
              <a:buChar char="§"/>
              <a:defRPr/>
            </a:pPr>
            <a:r>
              <a:rPr lang="es-ES_tradnl" altLang="en-US" sz="2000" kern="0" dirty="0">
                <a:cs typeface="Arial" panose="020B0604020202020204" pitchFamily="34" charset="0"/>
              </a:rPr>
              <a:t>Superdotados Intelectualmente **</a:t>
            </a:r>
          </a:p>
        </p:txBody>
      </p:sp>
      <p:sp>
        <p:nvSpPr>
          <p:cNvPr id="13" name="Rectangle 3"/>
          <p:cNvSpPr txBox="1">
            <a:spLocks noChangeArrowheads="1"/>
          </p:cNvSpPr>
          <p:nvPr/>
        </p:nvSpPr>
        <p:spPr bwMode="auto">
          <a:xfrm>
            <a:off x="4686300" y="1143001"/>
            <a:ext cx="41751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buClr>
                <a:srgbClr val="FF0000"/>
              </a:buClr>
              <a:buFont typeface="Wingdings" pitchFamily="2" charset="2"/>
              <a:buChar char="§"/>
            </a:pPr>
            <a:r>
              <a:rPr lang="es-ES_tradnl" altLang="en-US" sz="2200" dirty="0">
                <a:cs typeface="Arial" pitchFamily="34" charset="0"/>
              </a:rPr>
              <a:t>Discapacidades Múltiples</a:t>
            </a:r>
          </a:p>
          <a:p>
            <a:pPr eaLnBrk="1" hangingPunct="1">
              <a:buClr>
                <a:srgbClr val="FF0000"/>
              </a:buClr>
              <a:buFont typeface="Wingdings" pitchFamily="2" charset="2"/>
              <a:buChar char="§"/>
            </a:pPr>
            <a:r>
              <a:rPr lang="es-ES_tradnl" altLang="en-US" sz="2200" dirty="0">
                <a:cs typeface="Arial" pitchFamily="34" charset="0"/>
              </a:rPr>
              <a:t>Deficiencias Ortopédicas</a:t>
            </a:r>
          </a:p>
          <a:p>
            <a:pPr eaLnBrk="1" hangingPunct="1">
              <a:buClr>
                <a:srgbClr val="FF0000"/>
              </a:buClr>
              <a:buFont typeface="Wingdings" pitchFamily="2" charset="2"/>
              <a:buChar char="§"/>
            </a:pPr>
            <a:r>
              <a:rPr lang="es-ES_tradnl" altLang="en-US" sz="2200" dirty="0">
                <a:cs typeface="Arial" pitchFamily="34" charset="0"/>
              </a:rPr>
              <a:t>Otros Deficiencias de Salud </a:t>
            </a:r>
          </a:p>
          <a:p>
            <a:pPr eaLnBrk="1" hangingPunct="1">
              <a:buClr>
                <a:srgbClr val="FF0000"/>
              </a:buClr>
              <a:buFont typeface="Wingdings" pitchFamily="2" charset="2"/>
              <a:buChar char="§"/>
            </a:pPr>
            <a:r>
              <a:rPr lang="es-ES_tradnl" altLang="en-US" sz="2200" dirty="0">
                <a:cs typeface="Arial" pitchFamily="34" charset="0"/>
              </a:rPr>
              <a:t>Discapacidad Especifica de Aprendizaje</a:t>
            </a:r>
          </a:p>
          <a:p>
            <a:pPr eaLnBrk="1" hangingPunct="1">
              <a:buClr>
                <a:srgbClr val="FF0000"/>
              </a:buClr>
              <a:buFont typeface="Wingdings" pitchFamily="2" charset="2"/>
              <a:buChar char="§"/>
            </a:pPr>
            <a:r>
              <a:rPr lang="es-ES_tradnl" altLang="en-US" sz="2200" dirty="0">
                <a:cs typeface="Arial" pitchFamily="34" charset="0"/>
              </a:rPr>
              <a:t>Deficiencia en el Habla y el Lenguaje </a:t>
            </a:r>
          </a:p>
          <a:p>
            <a:pPr eaLnBrk="1" hangingPunct="1">
              <a:buClr>
                <a:srgbClr val="FF0000"/>
              </a:buClr>
              <a:buFont typeface="Wingdings" pitchFamily="2" charset="2"/>
              <a:buChar char="§"/>
            </a:pPr>
            <a:r>
              <a:rPr lang="es-ES_tradnl" altLang="en-US" sz="2200" dirty="0">
                <a:cs typeface="Arial" pitchFamily="34" charset="0"/>
              </a:rPr>
              <a:t>Lesión Cerebral Traumática</a:t>
            </a:r>
          </a:p>
          <a:p>
            <a:pPr eaLnBrk="1" hangingPunct="1">
              <a:buClr>
                <a:srgbClr val="FF0000"/>
              </a:buClr>
              <a:buFont typeface="Wingdings" pitchFamily="2" charset="2"/>
              <a:buChar char="§"/>
            </a:pPr>
            <a:r>
              <a:rPr lang="es-ES_tradnl" altLang="en-US" sz="2200" dirty="0">
                <a:cs typeface="Arial" pitchFamily="34" charset="0"/>
              </a:rPr>
              <a:t>Deficiencia Visual</a:t>
            </a:r>
          </a:p>
        </p:txBody>
      </p:sp>
      <p:sp>
        <p:nvSpPr>
          <p:cNvPr id="9224" name="TextBox 1"/>
          <p:cNvSpPr txBox="1">
            <a:spLocks noChangeArrowheads="1"/>
          </p:cNvSpPr>
          <p:nvPr/>
        </p:nvSpPr>
        <p:spPr bwMode="auto">
          <a:xfrm>
            <a:off x="4953000" y="5192712"/>
            <a:ext cx="4038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a:spcBef>
                <a:spcPct val="0"/>
              </a:spcBef>
              <a:buFontTx/>
              <a:buNone/>
            </a:pPr>
            <a:r>
              <a:rPr lang="es-ES_tradnl" altLang="en-US" sz="1600" i="1" dirty="0"/>
              <a:t>** Categorías Especificas en TN</a:t>
            </a:r>
          </a:p>
          <a:p>
            <a:pPr>
              <a:spcBef>
                <a:spcPct val="0"/>
              </a:spcBef>
              <a:buNone/>
            </a:pPr>
            <a:r>
              <a:rPr lang="es-ES_tradnl" altLang="en-US" sz="1600" i="1" dirty="0">
                <a:solidFill>
                  <a:srgbClr val="000000"/>
                </a:solidFill>
                <a:ea typeface="MS PGothic" pitchFamily="34" charset="-128"/>
              </a:rPr>
              <a:t>**+ Categoría especifica para el LEA </a:t>
            </a:r>
          </a:p>
          <a:p>
            <a:pPr>
              <a:spcBef>
                <a:spcPct val="0"/>
              </a:spcBef>
              <a:buFontTx/>
              <a:buNone/>
            </a:pPr>
            <a:endParaRPr lang="es-ES_tradnl" altLang="en-US" sz="1800" i="1" dirty="0"/>
          </a:p>
        </p:txBody>
      </p:sp>
      <p:sp>
        <p:nvSpPr>
          <p:cNvPr id="9225" name="Title 1"/>
          <p:cNvSpPr txBox="1">
            <a:spLocks/>
          </p:cNvSpPr>
          <p:nvPr/>
        </p:nvSpPr>
        <p:spPr bwMode="auto">
          <a:xfrm>
            <a:off x="0" y="152400"/>
            <a:ext cx="9144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algn="ctr" eaLnBrk="1" hangingPunct="1">
              <a:spcBef>
                <a:spcPct val="0"/>
              </a:spcBef>
              <a:buFontTx/>
              <a:buNone/>
            </a:pPr>
            <a:r>
              <a:rPr lang="es-ES_tradnl" altLang="en-US" sz="3600" b="1" dirty="0">
                <a:solidFill>
                  <a:srgbClr val="0000FF"/>
                </a:solidFill>
                <a:latin typeface="+mn-lt"/>
              </a:rPr>
              <a:t>Discapacidades en TN</a:t>
            </a:r>
            <a:endParaRPr lang="en-US" altLang="en-US" sz="3600" dirty="0">
              <a:solidFill>
                <a:srgbClr val="0000FF"/>
              </a:solidFill>
              <a:latin typeface="+mn-lt"/>
              <a:cs typeface="Arial" pitchFamily="34" charset="0"/>
            </a:endParaRPr>
          </a:p>
        </p:txBody>
      </p:sp>
      <p:sp>
        <p:nvSpPr>
          <p:cNvPr id="10"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2"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11</a:t>
            </a:fld>
            <a:endParaRPr lang="en-US" b="1" dirty="0">
              <a:latin typeface="Calibri"/>
            </a:endParaRPr>
          </a:p>
        </p:txBody>
      </p:sp>
      <p:pic>
        <p:nvPicPr>
          <p:cNvPr id="2" name="Picture 1">
            <a:extLst>
              <a:ext uri="{FF2B5EF4-FFF2-40B4-BE49-F238E27FC236}">
                <a16:creationId xmlns:a16="http://schemas.microsoft.com/office/drawing/2014/main" id="{BFCBC3AE-42B3-A484-4216-47216337A1C2}"/>
              </a:ext>
            </a:extLst>
          </p:cNvPr>
          <p:cNvPicPr>
            <a:picLocks noChangeAspect="1"/>
          </p:cNvPicPr>
          <p:nvPr/>
        </p:nvPicPr>
        <p:blipFill>
          <a:blip r:embed="rId4"/>
          <a:stretch>
            <a:fillRect/>
          </a:stretch>
        </p:blipFill>
        <p:spPr>
          <a:xfrm>
            <a:off x="609600" y="5736252"/>
            <a:ext cx="969348"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anim calcmode="lin" valueType="num">
                                      <p:cBhvr>
                                        <p:cTn id="1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500"/>
                                        <p:tgtEl>
                                          <p:spTgt spid="11">
                                            <p:txEl>
                                              <p:pRg st="2" end="2"/>
                                            </p:txEl>
                                          </p:spTgt>
                                        </p:tgtEl>
                                      </p:cBhvr>
                                    </p:animEffect>
                                    <p:anim calcmode="lin" valueType="num">
                                      <p:cBhvr>
                                        <p:cTn id="2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anim calcmode="lin" valueType="num">
                                      <p:cBhvr>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500"/>
                                        <p:tgtEl>
                                          <p:spTgt spid="11">
                                            <p:txEl>
                                              <p:pRg st="4" end="4"/>
                                            </p:txEl>
                                          </p:spTgt>
                                        </p:tgtEl>
                                      </p:cBhvr>
                                    </p:animEffect>
                                    <p:anim calcmode="lin" valueType="num">
                                      <p:cBhvr>
                                        <p:cTn id="36"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anim calcmode="lin" valueType="num">
                                      <p:cBhvr>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500"/>
                                        <p:tgtEl>
                                          <p:spTgt spid="11">
                                            <p:txEl>
                                              <p:pRg st="6" end="6"/>
                                            </p:txEl>
                                          </p:spTgt>
                                        </p:tgtEl>
                                      </p:cBhvr>
                                    </p:animEffect>
                                    <p:anim calcmode="lin" valueType="num">
                                      <p:cBhvr>
                                        <p:cTn id="50"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1">
                                            <p:txEl>
                                              <p:pRg st="7" end="7"/>
                                            </p:txEl>
                                          </p:spTgt>
                                        </p:tgtEl>
                                        <p:attrNameLst>
                                          <p:attrName>style.visibility</p:attrName>
                                        </p:attrNameLst>
                                      </p:cBhvr>
                                      <p:to>
                                        <p:strVal val="visible"/>
                                      </p:to>
                                    </p:set>
                                    <p:animEffect transition="in" filter="fade">
                                      <p:cBhvr>
                                        <p:cTn id="56" dur="500"/>
                                        <p:tgtEl>
                                          <p:spTgt spid="11">
                                            <p:txEl>
                                              <p:pRg st="7" end="7"/>
                                            </p:txEl>
                                          </p:spTgt>
                                        </p:tgtEl>
                                      </p:cBhvr>
                                    </p:animEffect>
                                    <p:anim calcmode="lin" valueType="num">
                                      <p:cBhvr>
                                        <p:cTn id="5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1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11">
                                            <p:txEl>
                                              <p:pRg st="8" end="8"/>
                                            </p:txEl>
                                          </p:spTgt>
                                        </p:tgtEl>
                                        <p:attrNameLst>
                                          <p:attrName>style.visibility</p:attrName>
                                        </p:attrNameLst>
                                      </p:cBhvr>
                                      <p:to>
                                        <p:strVal val="visible"/>
                                      </p:to>
                                    </p:set>
                                    <p:animEffect transition="in" filter="fade">
                                      <p:cBhvr>
                                        <p:cTn id="63" dur="500"/>
                                        <p:tgtEl>
                                          <p:spTgt spid="11">
                                            <p:txEl>
                                              <p:pRg st="8" end="8"/>
                                            </p:txEl>
                                          </p:spTgt>
                                        </p:tgtEl>
                                      </p:cBhvr>
                                    </p:animEffect>
                                    <p:anim calcmode="lin" valueType="num">
                                      <p:cBhvr>
                                        <p:cTn id="64"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1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13">
                                            <p:txEl>
                                              <p:pRg st="0" end="0"/>
                                            </p:txEl>
                                          </p:spTgt>
                                        </p:tgtEl>
                                        <p:attrNameLst>
                                          <p:attrName>style.visibility</p:attrName>
                                        </p:attrNameLst>
                                      </p:cBhvr>
                                      <p:to>
                                        <p:strVal val="visible"/>
                                      </p:to>
                                    </p:set>
                                    <p:animEffect transition="in" filter="fade">
                                      <p:cBhvr>
                                        <p:cTn id="70" dur="500"/>
                                        <p:tgtEl>
                                          <p:spTgt spid="13">
                                            <p:txEl>
                                              <p:pRg st="0" end="0"/>
                                            </p:txEl>
                                          </p:spTgt>
                                        </p:tgtEl>
                                      </p:cBhvr>
                                    </p:animEffect>
                                    <p:anim calcmode="lin" valueType="num">
                                      <p:cBhvr>
                                        <p:cTn id="7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13">
                                            <p:txEl>
                                              <p:pRg st="1" end="1"/>
                                            </p:txEl>
                                          </p:spTgt>
                                        </p:tgtEl>
                                        <p:attrNameLst>
                                          <p:attrName>style.visibility</p:attrName>
                                        </p:attrNameLst>
                                      </p:cBhvr>
                                      <p:to>
                                        <p:strVal val="visible"/>
                                      </p:to>
                                    </p:set>
                                    <p:animEffect transition="in" filter="fade">
                                      <p:cBhvr>
                                        <p:cTn id="77" dur="500"/>
                                        <p:tgtEl>
                                          <p:spTgt spid="13">
                                            <p:txEl>
                                              <p:pRg st="1" end="1"/>
                                            </p:txEl>
                                          </p:spTgt>
                                        </p:tgtEl>
                                      </p:cBhvr>
                                    </p:animEffect>
                                    <p:anim calcmode="lin" valueType="num">
                                      <p:cBhvr>
                                        <p:cTn id="7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79" dur="500" fill="hold"/>
                                        <p:tgtEl>
                                          <p:spTgt spid="1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4" presetClass="entr" presetSubtype="0" fill="hold" grpId="0" nodeType="clickEffect">
                                  <p:stCondLst>
                                    <p:cond delay="0"/>
                                  </p:stCondLst>
                                  <p:childTnLst>
                                    <p:set>
                                      <p:cBhvr>
                                        <p:cTn id="83" dur="1" fill="hold">
                                          <p:stCondLst>
                                            <p:cond delay="0"/>
                                          </p:stCondLst>
                                        </p:cTn>
                                        <p:tgtEl>
                                          <p:spTgt spid="13">
                                            <p:txEl>
                                              <p:pRg st="2" end="2"/>
                                            </p:txEl>
                                          </p:spTgt>
                                        </p:tgtEl>
                                        <p:attrNameLst>
                                          <p:attrName>style.visibility</p:attrName>
                                        </p:attrNameLst>
                                      </p:cBhvr>
                                      <p:to>
                                        <p:strVal val="visible"/>
                                      </p:to>
                                    </p:set>
                                    <p:animEffect transition="in" filter="fade">
                                      <p:cBhvr>
                                        <p:cTn id="84" dur="500"/>
                                        <p:tgtEl>
                                          <p:spTgt spid="13">
                                            <p:txEl>
                                              <p:pRg st="2" end="2"/>
                                            </p:txEl>
                                          </p:spTgt>
                                        </p:tgtEl>
                                      </p:cBhvr>
                                    </p:animEffect>
                                    <p:anim calcmode="lin" valueType="num">
                                      <p:cBhvr>
                                        <p:cTn id="8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1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4" presetClass="entr" presetSubtype="0" fill="hold" grpId="0" nodeType="clickEffect">
                                  <p:stCondLst>
                                    <p:cond delay="0"/>
                                  </p:stCondLst>
                                  <p:childTnLst>
                                    <p:set>
                                      <p:cBhvr>
                                        <p:cTn id="90" dur="1" fill="hold">
                                          <p:stCondLst>
                                            <p:cond delay="0"/>
                                          </p:stCondLst>
                                        </p:cTn>
                                        <p:tgtEl>
                                          <p:spTgt spid="13">
                                            <p:txEl>
                                              <p:pRg st="3" end="3"/>
                                            </p:txEl>
                                          </p:spTgt>
                                        </p:tgtEl>
                                        <p:attrNameLst>
                                          <p:attrName>style.visibility</p:attrName>
                                        </p:attrNameLst>
                                      </p:cBhvr>
                                      <p:to>
                                        <p:strVal val="visible"/>
                                      </p:to>
                                    </p:set>
                                    <p:animEffect transition="in" filter="fade">
                                      <p:cBhvr>
                                        <p:cTn id="91" dur="500"/>
                                        <p:tgtEl>
                                          <p:spTgt spid="13">
                                            <p:txEl>
                                              <p:pRg st="3" end="3"/>
                                            </p:txEl>
                                          </p:spTgt>
                                        </p:tgtEl>
                                      </p:cBhvr>
                                    </p:animEffect>
                                    <p:anim calcmode="lin" valueType="num">
                                      <p:cBhvr>
                                        <p:cTn id="92"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93" dur="500" fill="hold"/>
                                        <p:tgtEl>
                                          <p:spTgt spid="1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4" presetClass="entr" presetSubtype="0" fill="hold" grpId="0" nodeType="clickEffect">
                                  <p:stCondLst>
                                    <p:cond delay="0"/>
                                  </p:stCondLst>
                                  <p:childTnLst>
                                    <p:set>
                                      <p:cBhvr>
                                        <p:cTn id="97" dur="1" fill="hold">
                                          <p:stCondLst>
                                            <p:cond delay="0"/>
                                          </p:stCondLst>
                                        </p:cTn>
                                        <p:tgtEl>
                                          <p:spTgt spid="13">
                                            <p:txEl>
                                              <p:pRg st="4" end="4"/>
                                            </p:txEl>
                                          </p:spTgt>
                                        </p:tgtEl>
                                        <p:attrNameLst>
                                          <p:attrName>style.visibility</p:attrName>
                                        </p:attrNameLst>
                                      </p:cBhvr>
                                      <p:to>
                                        <p:strVal val="visible"/>
                                      </p:to>
                                    </p:set>
                                    <p:animEffect transition="in" filter="fade">
                                      <p:cBhvr>
                                        <p:cTn id="98" dur="500"/>
                                        <p:tgtEl>
                                          <p:spTgt spid="13">
                                            <p:txEl>
                                              <p:pRg st="4" end="4"/>
                                            </p:txEl>
                                          </p:spTgt>
                                        </p:tgtEl>
                                      </p:cBhvr>
                                    </p:animEffect>
                                    <p:anim calcmode="lin" valueType="num">
                                      <p:cBhvr>
                                        <p:cTn id="9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4" presetClass="entr" presetSubtype="0" fill="hold" grpId="0" nodeType="clickEffect">
                                  <p:stCondLst>
                                    <p:cond delay="0"/>
                                  </p:stCondLst>
                                  <p:childTnLst>
                                    <p:set>
                                      <p:cBhvr>
                                        <p:cTn id="104" dur="1" fill="hold">
                                          <p:stCondLst>
                                            <p:cond delay="0"/>
                                          </p:stCondLst>
                                        </p:cTn>
                                        <p:tgtEl>
                                          <p:spTgt spid="13">
                                            <p:txEl>
                                              <p:pRg st="5" end="5"/>
                                            </p:txEl>
                                          </p:spTgt>
                                        </p:tgtEl>
                                        <p:attrNameLst>
                                          <p:attrName>style.visibility</p:attrName>
                                        </p:attrNameLst>
                                      </p:cBhvr>
                                      <p:to>
                                        <p:strVal val="visible"/>
                                      </p:to>
                                    </p:set>
                                    <p:animEffect transition="in" filter="fade">
                                      <p:cBhvr>
                                        <p:cTn id="105" dur="500"/>
                                        <p:tgtEl>
                                          <p:spTgt spid="13">
                                            <p:txEl>
                                              <p:pRg st="5" end="5"/>
                                            </p:txEl>
                                          </p:spTgt>
                                        </p:tgtEl>
                                      </p:cBhvr>
                                    </p:animEffect>
                                    <p:anim calcmode="lin" valueType="num">
                                      <p:cBhvr>
                                        <p:cTn id="10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107" dur="500" fill="hold"/>
                                        <p:tgtEl>
                                          <p:spTgt spid="1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4" presetClass="entr" presetSubtype="0" fill="hold" grpId="0" nodeType="clickEffect">
                                  <p:stCondLst>
                                    <p:cond delay="0"/>
                                  </p:stCondLst>
                                  <p:childTnLst>
                                    <p:set>
                                      <p:cBhvr>
                                        <p:cTn id="111" dur="1" fill="hold">
                                          <p:stCondLst>
                                            <p:cond delay="0"/>
                                          </p:stCondLst>
                                        </p:cTn>
                                        <p:tgtEl>
                                          <p:spTgt spid="13">
                                            <p:txEl>
                                              <p:pRg st="6" end="6"/>
                                            </p:txEl>
                                          </p:spTgt>
                                        </p:tgtEl>
                                        <p:attrNameLst>
                                          <p:attrName>style.visibility</p:attrName>
                                        </p:attrNameLst>
                                      </p:cBhvr>
                                      <p:to>
                                        <p:strVal val="visible"/>
                                      </p:to>
                                    </p:set>
                                    <p:animEffect transition="in" filter="fade">
                                      <p:cBhvr>
                                        <p:cTn id="112" dur="500"/>
                                        <p:tgtEl>
                                          <p:spTgt spid="13">
                                            <p:txEl>
                                              <p:pRg st="6" end="6"/>
                                            </p:txEl>
                                          </p:spTgt>
                                        </p:tgtEl>
                                      </p:cBhvr>
                                    </p:animEffect>
                                    <p:anim calcmode="lin" valueType="num">
                                      <p:cBhvr>
                                        <p:cTn id="11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114" dur="500" fill="hold"/>
                                        <p:tgtEl>
                                          <p:spTgt spid="13">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152400"/>
            <a:ext cx="9143999" cy="1143000"/>
          </a:xfrm>
        </p:spPr>
        <p:txBody>
          <a:bodyPr/>
          <a:lstStyle/>
          <a:p>
            <a:pPr eaLnBrk="1" hangingPunct="1"/>
            <a:r>
              <a:rPr lang="es-ES_tradnl" altLang="en-US" sz="3600" b="1" dirty="0">
                <a:solidFill>
                  <a:srgbClr val="0000FF"/>
                </a:solidFill>
                <a:latin typeface="+mn-lt"/>
              </a:rPr>
              <a:t>Los 6 Principios</a:t>
            </a:r>
            <a:endParaRPr lang="es-ES_tradnl" altLang="en-US" sz="3600" b="1" dirty="0">
              <a:solidFill>
                <a:srgbClr val="0000FF"/>
              </a:solidFill>
              <a:latin typeface="+mn-lt"/>
              <a:cs typeface="Arial" pitchFamily="34" charset="0"/>
            </a:endParaRPr>
          </a:p>
        </p:txBody>
      </p:sp>
      <p:pic>
        <p:nvPicPr>
          <p:cNvPr id="1024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0247" name="Rectangle 3"/>
          <p:cNvSpPr txBox="1">
            <a:spLocks noChangeArrowheads="1"/>
          </p:cNvSpPr>
          <p:nvPr/>
        </p:nvSpPr>
        <p:spPr bwMode="auto">
          <a:xfrm>
            <a:off x="685800" y="1981200"/>
            <a:ext cx="441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endParaRPr lang="es-ES_tradnl" altLang="en-US" sz="2000" dirty="0">
              <a:solidFill>
                <a:srgbClr val="FF0000"/>
              </a:solidFill>
            </a:endParaRPr>
          </a:p>
        </p:txBody>
      </p:sp>
      <p:sp>
        <p:nvSpPr>
          <p:cNvPr id="10248" name="Rectangle 4"/>
          <p:cNvSpPr txBox="1">
            <a:spLocks noChangeArrowheads="1"/>
          </p:cNvSpPr>
          <p:nvPr/>
        </p:nvSpPr>
        <p:spPr bwMode="auto">
          <a:xfrm>
            <a:off x="4343400" y="1828800"/>
            <a:ext cx="4341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marL="457200" indent="-457200" eaLnBrk="1" hangingPunct="1">
              <a:buClr>
                <a:srgbClr val="0000FF"/>
              </a:buClr>
              <a:buAutoNum type="arabicPeriod"/>
            </a:pPr>
            <a:r>
              <a:rPr lang="es-ES_tradnl" altLang="en-US" sz="2400" dirty="0">
                <a:solidFill>
                  <a:srgbClr val="FF0000"/>
                </a:solidFill>
              </a:rPr>
              <a:t>Educación P</a:t>
            </a:r>
            <a:r>
              <a:rPr lang="es-419" altLang="en-US" sz="2400" dirty="0">
                <a:solidFill>
                  <a:srgbClr val="FF0000"/>
                </a:solidFill>
              </a:rPr>
              <a:t>ú</a:t>
            </a:r>
            <a:r>
              <a:rPr lang="es-ES_tradnl" altLang="en-US" sz="2400" dirty="0" err="1">
                <a:solidFill>
                  <a:srgbClr val="FF0000"/>
                </a:solidFill>
              </a:rPr>
              <a:t>blica</a:t>
            </a:r>
            <a:r>
              <a:rPr lang="es-ES_tradnl" altLang="en-US" sz="2400" dirty="0">
                <a:solidFill>
                  <a:srgbClr val="FF0000"/>
                </a:solidFill>
              </a:rPr>
              <a:t> Gratuita y Apropiada (FAPE)</a:t>
            </a:r>
          </a:p>
          <a:p>
            <a:pPr marL="457200" indent="-457200" eaLnBrk="1" hangingPunct="1">
              <a:buClr>
                <a:srgbClr val="0000FF"/>
              </a:buClr>
              <a:buAutoNum type="arabicPeriod"/>
            </a:pPr>
            <a:r>
              <a:rPr lang="es-ES_tradnl" altLang="en-US" sz="2400" dirty="0">
                <a:solidFill>
                  <a:srgbClr val="FF0000"/>
                </a:solidFill>
              </a:rPr>
              <a:t>Evaluación Apropiada </a:t>
            </a:r>
          </a:p>
          <a:p>
            <a:pPr marL="457200" indent="-457200" eaLnBrk="1" hangingPunct="1">
              <a:buClr>
                <a:srgbClr val="0000FF"/>
              </a:buClr>
              <a:buFont typeface="+mj-lt"/>
              <a:buAutoNum type="arabicPeriod"/>
            </a:pPr>
            <a:r>
              <a:rPr lang="es-ES_tradnl" altLang="en-US" sz="2400" dirty="0">
                <a:solidFill>
                  <a:srgbClr val="FF0000"/>
                </a:solidFill>
              </a:rPr>
              <a:t>Programa de Educación Individualizado (IEP)</a:t>
            </a:r>
          </a:p>
          <a:p>
            <a:pPr marL="457200" indent="-457200" eaLnBrk="1" hangingPunct="1">
              <a:lnSpc>
                <a:spcPct val="90000"/>
              </a:lnSpc>
              <a:buClr>
                <a:srgbClr val="0000FF"/>
              </a:buClr>
              <a:buFont typeface="+mj-lt"/>
              <a:buAutoNum type="arabicPeriod"/>
            </a:pPr>
            <a:r>
              <a:rPr lang="es-ES_tradnl" altLang="en-US" sz="2400" dirty="0">
                <a:solidFill>
                  <a:srgbClr val="FF0000"/>
                </a:solidFill>
              </a:rPr>
              <a:t>Ambiente Menos Restrictivo </a:t>
            </a:r>
          </a:p>
          <a:p>
            <a:pPr marL="457200" indent="-457200" eaLnBrk="1" hangingPunct="1">
              <a:lnSpc>
                <a:spcPct val="90000"/>
              </a:lnSpc>
              <a:buClr>
                <a:srgbClr val="0000FF"/>
              </a:buClr>
              <a:buFont typeface="+mj-lt"/>
              <a:buAutoNum type="arabicPeriod"/>
            </a:pPr>
            <a:r>
              <a:rPr lang="es-ES_tradnl" altLang="en-US" sz="2400" dirty="0">
                <a:solidFill>
                  <a:srgbClr val="FF0000"/>
                </a:solidFill>
              </a:rPr>
              <a:t>Participación de los Padres en el Proceso de Toma de Decisiones</a:t>
            </a:r>
          </a:p>
          <a:p>
            <a:pPr marL="457200" indent="-457200" eaLnBrk="1" hangingPunct="1">
              <a:lnSpc>
                <a:spcPct val="90000"/>
              </a:lnSpc>
              <a:buClr>
                <a:srgbClr val="0000FF"/>
              </a:buClr>
              <a:buFont typeface="+mj-lt"/>
              <a:buAutoNum type="arabicPeriod"/>
            </a:pPr>
            <a:r>
              <a:rPr lang="es-ES_tradnl" altLang="en-US" sz="2400" dirty="0">
                <a:solidFill>
                  <a:srgbClr val="FF0000"/>
                </a:solidFill>
              </a:rPr>
              <a:t>Salvaguardias Procesales</a:t>
            </a:r>
          </a:p>
        </p:txBody>
      </p:sp>
      <p:pic>
        <p:nvPicPr>
          <p:cNvPr id="1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2650" y="21336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1"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12</a:t>
            </a:fld>
            <a:endParaRPr lang="en-US" b="1" dirty="0">
              <a:latin typeface="Calibri"/>
            </a:endParaRPr>
          </a:p>
        </p:txBody>
      </p:sp>
      <p:pic>
        <p:nvPicPr>
          <p:cNvPr id="2" name="Picture 1">
            <a:extLst>
              <a:ext uri="{FF2B5EF4-FFF2-40B4-BE49-F238E27FC236}">
                <a16:creationId xmlns:a16="http://schemas.microsoft.com/office/drawing/2014/main" id="{E714F0AB-F6B4-0237-7DF0-6873E139E582}"/>
              </a:ext>
            </a:extLst>
          </p:cNvPr>
          <p:cNvPicPr>
            <a:picLocks noChangeAspect="1"/>
          </p:cNvPicPr>
          <p:nvPr/>
        </p:nvPicPr>
        <p:blipFill>
          <a:blip r:embed="rId5"/>
          <a:stretch>
            <a:fillRect/>
          </a:stretch>
        </p:blipFill>
        <p:spPr>
          <a:xfrm>
            <a:off x="457200" y="5871676"/>
            <a:ext cx="969348" cy="9693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0"/>
            <a:ext cx="9143999" cy="1143000"/>
          </a:xfrm>
        </p:spPr>
        <p:txBody>
          <a:bodyPr/>
          <a:lstStyle/>
          <a:p>
            <a:pPr eaLnBrk="1" hangingPunct="1"/>
            <a:r>
              <a:rPr lang="es-ES_tradnl" altLang="en-US" sz="3400" b="1" dirty="0">
                <a:solidFill>
                  <a:srgbClr val="0000FF"/>
                </a:solidFill>
                <a:latin typeface="+mn-lt"/>
              </a:rPr>
              <a:t>Educación P</a:t>
            </a:r>
            <a:r>
              <a:rPr lang="es-419" altLang="en-US" sz="3400" b="1" dirty="0">
                <a:solidFill>
                  <a:srgbClr val="0000FF"/>
                </a:solidFill>
                <a:latin typeface="+mn-lt"/>
              </a:rPr>
              <a:t>ú</a:t>
            </a:r>
            <a:r>
              <a:rPr lang="es-ES_tradnl" altLang="en-US" sz="3400" b="1" dirty="0" err="1">
                <a:solidFill>
                  <a:srgbClr val="0000FF"/>
                </a:solidFill>
                <a:latin typeface="+mn-lt"/>
              </a:rPr>
              <a:t>blica</a:t>
            </a:r>
            <a:r>
              <a:rPr lang="es-ES_tradnl" altLang="en-US" sz="3400" b="1" dirty="0">
                <a:solidFill>
                  <a:srgbClr val="0000FF"/>
                </a:solidFill>
                <a:latin typeface="+mn-lt"/>
              </a:rPr>
              <a:t> Gratuita y Apropiada</a:t>
            </a:r>
            <a:br>
              <a:rPr lang="es-ES_tradnl" altLang="en-US" sz="3400" dirty="0">
                <a:latin typeface="+mn-lt"/>
              </a:rPr>
            </a:br>
            <a:r>
              <a:rPr lang="en-US" altLang="en-US" sz="3400" b="1" dirty="0">
                <a:solidFill>
                  <a:srgbClr val="0000FF"/>
                </a:solidFill>
                <a:latin typeface="+mn-lt"/>
              </a:rPr>
              <a:t>FAPE</a:t>
            </a:r>
            <a:endParaRPr lang="en-US" altLang="en-US" sz="3400" b="1" dirty="0">
              <a:solidFill>
                <a:srgbClr val="0000FF"/>
              </a:solidFill>
              <a:latin typeface="+mn-lt"/>
              <a:cs typeface="Arial" pitchFamily="34" charset="0"/>
            </a:endParaRPr>
          </a:p>
        </p:txBody>
      </p:sp>
      <p:pic>
        <p:nvPicPr>
          <p:cNvPr id="1126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2" name="Rectangle 3"/>
          <p:cNvSpPr txBox="1">
            <a:spLocks noChangeArrowheads="1"/>
          </p:cNvSpPr>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buClr>
                <a:schemeClr val="tx1"/>
              </a:buClr>
              <a:buFontTx/>
              <a:buNone/>
            </a:pPr>
            <a:r>
              <a:rPr lang="es-ES_tradnl" altLang="en-US" sz="2800" dirty="0">
                <a:latin typeface="+mn-lt"/>
              </a:rPr>
              <a:t>Quiere decir </a:t>
            </a:r>
            <a:r>
              <a:rPr lang="es-ES_tradnl" altLang="en-US" sz="2800" b="1" u="sng" dirty="0">
                <a:solidFill>
                  <a:srgbClr val="FF0000"/>
                </a:solidFill>
                <a:latin typeface="+mn-lt"/>
              </a:rPr>
              <a:t>educación especial </a:t>
            </a:r>
            <a:r>
              <a:rPr lang="es-ES_tradnl" altLang="en-US" sz="2800" dirty="0">
                <a:latin typeface="+mn-lt"/>
              </a:rPr>
              <a:t> y</a:t>
            </a:r>
            <a:r>
              <a:rPr lang="es-ES_tradnl" altLang="en-US" sz="2800" b="1" u="sng" dirty="0">
                <a:latin typeface="+mn-lt"/>
              </a:rPr>
              <a:t> </a:t>
            </a:r>
            <a:r>
              <a:rPr lang="es-ES_tradnl" altLang="en-US" sz="2800" b="1" u="sng" dirty="0">
                <a:solidFill>
                  <a:srgbClr val="FF0000"/>
                </a:solidFill>
                <a:latin typeface="+mn-lt"/>
              </a:rPr>
              <a:t>servicios relacionados</a:t>
            </a:r>
            <a:r>
              <a:rPr lang="es-ES_tradnl" altLang="en-US" sz="2800" dirty="0">
                <a:latin typeface="+mn-lt"/>
              </a:rPr>
              <a:t> que son provistos:</a:t>
            </a:r>
          </a:p>
          <a:p>
            <a:pPr algn="ctr" eaLnBrk="1" hangingPunct="1">
              <a:buClr>
                <a:schemeClr val="tx1"/>
              </a:buClr>
              <a:buFontTx/>
              <a:buNone/>
            </a:pPr>
            <a:endParaRPr lang="es-ES_tradnl" altLang="en-US" sz="2800" dirty="0">
              <a:latin typeface="+mn-lt"/>
            </a:endParaRPr>
          </a:p>
          <a:p>
            <a:pPr lvl="1" eaLnBrk="1" hangingPunct="1">
              <a:buFont typeface="Wingdings" pitchFamily="2" charset="2"/>
              <a:buChar char="§"/>
            </a:pPr>
            <a:r>
              <a:rPr lang="es-ES_tradnl" altLang="en-US" dirty="0">
                <a:latin typeface="+mn-lt"/>
              </a:rPr>
              <a:t>Con fondos públicos</a:t>
            </a:r>
          </a:p>
          <a:p>
            <a:pPr lvl="1" eaLnBrk="1" hangingPunct="1">
              <a:buFont typeface="Wingdings" pitchFamily="2" charset="2"/>
              <a:buChar char="§"/>
            </a:pPr>
            <a:r>
              <a:rPr lang="es-ES_tradnl" altLang="en-US" dirty="0">
                <a:latin typeface="+mn-lt"/>
              </a:rPr>
              <a:t>Bajo la supervisión pública </a:t>
            </a:r>
          </a:p>
          <a:p>
            <a:pPr lvl="1" eaLnBrk="1" hangingPunct="1">
              <a:buFont typeface="Wingdings" pitchFamily="2" charset="2"/>
              <a:buChar char="§"/>
            </a:pPr>
            <a:r>
              <a:rPr lang="es-ES_tradnl" altLang="en-US" dirty="0">
                <a:latin typeface="+mn-lt"/>
              </a:rPr>
              <a:t>Sin costo para los padres</a:t>
            </a:r>
          </a:p>
        </p:txBody>
      </p:sp>
      <p:sp>
        <p:nvSpPr>
          <p:cNvPr id="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13</a:t>
            </a:fld>
            <a:endParaRPr lang="en-US" b="1" dirty="0">
              <a:latin typeface="Calibri"/>
            </a:endParaRPr>
          </a:p>
        </p:txBody>
      </p:sp>
      <p:pic>
        <p:nvPicPr>
          <p:cNvPr id="2" name="Picture 1">
            <a:extLst>
              <a:ext uri="{FF2B5EF4-FFF2-40B4-BE49-F238E27FC236}">
                <a16:creationId xmlns:a16="http://schemas.microsoft.com/office/drawing/2014/main" id="{5A8FE008-6BAB-F202-F024-2699738EAE31}"/>
              </a:ext>
            </a:extLst>
          </p:cNvPr>
          <p:cNvPicPr>
            <a:picLocks noChangeAspect="1"/>
          </p:cNvPicPr>
          <p:nvPr/>
        </p:nvPicPr>
        <p:blipFill>
          <a:blip r:embed="rId4"/>
          <a:stretch>
            <a:fillRect/>
          </a:stretch>
        </p:blipFill>
        <p:spPr>
          <a:xfrm>
            <a:off x="381000" y="5789403"/>
            <a:ext cx="969348"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Bottom)">
                                      <p:cBhvr>
                                        <p:cTn id="7" dur="500">
                                          <p:stCondLst>
                                            <p:cond delay="0"/>
                                          </p:stCondLst>
                                        </p:cTn>
                                        <p:tgtEl>
                                          <p:spTgt spid="12">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slide(fromBottom)">
                                      <p:cBhvr>
                                        <p:cTn id="10" dur="500">
                                          <p:stCondLst>
                                            <p:cond delay="0"/>
                                          </p:stCondLst>
                                        </p:cTn>
                                        <p:tgtEl>
                                          <p:spTgt spid="12">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slide(fromBottom)">
                                      <p:cBhvr>
                                        <p:cTn id="13" dur="500">
                                          <p:stCondLst>
                                            <p:cond delay="0"/>
                                          </p:stCondLst>
                                        </p:cTn>
                                        <p:tgtEl>
                                          <p:spTgt spid="12">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slide(fromBottom)">
                                      <p:cBhvr>
                                        <p:cTn id="16" dur="500">
                                          <p:stCondLst>
                                            <p:cond delay="0"/>
                                          </p:stCondLst>
                                        </p:cTn>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ed Rectangle 22"/>
          <p:cNvSpPr>
            <a:spLocks noChangeArrowheads="1"/>
          </p:cNvSpPr>
          <p:nvPr/>
        </p:nvSpPr>
        <p:spPr bwMode="auto">
          <a:xfrm>
            <a:off x="5257800" y="5715000"/>
            <a:ext cx="3635375" cy="609600"/>
          </a:xfrm>
          <a:prstGeom prst="roundRect">
            <a:avLst>
              <a:gd name="adj" fmla="val 16667"/>
            </a:avLst>
          </a:prstGeom>
          <a:gradFill rotWithShape="1">
            <a:gsLst>
              <a:gs pos="0">
                <a:srgbClr val="FFA9F2"/>
              </a:gs>
              <a:gs pos="50000">
                <a:srgbClr val="FFCAF6"/>
              </a:gs>
              <a:gs pos="100000">
                <a:srgbClr val="FFE5FA"/>
              </a:gs>
            </a:gsLst>
            <a:lin ang="18900000" scaled="1"/>
          </a:gradFill>
          <a:ln w="25400">
            <a:solidFill>
              <a:srgbClr val="395E8A"/>
            </a:solidFill>
            <a:round/>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67" name="Rounded Rectangle 21"/>
          <p:cNvSpPr>
            <a:spLocks noChangeArrowheads="1"/>
          </p:cNvSpPr>
          <p:nvPr/>
        </p:nvSpPr>
        <p:spPr bwMode="auto">
          <a:xfrm>
            <a:off x="1295400" y="5791200"/>
            <a:ext cx="3051175" cy="604838"/>
          </a:xfrm>
          <a:prstGeom prst="roundRect">
            <a:avLst>
              <a:gd name="adj" fmla="val 16667"/>
            </a:avLst>
          </a:prstGeom>
          <a:gradFill rotWithShape="1">
            <a:gsLst>
              <a:gs pos="0">
                <a:srgbClr val="B6A4D0"/>
              </a:gs>
              <a:gs pos="50000">
                <a:srgbClr val="D2C8E0"/>
              </a:gs>
              <a:gs pos="100000">
                <a:srgbClr val="E8E3F0"/>
              </a:gs>
            </a:gsLst>
            <a:lin ang="18900000" scaled="1"/>
          </a:gradFill>
          <a:ln w="25400">
            <a:solidFill>
              <a:srgbClr val="395E8A"/>
            </a:solidFill>
            <a:round/>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68" name="Rounded Rectangle 13"/>
          <p:cNvSpPr>
            <a:spLocks noChangeArrowheads="1"/>
          </p:cNvSpPr>
          <p:nvPr/>
        </p:nvSpPr>
        <p:spPr bwMode="auto">
          <a:xfrm>
            <a:off x="2887663" y="4862513"/>
            <a:ext cx="3489325" cy="533400"/>
          </a:xfrm>
          <a:prstGeom prst="roundRect">
            <a:avLst>
              <a:gd name="adj" fmla="val 16667"/>
            </a:avLst>
          </a:prstGeom>
          <a:gradFill rotWithShape="1">
            <a:gsLst>
              <a:gs pos="0">
                <a:srgbClr val="FF948B"/>
              </a:gs>
              <a:gs pos="50000">
                <a:srgbClr val="FFBDB9"/>
              </a:gs>
              <a:gs pos="100000">
                <a:srgbClr val="FEDFDC"/>
              </a:gs>
            </a:gsLst>
            <a:lin ang="18900000" scaled="1"/>
          </a:gradFill>
          <a:ln w="25400">
            <a:solidFill>
              <a:srgbClr val="395E8A"/>
            </a:solidFill>
            <a:round/>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69" name="Rounded Rectangle 11"/>
          <p:cNvSpPr>
            <a:spLocks noChangeArrowheads="1"/>
          </p:cNvSpPr>
          <p:nvPr/>
        </p:nvSpPr>
        <p:spPr bwMode="auto">
          <a:xfrm>
            <a:off x="2819400" y="3890963"/>
            <a:ext cx="3429000" cy="452437"/>
          </a:xfrm>
          <a:prstGeom prst="roundRect">
            <a:avLst>
              <a:gd name="adj" fmla="val 16667"/>
            </a:avLst>
          </a:prstGeom>
          <a:solidFill>
            <a:srgbClr val="FFFF00"/>
          </a:solidFill>
          <a:ln w="25400">
            <a:solidFill>
              <a:srgbClr val="395E8A"/>
            </a:solidFill>
            <a:round/>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70" name="Rounded Rectangle 3"/>
          <p:cNvSpPr>
            <a:spLocks noChangeArrowheads="1"/>
          </p:cNvSpPr>
          <p:nvPr/>
        </p:nvSpPr>
        <p:spPr bwMode="auto">
          <a:xfrm>
            <a:off x="3103563" y="914400"/>
            <a:ext cx="2936875" cy="554038"/>
          </a:xfrm>
          <a:prstGeom prst="roundRect">
            <a:avLst>
              <a:gd name="adj" fmla="val 16667"/>
            </a:avLst>
          </a:prstGeom>
          <a:noFill/>
          <a:ln w="25400">
            <a:solidFill>
              <a:srgbClr val="395E8A"/>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82296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itle 1"/>
          <p:cNvSpPr>
            <a:spLocks noChangeArrowheads="1"/>
          </p:cNvSpPr>
          <p:nvPr/>
        </p:nvSpPr>
        <p:spPr bwMode="auto">
          <a:xfrm>
            <a:off x="0" y="7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s-ES_tradnl" altLang="en-US" b="1" dirty="0">
                <a:solidFill>
                  <a:srgbClr val="0000FF"/>
                </a:solidFill>
                <a:latin typeface="+mn-lt"/>
                <a:ea typeface="MS PGothic" pitchFamily="34" charset="-128"/>
              </a:rPr>
              <a:t>Diagrama del Proceso de Educación Especial</a:t>
            </a:r>
          </a:p>
        </p:txBody>
      </p:sp>
      <p:sp>
        <p:nvSpPr>
          <p:cNvPr id="11275" name="TextBox 1"/>
          <p:cNvSpPr>
            <a:spLocks noChangeArrowheads="1"/>
          </p:cNvSpPr>
          <p:nvPr/>
        </p:nvSpPr>
        <p:spPr bwMode="auto">
          <a:xfrm>
            <a:off x="3048000" y="914400"/>
            <a:ext cx="3184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3000" dirty="0">
                <a:solidFill>
                  <a:srgbClr val="000000"/>
                </a:solidFill>
                <a:ea typeface="MS PGothic" pitchFamily="34" charset="-128"/>
              </a:rPr>
              <a:t>Educación Especial</a:t>
            </a:r>
          </a:p>
        </p:txBody>
      </p:sp>
      <p:sp>
        <p:nvSpPr>
          <p:cNvPr id="11276" name="TextBox 17"/>
          <p:cNvSpPr>
            <a:spLocks noChangeArrowheads="1"/>
          </p:cNvSpPr>
          <p:nvPr/>
        </p:nvSpPr>
        <p:spPr bwMode="auto">
          <a:xfrm>
            <a:off x="3124238" y="4876800"/>
            <a:ext cx="289557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400" dirty="0">
                <a:solidFill>
                  <a:srgbClr val="000000"/>
                </a:solidFill>
                <a:ea typeface="MS PGothic" pitchFamily="34" charset="-128"/>
              </a:rPr>
              <a:t> </a:t>
            </a:r>
            <a:r>
              <a:rPr lang="es-ES_tradnl" altLang="en-US" sz="2200" dirty="0">
                <a:solidFill>
                  <a:srgbClr val="000000"/>
                </a:solidFill>
                <a:ea typeface="MS PGothic" pitchFamily="34" charset="-128"/>
              </a:rPr>
              <a:t>Evaluaciones y Pruebas</a:t>
            </a:r>
          </a:p>
        </p:txBody>
      </p:sp>
      <p:sp>
        <p:nvSpPr>
          <p:cNvPr id="11277" name="TextBox 18"/>
          <p:cNvSpPr>
            <a:spLocks noChangeArrowheads="1"/>
          </p:cNvSpPr>
          <p:nvPr/>
        </p:nvSpPr>
        <p:spPr bwMode="auto">
          <a:xfrm>
            <a:off x="2819400" y="38862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r>
              <a:rPr lang="es-ES_tradnl" altLang="en-US" sz="2000">
                <a:solidFill>
                  <a:srgbClr val="000000"/>
                </a:solidFill>
                <a:ea typeface="MS PGothic" pitchFamily="34" charset="-128"/>
              </a:rPr>
              <a:t>Consentimiento Informado</a:t>
            </a:r>
          </a:p>
        </p:txBody>
      </p:sp>
      <p:sp>
        <p:nvSpPr>
          <p:cNvPr id="11278" name="TextBox 19"/>
          <p:cNvSpPr>
            <a:spLocks noChangeArrowheads="1"/>
          </p:cNvSpPr>
          <p:nvPr/>
        </p:nvSpPr>
        <p:spPr bwMode="auto">
          <a:xfrm>
            <a:off x="5292725" y="5791200"/>
            <a:ext cx="3546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200" dirty="0">
                <a:solidFill>
                  <a:srgbClr val="000000"/>
                </a:solidFill>
                <a:ea typeface="MS PGothic" pitchFamily="34" charset="-128"/>
              </a:rPr>
              <a:t>Reunión</a:t>
            </a:r>
            <a:r>
              <a:rPr lang="en-US" altLang="en-US" sz="2200" dirty="0">
                <a:solidFill>
                  <a:srgbClr val="000000"/>
                </a:solidFill>
                <a:ea typeface="MS PGothic" pitchFamily="34" charset="-128"/>
              </a:rPr>
              <a:t> de </a:t>
            </a:r>
            <a:r>
              <a:rPr lang="es-ES_tradnl" altLang="en-US" sz="2200" dirty="0">
                <a:solidFill>
                  <a:srgbClr val="000000"/>
                </a:solidFill>
                <a:ea typeface="MS PGothic" pitchFamily="34" charset="-128"/>
              </a:rPr>
              <a:t>desarrollo</a:t>
            </a:r>
            <a:r>
              <a:rPr lang="en-US" altLang="en-US" sz="2200" dirty="0">
                <a:solidFill>
                  <a:srgbClr val="000000"/>
                </a:solidFill>
                <a:ea typeface="MS PGothic" pitchFamily="34" charset="-128"/>
              </a:rPr>
              <a:t> del IEP </a:t>
            </a:r>
          </a:p>
        </p:txBody>
      </p:sp>
      <p:sp>
        <p:nvSpPr>
          <p:cNvPr id="11279" name="TextBox 20"/>
          <p:cNvSpPr>
            <a:spLocks noChangeArrowheads="1"/>
          </p:cNvSpPr>
          <p:nvPr/>
        </p:nvSpPr>
        <p:spPr bwMode="auto">
          <a:xfrm>
            <a:off x="1371600" y="5867400"/>
            <a:ext cx="3048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200">
                <a:solidFill>
                  <a:srgbClr val="000000"/>
                </a:solidFill>
                <a:ea typeface="MS PGothic" pitchFamily="34" charset="-128"/>
              </a:rPr>
              <a:t>Reunión de elegibilidad</a:t>
            </a:r>
          </a:p>
        </p:txBody>
      </p:sp>
      <p:sp>
        <p:nvSpPr>
          <p:cNvPr id="11280" name="Rounded Rectangle 4"/>
          <p:cNvSpPr>
            <a:spLocks noChangeArrowheads="1"/>
          </p:cNvSpPr>
          <p:nvPr/>
        </p:nvSpPr>
        <p:spPr bwMode="auto">
          <a:xfrm>
            <a:off x="685800" y="1981200"/>
            <a:ext cx="2346325" cy="530225"/>
          </a:xfrm>
          <a:prstGeom prst="roundRect">
            <a:avLst>
              <a:gd name="adj" fmla="val 16667"/>
            </a:avLst>
          </a:prstGeom>
          <a:gradFill rotWithShape="1">
            <a:gsLst>
              <a:gs pos="0">
                <a:srgbClr val="8EDE9E"/>
              </a:gs>
              <a:gs pos="50000">
                <a:srgbClr val="BBE8C5"/>
              </a:gs>
              <a:gs pos="100000">
                <a:srgbClr val="DFF3E2"/>
              </a:gs>
            </a:gsLst>
            <a:lin ang="18900000" scaled="1"/>
          </a:gradFill>
          <a:ln w="25400">
            <a:solidFill>
              <a:srgbClr val="395E8A"/>
            </a:solidFill>
            <a:round/>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81" name="Rounded Rectangle 23"/>
          <p:cNvSpPr>
            <a:spLocks noChangeArrowheads="1"/>
          </p:cNvSpPr>
          <p:nvPr/>
        </p:nvSpPr>
        <p:spPr bwMode="auto">
          <a:xfrm>
            <a:off x="3657600" y="1905000"/>
            <a:ext cx="1752600" cy="466725"/>
          </a:xfrm>
          <a:prstGeom prst="roundRect">
            <a:avLst>
              <a:gd name="adj" fmla="val 16667"/>
            </a:avLst>
          </a:prstGeom>
          <a:gradFill rotWithShape="1">
            <a:gsLst>
              <a:gs pos="0">
                <a:srgbClr val="8EDE9E"/>
              </a:gs>
              <a:gs pos="50000">
                <a:srgbClr val="BBE8C5"/>
              </a:gs>
              <a:gs pos="100000">
                <a:srgbClr val="DFF3E2"/>
              </a:gs>
            </a:gsLst>
            <a:lin ang="18900000" scaled="1"/>
          </a:gradFill>
          <a:ln w="25400">
            <a:solidFill>
              <a:srgbClr val="395E8A"/>
            </a:solidFill>
            <a:round/>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82" name="Rounded Rectangle 24"/>
          <p:cNvSpPr>
            <a:spLocks noChangeArrowheads="1"/>
          </p:cNvSpPr>
          <p:nvPr/>
        </p:nvSpPr>
        <p:spPr bwMode="auto">
          <a:xfrm>
            <a:off x="6324600" y="1981200"/>
            <a:ext cx="1752600" cy="466725"/>
          </a:xfrm>
          <a:prstGeom prst="roundRect">
            <a:avLst>
              <a:gd name="adj" fmla="val 16667"/>
            </a:avLst>
          </a:prstGeom>
          <a:gradFill rotWithShape="1">
            <a:gsLst>
              <a:gs pos="0">
                <a:srgbClr val="8EDE9E"/>
              </a:gs>
              <a:gs pos="50000">
                <a:srgbClr val="BBE8C5"/>
              </a:gs>
              <a:gs pos="100000">
                <a:srgbClr val="DFF3E2"/>
              </a:gs>
            </a:gsLst>
            <a:lin ang="18900000" scaled="1"/>
          </a:gradFill>
          <a:ln w="25400">
            <a:solidFill>
              <a:srgbClr val="395E8A"/>
            </a:solidFill>
            <a:round/>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chemeClr val="bg1"/>
              </a:solidFill>
              <a:ea typeface="MS PGothic" pitchFamily="34" charset="-128"/>
            </a:endParaRPr>
          </a:p>
        </p:txBody>
      </p:sp>
      <p:sp>
        <p:nvSpPr>
          <p:cNvPr id="11283" name="TextBox 12"/>
          <p:cNvSpPr>
            <a:spLocks noChangeArrowheads="1"/>
          </p:cNvSpPr>
          <p:nvPr/>
        </p:nvSpPr>
        <p:spPr bwMode="auto">
          <a:xfrm>
            <a:off x="625509" y="2069094"/>
            <a:ext cx="2651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419" altLang="en-US" sz="1800" dirty="0">
                <a:solidFill>
                  <a:srgbClr val="000000"/>
                </a:solidFill>
                <a:ea typeface="MS PGothic" pitchFamily="34" charset="-128"/>
              </a:rPr>
              <a:t>Identificación del </a:t>
            </a:r>
            <a:r>
              <a:rPr lang="es-ES_tradnl" altLang="en-US" sz="1800" dirty="0">
                <a:solidFill>
                  <a:srgbClr val="000000"/>
                </a:solidFill>
                <a:ea typeface="MS PGothic" pitchFamily="34" charset="-128"/>
              </a:rPr>
              <a:t>Niño/a</a:t>
            </a:r>
          </a:p>
        </p:txBody>
      </p:sp>
      <p:sp>
        <p:nvSpPr>
          <p:cNvPr id="11284" name="TextBox 14"/>
          <p:cNvSpPr>
            <a:spLocks noChangeArrowheads="1"/>
          </p:cNvSpPr>
          <p:nvPr/>
        </p:nvSpPr>
        <p:spPr bwMode="auto">
          <a:xfrm>
            <a:off x="3810000" y="1905000"/>
            <a:ext cx="152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400">
                <a:solidFill>
                  <a:srgbClr val="000000"/>
                </a:solidFill>
                <a:ea typeface="MS PGothic" pitchFamily="34" charset="-128"/>
              </a:rPr>
              <a:t>Referencia</a:t>
            </a:r>
          </a:p>
        </p:txBody>
      </p:sp>
      <p:sp>
        <p:nvSpPr>
          <p:cNvPr id="11285" name="TextBox 15"/>
          <p:cNvSpPr>
            <a:spLocks noChangeArrowheads="1"/>
          </p:cNvSpPr>
          <p:nvPr/>
        </p:nvSpPr>
        <p:spPr bwMode="auto">
          <a:xfrm>
            <a:off x="6400800" y="19812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400">
                <a:solidFill>
                  <a:srgbClr val="000000"/>
                </a:solidFill>
                <a:ea typeface="MS PGothic" pitchFamily="34" charset="-128"/>
              </a:rPr>
              <a:t>Chequeos</a:t>
            </a:r>
          </a:p>
        </p:txBody>
      </p:sp>
      <p:sp>
        <p:nvSpPr>
          <p:cNvPr id="11286" name="Rounded Rectangle 5"/>
          <p:cNvSpPr>
            <a:spLocks noChangeArrowheads="1"/>
          </p:cNvSpPr>
          <p:nvPr/>
        </p:nvSpPr>
        <p:spPr bwMode="auto">
          <a:xfrm>
            <a:off x="2667000" y="2819400"/>
            <a:ext cx="3797300" cy="6223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21527" name="TextBox 16"/>
          <p:cNvSpPr>
            <a:spLocks noChangeArrowheads="1"/>
          </p:cNvSpPr>
          <p:nvPr/>
        </p:nvSpPr>
        <p:spPr bwMode="auto">
          <a:xfrm>
            <a:off x="2667000" y="2819400"/>
            <a:ext cx="3733800" cy="707886"/>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a:spAutoFit/>
          </a:bodyPr>
          <a:lstStyle/>
          <a:p>
            <a:pPr algn="ctr">
              <a:buFont typeface="Arial" charset="0"/>
              <a:buNone/>
              <a:defRPr/>
            </a:pPr>
            <a:r>
              <a:rPr lang="es-ES_tradnl" sz="2000" dirty="0">
                <a:solidFill>
                  <a:srgbClr val="000000"/>
                </a:solidFill>
                <a:ea typeface="ＭＳ Ｐゴシック" charset="0"/>
                <a:sym typeface="Calibri" charset="0"/>
              </a:rPr>
              <a:t>Solicitud de referencia por escrito</a:t>
            </a:r>
          </a:p>
        </p:txBody>
      </p:sp>
      <p:sp>
        <p:nvSpPr>
          <p:cNvPr id="11288" name="Down Arrow 31"/>
          <p:cNvSpPr>
            <a:spLocks noChangeArrowheads="1"/>
          </p:cNvSpPr>
          <p:nvPr/>
        </p:nvSpPr>
        <p:spPr bwMode="auto">
          <a:xfrm>
            <a:off x="4357688" y="3482975"/>
            <a:ext cx="428625" cy="403225"/>
          </a:xfrm>
          <a:prstGeom prst="downArrow">
            <a:avLst>
              <a:gd name="adj1" fmla="val 35148"/>
              <a:gd name="adj2" fmla="val 50000"/>
            </a:avLst>
          </a:prstGeom>
          <a:solidFill>
            <a:schemeClr val="bg1"/>
          </a:solidFill>
          <a:ln w="25400">
            <a:solidFill>
              <a:schemeClr val="tx1"/>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89" name="Down Arrow 32"/>
          <p:cNvSpPr>
            <a:spLocks noChangeArrowheads="1"/>
          </p:cNvSpPr>
          <p:nvPr/>
        </p:nvSpPr>
        <p:spPr bwMode="auto">
          <a:xfrm>
            <a:off x="4357688" y="2454275"/>
            <a:ext cx="428625" cy="401638"/>
          </a:xfrm>
          <a:prstGeom prst="downArrow">
            <a:avLst>
              <a:gd name="adj1" fmla="val 35148"/>
              <a:gd name="adj2" fmla="val 50000"/>
            </a:avLst>
          </a:prstGeom>
          <a:solidFill>
            <a:schemeClr val="bg1"/>
          </a:solidFill>
          <a:ln w="25400">
            <a:solidFill>
              <a:schemeClr val="tx1"/>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90" name="Down Arrow 33"/>
          <p:cNvSpPr>
            <a:spLocks noChangeArrowheads="1"/>
          </p:cNvSpPr>
          <p:nvPr/>
        </p:nvSpPr>
        <p:spPr bwMode="auto">
          <a:xfrm>
            <a:off x="4376738" y="4473575"/>
            <a:ext cx="430212" cy="403225"/>
          </a:xfrm>
          <a:prstGeom prst="downArrow">
            <a:avLst>
              <a:gd name="adj1" fmla="val 35148"/>
              <a:gd name="adj2" fmla="val 50000"/>
            </a:avLst>
          </a:prstGeom>
          <a:solidFill>
            <a:schemeClr val="bg1"/>
          </a:solidFill>
          <a:ln w="25400">
            <a:solidFill>
              <a:schemeClr val="tx1"/>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91" name="Down Arrow 34"/>
          <p:cNvSpPr>
            <a:spLocks noChangeArrowheads="1"/>
          </p:cNvSpPr>
          <p:nvPr/>
        </p:nvSpPr>
        <p:spPr bwMode="auto">
          <a:xfrm rot="-5400000">
            <a:off x="4596606" y="5690394"/>
            <a:ext cx="428625" cy="782638"/>
          </a:xfrm>
          <a:prstGeom prst="downArrow">
            <a:avLst>
              <a:gd name="adj1" fmla="val 35148"/>
              <a:gd name="adj2" fmla="val 50086"/>
            </a:avLst>
          </a:prstGeom>
          <a:solidFill>
            <a:schemeClr val="bg1"/>
          </a:solidFill>
          <a:ln w="25400">
            <a:solidFill>
              <a:schemeClr val="tx1"/>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92" name="Down Arrow 35"/>
          <p:cNvSpPr>
            <a:spLocks noChangeArrowheads="1"/>
          </p:cNvSpPr>
          <p:nvPr/>
        </p:nvSpPr>
        <p:spPr bwMode="auto">
          <a:xfrm rot="2558486">
            <a:off x="6788150" y="2392363"/>
            <a:ext cx="412750" cy="1978025"/>
          </a:xfrm>
          <a:prstGeom prst="downArrow">
            <a:avLst>
              <a:gd name="adj1" fmla="val 35148"/>
              <a:gd name="adj2" fmla="val 50009"/>
            </a:avLst>
          </a:prstGeom>
          <a:solidFill>
            <a:schemeClr val="bg1"/>
          </a:solidFill>
          <a:ln w="25400">
            <a:solidFill>
              <a:schemeClr val="tx1"/>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93" name="Down Arrow 36"/>
          <p:cNvSpPr>
            <a:spLocks noChangeArrowheads="1"/>
          </p:cNvSpPr>
          <p:nvPr/>
        </p:nvSpPr>
        <p:spPr bwMode="auto">
          <a:xfrm rot="-2453727">
            <a:off x="1947863" y="2465388"/>
            <a:ext cx="488950" cy="1711325"/>
          </a:xfrm>
          <a:prstGeom prst="downArrow">
            <a:avLst>
              <a:gd name="adj1" fmla="val 35148"/>
              <a:gd name="adj2" fmla="val 50021"/>
            </a:avLst>
          </a:prstGeom>
          <a:solidFill>
            <a:schemeClr val="bg1"/>
          </a:solidFill>
          <a:ln w="25400">
            <a:solidFill>
              <a:schemeClr val="tx1"/>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94" name="Down Arrow 37"/>
          <p:cNvSpPr>
            <a:spLocks noChangeArrowheads="1"/>
          </p:cNvSpPr>
          <p:nvPr/>
        </p:nvSpPr>
        <p:spPr bwMode="auto">
          <a:xfrm>
            <a:off x="3090863" y="5400675"/>
            <a:ext cx="428625" cy="403225"/>
          </a:xfrm>
          <a:prstGeom prst="downArrow">
            <a:avLst>
              <a:gd name="adj1" fmla="val 35148"/>
              <a:gd name="adj2" fmla="val 50000"/>
            </a:avLst>
          </a:prstGeom>
          <a:solidFill>
            <a:schemeClr val="bg1"/>
          </a:solidFill>
          <a:ln w="25400">
            <a:solidFill>
              <a:schemeClr val="tx1"/>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1295"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endParaRPr lang="en-US" altLang="en-US" sz="1800">
              <a:latin typeface="Arial" pitchFamily="34" charset="0"/>
              <a:ea typeface="MS PGothic" pitchFamily="34" charset="-128"/>
              <a:sym typeface="Arial" pitchFamily="34" charset="0"/>
            </a:endParaRPr>
          </a:p>
        </p:txBody>
      </p:sp>
      <p:sp>
        <p:nvSpPr>
          <p:cNvPr id="11296" name="Straight Connector 9"/>
          <p:cNvSpPr>
            <a:spLocks noChangeShapeType="1"/>
          </p:cNvSpPr>
          <p:nvPr/>
        </p:nvSpPr>
        <p:spPr bwMode="auto">
          <a:xfrm>
            <a:off x="1787525" y="1676400"/>
            <a:ext cx="55070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1297" name="Straight Arrow Connector 27"/>
          <p:cNvCxnSpPr>
            <a:cxnSpLocks noChangeShapeType="1"/>
          </p:cNvCxnSpPr>
          <p:nvPr/>
        </p:nvCxnSpPr>
        <p:spPr bwMode="auto">
          <a:xfrm>
            <a:off x="1787525" y="1676400"/>
            <a:ext cx="0" cy="282575"/>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98" name="Straight Arrow Connector 39"/>
          <p:cNvCxnSpPr>
            <a:cxnSpLocks noChangeShapeType="1"/>
          </p:cNvCxnSpPr>
          <p:nvPr/>
        </p:nvCxnSpPr>
        <p:spPr bwMode="auto">
          <a:xfrm>
            <a:off x="7292975" y="1676400"/>
            <a:ext cx="0" cy="282575"/>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99" name="Straight Arrow Connector 40"/>
          <p:cNvCxnSpPr>
            <a:cxnSpLocks noChangeShapeType="1"/>
          </p:cNvCxnSpPr>
          <p:nvPr/>
        </p:nvCxnSpPr>
        <p:spPr bwMode="auto">
          <a:xfrm>
            <a:off x="4343400" y="1676400"/>
            <a:ext cx="0" cy="282575"/>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3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14</a:t>
            </a:fld>
            <a:endParaRPr lang="en-US" b="1" dirty="0">
              <a:latin typeface="Calibri"/>
            </a:endParaRPr>
          </a:p>
        </p:txBody>
      </p:sp>
      <p:pic>
        <p:nvPicPr>
          <p:cNvPr id="2" name="Picture 1">
            <a:extLst>
              <a:ext uri="{FF2B5EF4-FFF2-40B4-BE49-F238E27FC236}">
                <a16:creationId xmlns:a16="http://schemas.microsoft.com/office/drawing/2014/main" id="{AA741170-66F4-C51C-17FB-54F85A7C4334}"/>
              </a:ext>
            </a:extLst>
          </p:cNvPr>
          <p:cNvPicPr>
            <a:picLocks noChangeAspect="1"/>
          </p:cNvPicPr>
          <p:nvPr/>
        </p:nvPicPr>
        <p:blipFill>
          <a:blip r:embed="rId4"/>
          <a:stretch>
            <a:fillRect/>
          </a:stretch>
        </p:blipFill>
        <p:spPr>
          <a:xfrm>
            <a:off x="201126" y="5754405"/>
            <a:ext cx="969348" cy="969348"/>
          </a:xfrm>
          <a:prstGeom prst="rect">
            <a:avLst/>
          </a:prstGeom>
        </p:spPr>
      </p:pic>
    </p:spTree>
    <p:extLst>
      <p:ext uri="{BB962C8B-B14F-4D97-AF65-F5344CB8AC3E}">
        <p14:creationId xmlns:p14="http://schemas.microsoft.com/office/powerpoint/2010/main" val="214181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2296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ChangeArrowheads="1"/>
          </p:cNvSpPr>
          <p:nvPr/>
        </p:nvSpPr>
        <p:spPr bwMode="auto">
          <a:xfrm>
            <a:off x="0" y="7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400" b="1" dirty="0">
                <a:solidFill>
                  <a:srgbClr val="0000FF"/>
                </a:solidFill>
                <a:ea typeface="MS PGothic" pitchFamily="34" charset="-128"/>
              </a:rPr>
              <a:t>  </a:t>
            </a:r>
            <a:r>
              <a:rPr lang="es-ES_tradnl" altLang="en-US" sz="3600" b="1" dirty="0">
                <a:solidFill>
                  <a:srgbClr val="0000FF"/>
                </a:solidFill>
                <a:latin typeface="+mn-lt"/>
                <a:ea typeface="MS PGothic" pitchFamily="34" charset="-128"/>
              </a:rPr>
              <a:t>Elegibilidad – Examen de 2 Partes</a:t>
            </a:r>
          </a:p>
        </p:txBody>
      </p:sp>
      <p:sp>
        <p:nvSpPr>
          <p:cNvPr id="15366" name="TextBox 2"/>
          <p:cNvSpPr>
            <a:spLocks noChangeArrowheads="1"/>
          </p:cNvSpPr>
          <p:nvPr/>
        </p:nvSpPr>
        <p:spPr bwMode="auto">
          <a:xfrm>
            <a:off x="304800" y="990600"/>
            <a:ext cx="38433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lnSpc>
                <a:spcPct val="90000"/>
              </a:lnSpc>
              <a:spcBef>
                <a:spcPct val="0"/>
              </a:spcBef>
              <a:buClr>
                <a:srgbClr val="6B6BCF"/>
              </a:buClr>
              <a:buFont typeface="Arial" pitchFamily="34" charset="0"/>
              <a:buNone/>
            </a:pPr>
            <a:r>
              <a:rPr lang="es-ES_tradnl" altLang="en-US" sz="1800" b="1" dirty="0">
                <a:solidFill>
                  <a:srgbClr val="000000"/>
                </a:solidFill>
                <a:ea typeface="MS PGothic" pitchFamily="34" charset="-128"/>
              </a:rPr>
              <a:t>Hay una discapacidad? </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Autismo</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Sordo- Ceguera</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Sordera</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Retraso en el Desarrollo ** +</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Disturbios Emocionales</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Retraso en el Funcionamiento **</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Deficiencia Auditiva</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Discapacidad Intelectual</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Superdotados Intelectualmente **</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Discapacidades Múltiples </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Deficiencia Ortopédica</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Otras Deficiencias de Salud</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Discapacidad Específica de Aprendizaje</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Deficiencia del Habla o del Lenguaje</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Lesión Cerebral Traumática</a:t>
            </a:r>
          </a:p>
          <a:p>
            <a:pPr eaLnBrk="1" hangingPunct="1">
              <a:lnSpc>
                <a:spcPct val="90000"/>
              </a:lnSpc>
              <a:spcBef>
                <a:spcPct val="0"/>
              </a:spcBef>
              <a:buClr>
                <a:srgbClr val="6B6BCF"/>
              </a:buClr>
              <a:buFont typeface="Arial" pitchFamily="34" charset="0"/>
              <a:buNone/>
            </a:pPr>
            <a:r>
              <a:rPr lang="es-ES_tradnl" altLang="en-US" sz="1800" dirty="0">
                <a:solidFill>
                  <a:srgbClr val="000000"/>
                </a:solidFill>
                <a:ea typeface="MS PGothic" pitchFamily="34" charset="-128"/>
              </a:rPr>
              <a:t>Deficiencia Visual</a:t>
            </a:r>
          </a:p>
          <a:p>
            <a:pPr eaLnBrk="1" hangingPunct="1">
              <a:lnSpc>
                <a:spcPct val="90000"/>
              </a:lnSpc>
              <a:spcBef>
                <a:spcPct val="0"/>
              </a:spcBef>
              <a:buClr>
                <a:srgbClr val="6B6BCF"/>
              </a:buClr>
              <a:buFont typeface="Arial" pitchFamily="34" charset="0"/>
              <a:buNone/>
            </a:pPr>
            <a:endParaRPr lang="es-ES_tradnl" altLang="en-US" sz="1800" dirty="0">
              <a:solidFill>
                <a:srgbClr val="000000"/>
              </a:solidFill>
              <a:ea typeface="MS PGothic" pitchFamily="34" charset="-128"/>
            </a:endParaRPr>
          </a:p>
        </p:txBody>
      </p:sp>
      <p:sp>
        <p:nvSpPr>
          <p:cNvPr id="15367" name="TextBox 3"/>
          <p:cNvSpPr>
            <a:spLocks noChangeArrowheads="1"/>
          </p:cNvSpPr>
          <p:nvPr/>
        </p:nvSpPr>
        <p:spPr bwMode="auto">
          <a:xfrm>
            <a:off x="3306763" y="933450"/>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000" b="1" dirty="0">
                <a:solidFill>
                  <a:srgbClr val="000000"/>
                </a:solidFill>
                <a:ea typeface="MS PGothic" pitchFamily="34" charset="-128"/>
              </a:rPr>
              <a:t>El ni</a:t>
            </a:r>
            <a:r>
              <a:rPr lang="es-ES_tradnl" altLang="en-US" sz="2000" b="1" dirty="0">
                <a:solidFill>
                  <a:srgbClr val="000000"/>
                </a:solidFill>
                <a:ea typeface="MS PGothic" pitchFamily="34" charset="-128"/>
                <a:sym typeface="Times New Roman" pitchFamily="18" charset="0"/>
              </a:rPr>
              <a:t>ño necesita educación especial o servicios especiales?</a:t>
            </a:r>
            <a:endParaRPr lang="es-ES_tradnl" altLang="en-US" sz="2000" b="1" dirty="0">
              <a:solidFill>
                <a:srgbClr val="000000"/>
              </a:solidFill>
              <a:ea typeface="MS PGothic" pitchFamily="34" charset="-128"/>
            </a:endParaRPr>
          </a:p>
        </p:txBody>
      </p:sp>
      <p:sp>
        <p:nvSpPr>
          <p:cNvPr id="15368" name="TextBox 4"/>
          <p:cNvSpPr>
            <a:spLocks noChangeArrowheads="1"/>
          </p:cNvSpPr>
          <p:nvPr/>
        </p:nvSpPr>
        <p:spPr bwMode="auto">
          <a:xfrm>
            <a:off x="304800" y="5343525"/>
            <a:ext cx="290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1400" dirty="0">
                <a:solidFill>
                  <a:srgbClr val="000000"/>
                </a:solidFill>
                <a:ea typeface="MS PGothic" pitchFamily="34" charset="-128"/>
              </a:rPr>
              <a:t>** Categoría especifica en Tennessee </a:t>
            </a:r>
          </a:p>
          <a:p>
            <a:pPr>
              <a:spcBef>
                <a:spcPct val="0"/>
              </a:spcBef>
              <a:buFont typeface="Arial" pitchFamily="34" charset="0"/>
              <a:buNone/>
            </a:pPr>
            <a:r>
              <a:rPr lang="es-ES_tradnl" altLang="en-US" sz="1400" dirty="0">
                <a:solidFill>
                  <a:srgbClr val="000000"/>
                </a:solidFill>
                <a:ea typeface="MS PGothic" pitchFamily="34" charset="-128"/>
              </a:rPr>
              <a:t>**+ Categoría especifica para el LEA </a:t>
            </a:r>
          </a:p>
        </p:txBody>
      </p:sp>
      <p:sp>
        <p:nvSpPr>
          <p:cNvPr id="15369" name="Right Arrow 5"/>
          <p:cNvSpPr>
            <a:spLocks noChangeArrowheads="1"/>
          </p:cNvSpPr>
          <p:nvPr/>
        </p:nvSpPr>
        <p:spPr bwMode="auto">
          <a:xfrm>
            <a:off x="2667000" y="933450"/>
            <a:ext cx="639763" cy="514350"/>
          </a:xfrm>
          <a:prstGeom prst="rightArrow">
            <a:avLst>
              <a:gd name="adj1" fmla="val 50000"/>
              <a:gd name="adj2" fmla="val 50041"/>
            </a:avLst>
          </a:prstGeom>
          <a:solidFill>
            <a:srgbClr val="FFFF00"/>
          </a:solidFill>
          <a:ln w="25400">
            <a:solidFill>
              <a:srgbClr val="395E8A"/>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5370" name="TextBox 6"/>
          <p:cNvSpPr>
            <a:spLocks noChangeArrowheads="1"/>
          </p:cNvSpPr>
          <p:nvPr/>
        </p:nvSpPr>
        <p:spPr bwMode="auto">
          <a:xfrm>
            <a:off x="2743200" y="990600"/>
            <a:ext cx="344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n-US" altLang="en-US" sz="1800">
                <a:solidFill>
                  <a:srgbClr val="000000"/>
                </a:solidFill>
                <a:ea typeface="MS PGothic" pitchFamily="34" charset="-128"/>
              </a:rPr>
              <a:t>Si</a:t>
            </a:r>
          </a:p>
        </p:txBody>
      </p:sp>
      <p:sp>
        <p:nvSpPr>
          <p:cNvPr id="15371" name="Right Arrow 12"/>
          <p:cNvSpPr>
            <a:spLocks noChangeArrowheads="1"/>
          </p:cNvSpPr>
          <p:nvPr/>
        </p:nvSpPr>
        <p:spPr bwMode="auto">
          <a:xfrm>
            <a:off x="5768975" y="933450"/>
            <a:ext cx="762000" cy="484188"/>
          </a:xfrm>
          <a:prstGeom prst="rightArrow">
            <a:avLst>
              <a:gd name="adj1" fmla="val 50000"/>
              <a:gd name="adj2" fmla="val 50033"/>
            </a:avLst>
          </a:prstGeom>
          <a:solidFill>
            <a:srgbClr val="FFFF00"/>
          </a:solidFill>
          <a:ln w="25400">
            <a:solidFill>
              <a:srgbClr val="395E8A"/>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5372" name="TextBox 13"/>
          <p:cNvSpPr>
            <a:spLocks noChangeArrowheads="1"/>
          </p:cNvSpPr>
          <p:nvPr/>
        </p:nvSpPr>
        <p:spPr bwMode="auto">
          <a:xfrm>
            <a:off x="5821363" y="981075"/>
            <a:ext cx="344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n-US" altLang="en-US" sz="1800">
                <a:solidFill>
                  <a:srgbClr val="000000"/>
                </a:solidFill>
                <a:ea typeface="MS PGothic" pitchFamily="34" charset="-128"/>
              </a:rPr>
              <a:t>Si</a:t>
            </a:r>
          </a:p>
        </p:txBody>
      </p:sp>
      <p:sp>
        <p:nvSpPr>
          <p:cNvPr id="15373" name="TextBox 14"/>
          <p:cNvSpPr>
            <a:spLocks noChangeArrowheads="1"/>
          </p:cNvSpPr>
          <p:nvPr/>
        </p:nvSpPr>
        <p:spPr bwMode="auto">
          <a:xfrm>
            <a:off x="6550025" y="933450"/>
            <a:ext cx="231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000" b="1" dirty="0">
                <a:solidFill>
                  <a:srgbClr val="000000"/>
                </a:solidFill>
                <a:ea typeface="MS PGothic" pitchFamily="34" charset="-128"/>
              </a:rPr>
              <a:t>Hacer una reunión con el equipo de IEP </a:t>
            </a:r>
          </a:p>
        </p:txBody>
      </p:sp>
      <p:sp>
        <p:nvSpPr>
          <p:cNvPr id="15374" name="Right Arrow 15"/>
          <p:cNvSpPr>
            <a:spLocks noChangeArrowheads="1"/>
          </p:cNvSpPr>
          <p:nvPr/>
        </p:nvSpPr>
        <p:spPr bwMode="auto">
          <a:xfrm>
            <a:off x="5799138" y="1676400"/>
            <a:ext cx="762000" cy="484188"/>
          </a:xfrm>
          <a:prstGeom prst="rightArrow">
            <a:avLst>
              <a:gd name="adj1" fmla="val 50000"/>
              <a:gd name="adj2" fmla="val 50033"/>
            </a:avLst>
          </a:prstGeom>
          <a:solidFill>
            <a:srgbClr val="FF6D6D"/>
          </a:solidFill>
          <a:ln w="25400">
            <a:solidFill>
              <a:srgbClr val="395E8A"/>
            </a:solidFill>
            <a:miter lim="800000"/>
            <a:headEnd/>
            <a:tailEnd/>
          </a:ln>
        </p:spPr>
        <p:txBody>
          <a:bodyPr anchor="ct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endParaRPr lang="en-US" altLang="en-US" sz="1800">
              <a:solidFill>
                <a:srgbClr val="FFFFFF"/>
              </a:solidFill>
              <a:ea typeface="MS PGothic" pitchFamily="34" charset="-128"/>
            </a:endParaRPr>
          </a:p>
        </p:txBody>
      </p:sp>
      <p:sp>
        <p:nvSpPr>
          <p:cNvPr id="15375" name="TextBox 16"/>
          <p:cNvSpPr>
            <a:spLocks noChangeArrowheads="1"/>
          </p:cNvSpPr>
          <p:nvPr/>
        </p:nvSpPr>
        <p:spPr bwMode="auto">
          <a:xfrm>
            <a:off x="5867400" y="1733550"/>
            <a:ext cx="46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n-US" altLang="en-US" sz="1800" b="1">
                <a:solidFill>
                  <a:schemeClr val="bg1"/>
                </a:solidFill>
                <a:ea typeface="MS PGothic" pitchFamily="34" charset="-128"/>
              </a:rPr>
              <a:t>No</a:t>
            </a:r>
          </a:p>
        </p:txBody>
      </p:sp>
      <p:sp>
        <p:nvSpPr>
          <p:cNvPr id="15376" name="TextBox 17"/>
          <p:cNvSpPr>
            <a:spLocks noChangeArrowheads="1"/>
          </p:cNvSpPr>
          <p:nvPr/>
        </p:nvSpPr>
        <p:spPr bwMode="auto">
          <a:xfrm>
            <a:off x="6561138" y="1698625"/>
            <a:ext cx="23098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2000" b="1" dirty="0">
                <a:solidFill>
                  <a:srgbClr val="000000"/>
                </a:solidFill>
                <a:ea typeface="MS PGothic" pitchFamily="34" charset="-128"/>
              </a:rPr>
              <a:t>Si no es elegible con IDEA; de pronto sea elegible bajo la sección 504</a:t>
            </a:r>
          </a:p>
        </p:txBody>
      </p:sp>
      <p:sp>
        <p:nvSpPr>
          <p:cNvPr id="15377" name="Rectangle 7"/>
          <p:cNvSpPr>
            <a:spLocks noChangeArrowheads="1"/>
          </p:cNvSpPr>
          <p:nvPr/>
        </p:nvSpPr>
        <p:spPr bwMode="auto">
          <a:xfrm>
            <a:off x="4343400" y="3200400"/>
            <a:ext cx="4495800" cy="2952750"/>
          </a:xfrm>
          <a:prstGeom prst="rect">
            <a:avLst/>
          </a:prstGeom>
          <a:solidFill>
            <a:srgbClr val="00B050"/>
          </a:solidFill>
          <a:ln w="25400">
            <a:solidFill>
              <a:srgbClr val="395E8A"/>
            </a:solidFill>
            <a:miter lim="800000"/>
            <a:headEnd/>
            <a:tailEnd/>
          </a:ln>
        </p:spPr>
        <p:txBody>
          <a:bodyPr anchor="ctr"/>
          <a:lstStyle>
            <a:lvl1pPr marL="342900" indent="-342900">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r>
              <a:rPr lang="es-ES_tradnl" altLang="en-US" sz="1800" u="sng" dirty="0">
                <a:solidFill>
                  <a:srgbClr val="FFFFFF"/>
                </a:solidFill>
                <a:ea typeface="MS PGothic" pitchFamily="34" charset="-128"/>
              </a:rPr>
              <a:t>Si no está de acuerdo con la evaluación y / o el equipo no se pone de acuerdo:</a:t>
            </a:r>
          </a:p>
          <a:p>
            <a:pPr>
              <a:spcBef>
                <a:spcPct val="0"/>
              </a:spcBef>
              <a:buFont typeface="Arial" pitchFamily="34" charset="0"/>
              <a:buNone/>
            </a:pPr>
            <a:endParaRPr lang="es-ES_tradnl" altLang="en-US" sz="1800" u="sng" dirty="0">
              <a:solidFill>
                <a:srgbClr val="FFFFFF"/>
              </a:solidFill>
              <a:ea typeface="MS PGothic" pitchFamily="34" charset="-128"/>
            </a:endParaRPr>
          </a:p>
          <a:p>
            <a:pPr>
              <a:spcBef>
                <a:spcPct val="0"/>
              </a:spcBef>
              <a:buFont typeface="Calibri" pitchFamily="34" charset="0"/>
              <a:buAutoNum type="arabicPeriod"/>
            </a:pPr>
            <a:r>
              <a:rPr lang="es-ES_tradnl" altLang="en-US" sz="1800" dirty="0">
                <a:solidFill>
                  <a:srgbClr val="FFFFFF"/>
                </a:solidFill>
                <a:ea typeface="MS PGothic" pitchFamily="34" charset="-128"/>
              </a:rPr>
              <a:t>Comparta sus preocupaciones</a:t>
            </a:r>
          </a:p>
          <a:p>
            <a:pPr>
              <a:spcBef>
                <a:spcPct val="0"/>
              </a:spcBef>
              <a:buFont typeface="Calibri" pitchFamily="34" charset="0"/>
              <a:buAutoNum type="arabicPeriod"/>
            </a:pPr>
            <a:r>
              <a:rPr lang="es-ES_tradnl" altLang="en-US" sz="1800" dirty="0">
                <a:solidFill>
                  <a:srgbClr val="FFFFFF"/>
                </a:solidFill>
                <a:ea typeface="MS PGothic" pitchFamily="34" charset="-128"/>
              </a:rPr>
              <a:t>Pida una reevaluación</a:t>
            </a:r>
          </a:p>
          <a:p>
            <a:pPr>
              <a:spcBef>
                <a:spcPct val="0"/>
              </a:spcBef>
              <a:buFont typeface="Calibri" pitchFamily="34" charset="0"/>
              <a:buAutoNum type="arabicPeriod"/>
            </a:pPr>
            <a:r>
              <a:rPr lang="es-ES_tradnl" altLang="en-US" sz="1800" dirty="0">
                <a:solidFill>
                  <a:srgbClr val="FFFFFF"/>
                </a:solidFill>
                <a:ea typeface="MS PGothic" pitchFamily="34" charset="-128"/>
              </a:rPr>
              <a:t>Solicite una evaluación adicional</a:t>
            </a:r>
          </a:p>
          <a:p>
            <a:pPr>
              <a:spcBef>
                <a:spcPct val="0"/>
              </a:spcBef>
              <a:buFont typeface="Calibri" pitchFamily="34" charset="0"/>
              <a:buAutoNum type="arabicPeriod"/>
            </a:pPr>
            <a:r>
              <a:rPr lang="es-ES_tradnl" altLang="en-US" sz="1800" dirty="0">
                <a:solidFill>
                  <a:srgbClr val="FFFFFF"/>
                </a:solidFill>
                <a:ea typeface="MS PGothic" pitchFamily="34" charset="-128"/>
              </a:rPr>
              <a:t>Evaluación Educativa Independiente (IEE)</a:t>
            </a:r>
          </a:p>
          <a:p>
            <a:pPr>
              <a:spcBef>
                <a:spcPct val="0"/>
              </a:spcBef>
              <a:buFont typeface="Calibri" pitchFamily="34" charset="0"/>
              <a:buAutoNum type="arabicPeriod"/>
            </a:pPr>
            <a:r>
              <a:rPr lang="es-ES_tradnl" altLang="en-US" sz="1800" dirty="0">
                <a:solidFill>
                  <a:srgbClr val="FFFFFF"/>
                </a:solidFill>
                <a:ea typeface="MS PGothic" pitchFamily="34" charset="-128"/>
              </a:rPr>
              <a:t>Mediación</a:t>
            </a:r>
          </a:p>
          <a:p>
            <a:pPr>
              <a:spcBef>
                <a:spcPct val="0"/>
              </a:spcBef>
              <a:buFont typeface="Calibri" pitchFamily="34" charset="0"/>
              <a:buAutoNum type="arabicPeriod"/>
            </a:pPr>
            <a:r>
              <a:rPr lang="es-ES_tradnl" altLang="en-US" sz="1800" dirty="0">
                <a:solidFill>
                  <a:srgbClr val="FFFFFF"/>
                </a:solidFill>
                <a:ea typeface="MS PGothic" pitchFamily="34" charset="-128"/>
              </a:rPr>
              <a:t>Audiencia del Debido Proceso</a:t>
            </a:r>
          </a:p>
          <a:p>
            <a:pPr>
              <a:spcBef>
                <a:spcPct val="0"/>
              </a:spcBef>
              <a:buFont typeface="Calibri" pitchFamily="34" charset="0"/>
              <a:buAutoNum type="arabicPeriod"/>
            </a:pPr>
            <a:r>
              <a:rPr lang="es-ES_tradnl" altLang="en-US" sz="1800" dirty="0">
                <a:solidFill>
                  <a:srgbClr val="FFFFFF"/>
                </a:solidFill>
                <a:ea typeface="MS PGothic" pitchFamily="34" charset="-128"/>
              </a:rPr>
              <a:t>Sesión de Resolución</a:t>
            </a:r>
          </a:p>
          <a:p>
            <a:pPr>
              <a:spcBef>
                <a:spcPct val="0"/>
              </a:spcBef>
              <a:buFont typeface="Arial" pitchFamily="34" charset="0"/>
              <a:buNone/>
            </a:pPr>
            <a:endParaRPr lang="es-ES_tradnl" altLang="en-US" sz="1800" dirty="0">
              <a:solidFill>
                <a:srgbClr val="FFFFFF"/>
              </a:solidFill>
              <a:ea typeface="MS PGothic" pitchFamily="34" charset="-128"/>
            </a:endParaRPr>
          </a:p>
        </p:txBody>
      </p:sp>
      <p:sp>
        <p:nvSpPr>
          <p:cNvPr id="15378" name="Slide Number Placeholder 1"/>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endParaRPr lang="en-US" altLang="en-US" sz="1800">
              <a:latin typeface="Arial" pitchFamily="34" charset="0"/>
              <a:ea typeface="MS PGothic" pitchFamily="34" charset="-128"/>
              <a:sym typeface="Arial" pitchFamily="34" charset="0"/>
            </a:endParaRPr>
          </a:p>
        </p:txBody>
      </p:sp>
      <p:sp>
        <p:nvSpPr>
          <p:cNvPr id="21"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22"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15</a:t>
            </a:fld>
            <a:endParaRPr lang="en-US" b="1" dirty="0">
              <a:latin typeface="Calibri"/>
            </a:endParaRPr>
          </a:p>
        </p:txBody>
      </p:sp>
      <p:pic>
        <p:nvPicPr>
          <p:cNvPr id="2" name="Picture 1">
            <a:extLst>
              <a:ext uri="{FF2B5EF4-FFF2-40B4-BE49-F238E27FC236}">
                <a16:creationId xmlns:a16="http://schemas.microsoft.com/office/drawing/2014/main" id="{8D5D4E0F-098A-39C2-CCEA-75BF43123F7A}"/>
              </a:ext>
            </a:extLst>
          </p:cNvPr>
          <p:cNvPicPr>
            <a:picLocks noChangeAspect="1"/>
          </p:cNvPicPr>
          <p:nvPr/>
        </p:nvPicPr>
        <p:blipFill>
          <a:blip r:embed="rId4"/>
          <a:stretch>
            <a:fillRect/>
          </a:stretch>
        </p:blipFill>
        <p:spPr>
          <a:xfrm>
            <a:off x="376852" y="5867400"/>
            <a:ext cx="969348" cy="969348"/>
          </a:xfrm>
          <a:prstGeom prst="rect">
            <a:avLst/>
          </a:prstGeom>
        </p:spPr>
      </p:pic>
    </p:spTree>
    <p:extLst>
      <p:ext uri="{BB962C8B-B14F-4D97-AF65-F5344CB8AC3E}">
        <p14:creationId xmlns:p14="http://schemas.microsoft.com/office/powerpoint/2010/main" val="366378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152400"/>
            <a:ext cx="9144000" cy="1143000"/>
          </a:xfrm>
        </p:spPr>
        <p:txBody>
          <a:bodyPr/>
          <a:lstStyle/>
          <a:p>
            <a:pPr eaLnBrk="1" hangingPunct="1"/>
            <a:r>
              <a:rPr lang="es-ES_tradnl" altLang="en-US" sz="3600" b="1" dirty="0">
                <a:solidFill>
                  <a:srgbClr val="0000FF"/>
                </a:solidFill>
              </a:rPr>
              <a:t>EVALUACIÓN APROPIADA</a:t>
            </a:r>
            <a:endParaRPr lang="es-ES_tradnl" altLang="en-US" sz="3600" b="1" dirty="0">
              <a:solidFill>
                <a:srgbClr val="0000FF"/>
              </a:solidFill>
              <a:cs typeface="Arial" pitchFamily="34" charset="0"/>
            </a:endParaRPr>
          </a:p>
        </p:txBody>
      </p:sp>
      <p:pic>
        <p:nvPicPr>
          <p:cNvPr id="1229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2295" name="Rectangle 1"/>
          <p:cNvSpPr>
            <a:spLocks noChangeArrowheads="1"/>
          </p:cNvSpPr>
          <p:nvPr/>
        </p:nvSpPr>
        <p:spPr bwMode="auto">
          <a:xfrm>
            <a:off x="457200" y="1304925"/>
            <a:ext cx="8153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393700" indent="-268288">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lvl="2" eaLnBrk="1" hangingPunct="1">
              <a:buClr>
                <a:srgbClr val="3333CC"/>
              </a:buClr>
              <a:buSzPct val="50000"/>
              <a:buFont typeface="Wingdings" pitchFamily="2" charset="2"/>
              <a:buChar char="n"/>
            </a:pPr>
            <a:r>
              <a:rPr lang="es-ES_tradnl" altLang="en-US" sz="2000" dirty="0">
                <a:solidFill>
                  <a:srgbClr val="000000"/>
                </a:solidFill>
                <a:ea typeface="MS PGothic" pitchFamily="34" charset="-128"/>
              </a:rPr>
              <a:t>Evaluación para determinar el desempeño actual del estudiante, así como necesidades educativas</a:t>
            </a:r>
          </a:p>
          <a:p>
            <a:pPr lvl="2" eaLnBrk="1" hangingPunct="1">
              <a:buClr>
                <a:srgbClr val="3333CC"/>
              </a:buClr>
              <a:buSzPct val="50000"/>
              <a:buFont typeface="Wingdings" pitchFamily="2" charset="2"/>
              <a:buChar char="n"/>
            </a:pPr>
            <a:r>
              <a:rPr lang="es-ES_tradnl" altLang="en-US" sz="2000" dirty="0">
                <a:solidFill>
                  <a:srgbClr val="000000"/>
                </a:solidFill>
                <a:ea typeface="MS PGothic" pitchFamily="34" charset="-128"/>
              </a:rPr>
              <a:t>Debe llevarse a cabo en el idioma materno del niño/a </a:t>
            </a:r>
          </a:p>
          <a:p>
            <a:pPr lvl="2" eaLnBrk="1" hangingPunct="1">
              <a:buClr>
                <a:srgbClr val="3333CC"/>
              </a:buClr>
              <a:buSzPct val="50000"/>
              <a:buFont typeface="Wingdings" pitchFamily="2" charset="2"/>
              <a:buChar char="n"/>
            </a:pPr>
            <a:r>
              <a:rPr lang="es-ES_tradnl" altLang="en-US" sz="2000" dirty="0">
                <a:solidFill>
                  <a:srgbClr val="000000"/>
                </a:solidFill>
                <a:ea typeface="MS PGothic" pitchFamily="34" charset="-128"/>
              </a:rPr>
              <a:t>Que no sea discriminatoria en base a la cultura</a:t>
            </a:r>
          </a:p>
          <a:p>
            <a:pPr lvl="2" eaLnBrk="1" hangingPunct="1">
              <a:buClr>
                <a:srgbClr val="3333CC"/>
              </a:buClr>
              <a:buSzPct val="50000"/>
              <a:buFont typeface="Wingdings" pitchFamily="2" charset="2"/>
              <a:buChar char="n"/>
            </a:pPr>
            <a:r>
              <a:rPr lang="es-ES_tradnl" altLang="en-US" sz="2000" dirty="0">
                <a:solidFill>
                  <a:srgbClr val="000000"/>
                </a:solidFill>
                <a:ea typeface="MS PGothic" pitchFamily="34" charset="-128"/>
              </a:rPr>
              <a:t>La evaluación inicial debe ser hecha en </a:t>
            </a:r>
            <a:r>
              <a:rPr lang="es-ES_tradnl" altLang="en-US" sz="2000" b="1" u="sng" dirty="0">
                <a:solidFill>
                  <a:srgbClr val="FF0000"/>
                </a:solidFill>
                <a:ea typeface="MS PGothic" pitchFamily="34" charset="-128"/>
              </a:rPr>
              <a:t>60 días calendario </a:t>
            </a:r>
            <a:r>
              <a:rPr lang="es-ES_tradnl" altLang="en-US" sz="2000" dirty="0">
                <a:ea typeface="MS PGothic" pitchFamily="34" charset="-128"/>
              </a:rPr>
              <a:t>desde la firma de consentimiento de los padres. </a:t>
            </a:r>
            <a:r>
              <a:rPr lang="es-ES_tradnl" altLang="en-US" sz="2000" b="1" u="sng" dirty="0">
                <a:solidFill>
                  <a:srgbClr val="FF0000"/>
                </a:solidFill>
                <a:ea typeface="MS PGothic" pitchFamily="34" charset="-128"/>
              </a:rPr>
              <a:t>30 días calendario </a:t>
            </a:r>
            <a:r>
              <a:rPr lang="es-ES_tradnl" altLang="en-US" sz="2000" dirty="0">
                <a:ea typeface="MS PGothic" pitchFamily="34" charset="-128"/>
              </a:rPr>
              <a:t>para desarrollar el Programa de Educación Individualizado (IEP) después de que la elegibilidad es establecida.</a:t>
            </a:r>
            <a:endParaRPr lang="es-ES_tradnl" altLang="en-US" sz="2000" u="sng" dirty="0">
              <a:solidFill>
                <a:srgbClr val="FF0000"/>
              </a:solidFill>
              <a:ea typeface="MS PGothic" pitchFamily="34" charset="-128"/>
            </a:endParaRPr>
          </a:p>
          <a:p>
            <a:pPr lvl="2" eaLnBrk="1" hangingPunct="1">
              <a:buClr>
                <a:srgbClr val="3333CC"/>
              </a:buClr>
              <a:buSzPct val="50000"/>
              <a:buFont typeface="Wingdings" pitchFamily="2" charset="2"/>
              <a:buChar char="n"/>
            </a:pPr>
            <a:r>
              <a:rPr lang="es-ES_tradnl" altLang="en-US" sz="2000" dirty="0">
                <a:solidFill>
                  <a:srgbClr val="000000"/>
                </a:solidFill>
                <a:ea typeface="MS PGothic" pitchFamily="34" charset="-128"/>
              </a:rPr>
              <a:t>Todas las </a:t>
            </a:r>
            <a:r>
              <a:rPr lang="es-ES_tradnl" altLang="en-US" sz="2000" u="sng" dirty="0">
                <a:solidFill>
                  <a:srgbClr val="FF0000"/>
                </a:solidFill>
                <a:ea typeface="MS PGothic" pitchFamily="34" charset="-128"/>
              </a:rPr>
              <a:t>evaluaciones requieren consentimiento </a:t>
            </a:r>
            <a:r>
              <a:rPr lang="es-ES_tradnl" altLang="en-US" sz="2000" dirty="0">
                <a:solidFill>
                  <a:srgbClr val="000000"/>
                </a:solidFill>
                <a:ea typeface="MS PGothic" pitchFamily="34" charset="-128"/>
              </a:rPr>
              <a:t>de los padres </a:t>
            </a:r>
          </a:p>
          <a:p>
            <a:pPr lvl="2" eaLnBrk="1" hangingPunct="1">
              <a:buClr>
                <a:srgbClr val="3333CC"/>
              </a:buClr>
              <a:buSzPct val="50000"/>
              <a:buFont typeface="Wingdings" pitchFamily="2" charset="2"/>
              <a:buChar char="n"/>
            </a:pPr>
            <a:r>
              <a:rPr lang="es-ES_tradnl" altLang="en-US" sz="2000" dirty="0">
                <a:solidFill>
                  <a:srgbClr val="000000"/>
                </a:solidFill>
                <a:ea typeface="MS PGothic" pitchFamily="34" charset="-128"/>
              </a:rPr>
              <a:t>Los resultados de la evaluación se utilizaran para desarrollar el Programa de Educación Individualizado del estudiante que califique para recibir los servicios de educación especial</a:t>
            </a:r>
          </a:p>
        </p:txBody>
      </p:sp>
      <p:sp>
        <p:nvSpPr>
          <p:cNvPr id="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16</a:t>
            </a:fld>
            <a:endParaRPr lang="en-US" b="1" dirty="0">
              <a:latin typeface="Calibri"/>
            </a:endParaRPr>
          </a:p>
        </p:txBody>
      </p:sp>
      <p:pic>
        <p:nvPicPr>
          <p:cNvPr id="2" name="Picture 1">
            <a:extLst>
              <a:ext uri="{FF2B5EF4-FFF2-40B4-BE49-F238E27FC236}">
                <a16:creationId xmlns:a16="http://schemas.microsoft.com/office/drawing/2014/main" id="{55B7D3F2-43F3-67D2-9FDD-8E72AF16EE79}"/>
              </a:ext>
            </a:extLst>
          </p:cNvPr>
          <p:cNvPicPr>
            <a:picLocks noChangeAspect="1"/>
          </p:cNvPicPr>
          <p:nvPr/>
        </p:nvPicPr>
        <p:blipFill>
          <a:blip r:embed="rId4"/>
          <a:stretch>
            <a:fillRect/>
          </a:stretch>
        </p:blipFill>
        <p:spPr>
          <a:xfrm>
            <a:off x="457200" y="5752127"/>
            <a:ext cx="969348" cy="9693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s-ES_tradnl" altLang="en-US" sz="3600" b="1" dirty="0">
                <a:solidFill>
                  <a:srgbClr val="0000FF"/>
                </a:solidFill>
              </a:rPr>
              <a:t>RE-EVALUACIÓN</a:t>
            </a:r>
          </a:p>
        </p:txBody>
      </p:sp>
      <p:pic>
        <p:nvPicPr>
          <p:cNvPr id="1331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3319" name="Rectangle 3"/>
          <p:cNvSpPr txBox="1">
            <a:spLocks noChangeArrowheads="1"/>
          </p:cNvSpPr>
          <p:nvPr/>
        </p:nvSpPr>
        <p:spPr bwMode="auto">
          <a:xfrm>
            <a:off x="152400" y="914400"/>
            <a:ext cx="807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lvl="2" eaLnBrk="1" hangingPunct="1">
              <a:lnSpc>
                <a:spcPct val="80000"/>
              </a:lnSpc>
              <a:buFont typeface="Wingdings" pitchFamily="2" charset="2"/>
              <a:buNone/>
            </a:pPr>
            <a:endParaRPr lang="en-US" altLang="en-US" sz="2800" b="1" dirty="0">
              <a:solidFill>
                <a:srgbClr val="FF0000"/>
              </a:solidFill>
              <a:cs typeface="Arial" pitchFamily="34" charset="0"/>
            </a:endParaRPr>
          </a:p>
          <a:p>
            <a:pPr lvl="2" eaLnBrk="1" hangingPunct="1">
              <a:lnSpc>
                <a:spcPct val="80000"/>
              </a:lnSpc>
            </a:pPr>
            <a:r>
              <a:rPr lang="es-ES_tradnl" altLang="en-US" sz="2800" dirty="0">
                <a:cs typeface="Arial" pitchFamily="34" charset="0"/>
              </a:rPr>
              <a:t>Las re-evaluaciones son hechas al menos </a:t>
            </a:r>
            <a:r>
              <a:rPr lang="es-ES_tradnl" altLang="en-US" sz="2800" u="sng" dirty="0">
                <a:solidFill>
                  <a:srgbClr val="FF0000"/>
                </a:solidFill>
                <a:cs typeface="Arial" pitchFamily="34" charset="0"/>
              </a:rPr>
              <a:t>una vez cada tres años  </a:t>
            </a:r>
          </a:p>
          <a:p>
            <a:pPr lvl="2" eaLnBrk="1" hangingPunct="1">
              <a:lnSpc>
                <a:spcPct val="80000"/>
              </a:lnSpc>
            </a:pPr>
            <a:r>
              <a:rPr lang="es-ES_tradnl" altLang="en-US" sz="2800" dirty="0">
                <a:cs typeface="Arial" pitchFamily="34" charset="0"/>
              </a:rPr>
              <a:t>Los padres pueden negarse a la solicitud de una  re-evaluación de la agencia pública</a:t>
            </a:r>
          </a:p>
          <a:p>
            <a:pPr lvl="2" eaLnBrk="1" hangingPunct="1">
              <a:lnSpc>
                <a:spcPct val="80000"/>
              </a:lnSpc>
            </a:pPr>
            <a:r>
              <a:rPr lang="es-ES_tradnl" altLang="en-US" sz="2800" dirty="0">
                <a:cs typeface="Arial" pitchFamily="34" charset="0"/>
              </a:rPr>
              <a:t>Los padres pueden solicitar una evaluación en </a:t>
            </a:r>
            <a:r>
              <a:rPr lang="es-ES_tradnl" altLang="en-US" sz="2800" u="sng" dirty="0">
                <a:solidFill>
                  <a:srgbClr val="FF0000"/>
                </a:solidFill>
                <a:cs typeface="Arial" pitchFamily="34" charset="0"/>
              </a:rPr>
              <a:t>cualquier momento</a:t>
            </a:r>
          </a:p>
          <a:p>
            <a:pPr lvl="2" eaLnBrk="1" hangingPunct="1">
              <a:lnSpc>
                <a:spcPct val="80000"/>
              </a:lnSpc>
            </a:pPr>
            <a:r>
              <a:rPr lang="es-ES_tradnl" altLang="en-US" sz="2800" dirty="0">
                <a:cs typeface="Arial" pitchFamily="34" charset="0"/>
              </a:rPr>
              <a:t>Los resultados pueden ser usados para cambiar el programa del estudiante y/o los servicios, si fuera necesario</a:t>
            </a:r>
          </a:p>
          <a:p>
            <a:pPr lvl="2" eaLnBrk="1" hangingPunct="1">
              <a:lnSpc>
                <a:spcPct val="80000"/>
              </a:lnSpc>
            </a:pPr>
            <a:endParaRPr lang="en-US" altLang="en-US" sz="2800" dirty="0">
              <a:cs typeface="Arial" pitchFamily="34" charset="0"/>
            </a:endParaRPr>
          </a:p>
          <a:p>
            <a:pPr lvl="2" eaLnBrk="1" hangingPunct="1">
              <a:lnSpc>
                <a:spcPct val="80000"/>
              </a:lnSpc>
              <a:buFont typeface="Wingdings" pitchFamily="2" charset="2"/>
              <a:buNone/>
            </a:pPr>
            <a:endParaRPr lang="en-US" altLang="en-US" sz="2800" dirty="0">
              <a:cs typeface="Arial" pitchFamily="34" charset="0"/>
            </a:endParaRPr>
          </a:p>
          <a:p>
            <a:pPr eaLnBrk="1" hangingPunct="1"/>
            <a:endParaRPr lang="en-US" altLang="en-US" sz="2800" dirty="0">
              <a:cs typeface="Arial" pitchFamily="34" charset="0"/>
            </a:endParaRPr>
          </a:p>
        </p:txBody>
      </p:sp>
      <p:sp>
        <p:nvSpPr>
          <p:cNvPr id="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17</a:t>
            </a:fld>
            <a:endParaRPr lang="en-US" b="1" dirty="0">
              <a:latin typeface="Calibri"/>
            </a:endParaRPr>
          </a:p>
        </p:txBody>
      </p:sp>
      <p:pic>
        <p:nvPicPr>
          <p:cNvPr id="2" name="Picture 1">
            <a:extLst>
              <a:ext uri="{FF2B5EF4-FFF2-40B4-BE49-F238E27FC236}">
                <a16:creationId xmlns:a16="http://schemas.microsoft.com/office/drawing/2014/main" id="{4BA88B61-6A22-504C-9402-9DAF7E7E3B21}"/>
              </a:ext>
            </a:extLst>
          </p:cNvPr>
          <p:cNvPicPr>
            <a:picLocks noChangeAspect="1"/>
          </p:cNvPicPr>
          <p:nvPr/>
        </p:nvPicPr>
        <p:blipFill>
          <a:blip r:embed="rId4"/>
          <a:stretch>
            <a:fillRect/>
          </a:stretch>
        </p:blipFill>
        <p:spPr>
          <a:xfrm>
            <a:off x="802443" y="5864087"/>
            <a:ext cx="969348" cy="9693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s-ES_tradnl" altLang="en-US" sz="3600" b="1" dirty="0">
                <a:solidFill>
                  <a:srgbClr val="0000FF"/>
                </a:solidFill>
                <a:latin typeface="+mn-lt"/>
              </a:rPr>
              <a:t>PROGRAMA DE EDUCACIÓN INDIVIDUALIZADO (IEP)</a:t>
            </a:r>
          </a:p>
        </p:txBody>
      </p:sp>
      <p:pic>
        <p:nvPicPr>
          <p:cNvPr id="14339"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1" name="Rectangle 3"/>
          <p:cNvSpPr txBox="1">
            <a:spLocks noChangeArrowheads="1"/>
          </p:cNvSpPr>
          <p:nvPr/>
        </p:nvSpPr>
        <p:spPr bwMode="auto">
          <a:xfrm>
            <a:off x="609600" y="15240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ヒラギノ角ゴ Pro W3" pitchFamily="2" charset="-128"/>
              </a:defRPr>
            </a:lvl1pPr>
            <a:lvl2pPr marL="569913" indent="-45720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lnSpc>
                <a:spcPct val="90000"/>
              </a:lnSpc>
              <a:buFont typeface="Wingdings" pitchFamily="2" charset="2"/>
              <a:buNone/>
            </a:pPr>
            <a:r>
              <a:rPr lang="es-ES_tradnl" altLang="en-US" sz="2400" dirty="0">
                <a:cs typeface="Arial" pitchFamily="34" charset="0"/>
              </a:rPr>
              <a:t>Un documento escrito para un niño/a con discapacidades que es desarrollado y revisado en una reunión de acuerdo a las leyes y regulaciones de IDEA</a:t>
            </a:r>
          </a:p>
          <a:p>
            <a:pPr>
              <a:lnSpc>
                <a:spcPct val="90000"/>
              </a:lnSpc>
              <a:buFontTx/>
              <a:buNone/>
            </a:pPr>
            <a:endParaRPr lang="es-ES_tradnl" altLang="en-US" sz="2400" b="1" dirty="0">
              <a:cs typeface="Arial" pitchFamily="34" charset="0"/>
            </a:endParaRPr>
          </a:p>
          <a:p>
            <a:pPr>
              <a:lnSpc>
                <a:spcPct val="90000"/>
              </a:lnSpc>
              <a:buFontTx/>
              <a:buNone/>
            </a:pPr>
            <a:r>
              <a:rPr lang="es-ES_tradnl" altLang="en-US" sz="2400" b="1" dirty="0">
                <a:cs typeface="Arial" pitchFamily="34" charset="0"/>
              </a:rPr>
              <a:t>El propósito general del IEP es:</a:t>
            </a:r>
          </a:p>
          <a:p>
            <a:pPr lvl="1" eaLnBrk="1" hangingPunct="1">
              <a:lnSpc>
                <a:spcPct val="90000"/>
              </a:lnSpc>
              <a:buClr>
                <a:srgbClr val="0000FF"/>
              </a:buClr>
              <a:buFont typeface="Wingdings" pitchFamily="2" charset="2"/>
              <a:buChar char="§"/>
            </a:pPr>
            <a:r>
              <a:rPr lang="es-ES_tradnl" altLang="en-US" sz="2400" dirty="0">
                <a:cs typeface="Arial" pitchFamily="34" charset="0"/>
              </a:rPr>
              <a:t>Establecer los Niveles Actuales de Desempeño (</a:t>
            </a:r>
            <a:r>
              <a:rPr lang="es-ES_tradnl" altLang="en-US" sz="2400" i="1" dirty="0" err="1">
                <a:cs typeface="Arial" pitchFamily="34" charset="0"/>
              </a:rPr>
              <a:t>Present</a:t>
            </a:r>
            <a:r>
              <a:rPr lang="es-ES_tradnl" altLang="en-US" sz="2400" i="1" dirty="0">
                <a:cs typeface="Arial" pitchFamily="34" charset="0"/>
              </a:rPr>
              <a:t> </a:t>
            </a:r>
            <a:r>
              <a:rPr lang="es-ES_tradnl" altLang="en-US" sz="2400" i="1" dirty="0" err="1">
                <a:cs typeface="Arial" pitchFamily="34" charset="0"/>
              </a:rPr>
              <a:t>Levels</a:t>
            </a:r>
            <a:r>
              <a:rPr lang="es-ES_tradnl" altLang="en-US" sz="2400" i="1" dirty="0">
                <a:cs typeface="Arial" pitchFamily="34" charset="0"/>
              </a:rPr>
              <a:t> of Performance (PLP</a:t>
            </a:r>
            <a:r>
              <a:rPr lang="es-ES_tradnl" altLang="en-US" sz="2400" dirty="0">
                <a:cs typeface="Arial" pitchFamily="34" charset="0"/>
              </a:rPr>
              <a:t>),</a:t>
            </a:r>
            <a:r>
              <a:rPr lang="es-ES_tradnl" altLang="en-US" sz="2400" dirty="0">
                <a:solidFill>
                  <a:srgbClr val="0000FF"/>
                </a:solidFill>
                <a:cs typeface="Arial" pitchFamily="34" charset="0"/>
              </a:rPr>
              <a:t> </a:t>
            </a:r>
            <a:r>
              <a:rPr lang="es-ES_tradnl" altLang="en-US" sz="2400" dirty="0">
                <a:cs typeface="Arial" pitchFamily="34" charset="0"/>
              </a:rPr>
              <a:t>y determinar las metas </a:t>
            </a:r>
          </a:p>
          <a:p>
            <a:pPr lvl="1">
              <a:lnSpc>
                <a:spcPct val="90000"/>
              </a:lnSpc>
              <a:buClr>
                <a:srgbClr val="0000FF"/>
              </a:buClr>
              <a:buFont typeface="Wingdings" pitchFamily="2" charset="2"/>
              <a:buChar char="§"/>
            </a:pPr>
            <a:r>
              <a:rPr lang="es-ES_tradnl" altLang="en-US" sz="2400" dirty="0">
                <a:cs typeface="Arial" pitchFamily="34" charset="0"/>
              </a:rPr>
              <a:t>Declarar el tipo de educación especial y servicios relacionados, así como ayudas suplementarias para ser provistas por la agencia pública al niño/a</a:t>
            </a:r>
          </a:p>
          <a:p>
            <a:pPr eaLnBrk="1" hangingPunct="1">
              <a:lnSpc>
                <a:spcPct val="90000"/>
              </a:lnSpc>
              <a:buFont typeface="Wingdings" pitchFamily="2" charset="2"/>
              <a:buNone/>
            </a:pPr>
            <a:endParaRPr lang="en-US" altLang="en-US" sz="2400" dirty="0">
              <a:cs typeface="Arial" pitchFamily="34" charset="0"/>
            </a:endParaRPr>
          </a:p>
        </p:txBody>
      </p:sp>
      <p:sp>
        <p:nvSpPr>
          <p:cNvPr id="8" name="Footer Placeholder 3"/>
          <p:cNvSpPr txBox="1">
            <a:spLocks noGrp="1"/>
          </p:cNvSpPr>
          <p:nvPr/>
        </p:nvSpPr>
        <p:spPr>
          <a:xfrm>
            <a:off x="2286000" y="6266656"/>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18</a:t>
            </a:fld>
            <a:endParaRPr lang="en-US" b="1" dirty="0">
              <a:latin typeface="Calibri"/>
            </a:endParaRPr>
          </a:p>
        </p:txBody>
      </p:sp>
      <p:pic>
        <p:nvPicPr>
          <p:cNvPr id="2" name="Picture 1">
            <a:extLst>
              <a:ext uri="{FF2B5EF4-FFF2-40B4-BE49-F238E27FC236}">
                <a16:creationId xmlns:a16="http://schemas.microsoft.com/office/drawing/2014/main" id="{E3325009-236D-7F76-0AD6-D978A94B8549}"/>
              </a:ext>
            </a:extLst>
          </p:cNvPr>
          <p:cNvPicPr>
            <a:picLocks noChangeAspect="1"/>
          </p:cNvPicPr>
          <p:nvPr/>
        </p:nvPicPr>
        <p:blipFill>
          <a:blip r:embed="rId4"/>
          <a:stretch>
            <a:fillRect/>
          </a:stretch>
        </p:blipFill>
        <p:spPr>
          <a:xfrm>
            <a:off x="576470" y="5752127"/>
            <a:ext cx="969348" cy="9693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43200" y="6248400"/>
            <a:ext cx="3886200" cy="457200"/>
          </a:xfrm>
        </p:spPr>
        <p:txBody>
          <a:bodyPr/>
          <a:lstStyle/>
          <a:p>
            <a:pPr lvl="0">
              <a:defRPr/>
            </a:pPr>
            <a:r>
              <a:rPr lang="es-US" sz="1200" i="1" dirty="0">
                <a:solidFill>
                  <a:srgbClr val="FFFFFF">
                    <a:lumMod val="50000"/>
                  </a:srgbClr>
                </a:solidFill>
                <a:latin typeface="Arial"/>
                <a:ea typeface="ヒラギノ角ゴ Pro W3" pitchFamily="2" charset="-128"/>
                <a:cs typeface="+mn-cs"/>
              </a:rPr>
              <a:t>un futuro brillante para niños con discapacidades</a:t>
            </a:r>
            <a:endParaRPr lang="en-US" sz="1200" i="1" dirty="0">
              <a:solidFill>
                <a:srgbClr val="FFFFFF">
                  <a:lumMod val="50000"/>
                </a:srgbClr>
              </a:solidFill>
              <a:latin typeface="Arial"/>
              <a:ea typeface="ヒラギノ角ゴ Pro W3" pitchFamily="2" charset="-128"/>
              <a:cs typeface="+mn-cs"/>
            </a:endParaRPr>
          </a:p>
          <a:p>
            <a:pPr>
              <a:defRPr/>
            </a:pPr>
            <a:endParaRPr lang="en-US" dirty="0"/>
          </a:p>
        </p:txBody>
      </p:sp>
      <p:sp>
        <p:nvSpPr>
          <p:cNvPr id="3" name="Slide Number Placeholder 2"/>
          <p:cNvSpPr>
            <a:spLocks noGrp="1"/>
          </p:cNvSpPr>
          <p:nvPr>
            <p:ph type="sldNum" sz="quarter" idx="12"/>
          </p:nvPr>
        </p:nvSpPr>
        <p:spPr>
          <a:xfrm>
            <a:off x="8382000" y="6248400"/>
            <a:ext cx="457200" cy="457200"/>
          </a:xfrm>
        </p:spPr>
        <p:txBody>
          <a:bodyPr/>
          <a:lstStyle/>
          <a:p>
            <a:pPr>
              <a:defRPr/>
            </a:pPr>
            <a:fld id="{8D06D8E7-365C-4AE5-B2E4-389003394E1D}" type="slidenum">
              <a:rPr lang="en-US" altLang="en-US" smtClean="0"/>
              <a:pPr>
                <a:defRPr/>
              </a:pPr>
              <a:t>19</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 y="1133994"/>
            <a:ext cx="9144000" cy="5376673"/>
          </a:xfrm>
          <a:prstGeom prst="rect">
            <a:avLst/>
          </a:prstGeom>
        </p:spPr>
      </p:pic>
      <p:sp>
        <p:nvSpPr>
          <p:cNvPr id="6" name="Rectangle 5"/>
          <p:cNvSpPr/>
          <p:nvPr/>
        </p:nvSpPr>
        <p:spPr>
          <a:xfrm>
            <a:off x="2133600" y="0"/>
            <a:ext cx="4572000" cy="830997"/>
          </a:xfrm>
          <a:prstGeom prst="rect">
            <a:avLst/>
          </a:prstGeom>
        </p:spPr>
        <p:txBody>
          <a:bodyPr>
            <a:spAutoFit/>
          </a:bodyPr>
          <a:lstStyle/>
          <a:p>
            <a:pPr algn="ctr"/>
            <a:r>
              <a:rPr lang="es-ES" sz="4800" b="1" dirty="0">
                <a:solidFill>
                  <a:srgbClr val="0000FF"/>
                </a:solidFill>
                <a:latin typeface="+mn-lt"/>
              </a:rPr>
              <a:t>EJEMPLO</a:t>
            </a:r>
            <a:r>
              <a:rPr lang="es-ES" dirty="0">
                <a:solidFill>
                  <a:srgbClr val="0000FF"/>
                </a:solidFill>
              </a:rPr>
              <a:t> </a:t>
            </a:r>
          </a:p>
        </p:txBody>
      </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25500"/>
            <a:ext cx="82296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DF6680F4-6436-4A07-834F-16733E068C3B}"/>
              </a:ext>
            </a:extLst>
          </p:cNvPr>
          <p:cNvSpPr txBox="1">
            <a:spLocks/>
          </p:cNvSpPr>
          <p:nvPr/>
        </p:nvSpPr>
        <p:spPr bwMode="auto">
          <a:xfrm>
            <a:off x="8610600" y="6408738"/>
            <a:ext cx="457200"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Tahoma" pitchFamily="34" charset="0"/>
                <a:ea typeface="ヒラギノ角ゴ Pro W3" pitchFamily="2" charset="-128"/>
                <a:cs typeface="Arial" pitchFamily="34" charset="0"/>
              </a:defRPr>
            </a:lvl1pPr>
            <a:lvl2pPr marL="4572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5pPr>
            <a:lvl6pPr marL="2286000" algn="l" defTabSz="914400" rtl="0" eaLnBrk="1" latinLnBrk="0" hangingPunct="1">
              <a:defRPr kern="1200">
                <a:solidFill>
                  <a:schemeClr val="tx1"/>
                </a:solidFill>
                <a:latin typeface="Tahoma" pitchFamily="34" charset="0"/>
                <a:ea typeface="ヒラギノ角ゴ Pro W3" pitchFamily="2" charset="-128"/>
                <a:cs typeface="+mn-cs"/>
              </a:defRPr>
            </a:lvl6pPr>
            <a:lvl7pPr marL="2743200" algn="l" defTabSz="914400" rtl="0" eaLnBrk="1" latinLnBrk="0" hangingPunct="1">
              <a:defRPr kern="1200">
                <a:solidFill>
                  <a:schemeClr val="tx1"/>
                </a:solidFill>
                <a:latin typeface="Tahoma" pitchFamily="34" charset="0"/>
                <a:ea typeface="ヒラギノ角ゴ Pro W3" pitchFamily="2" charset="-128"/>
                <a:cs typeface="+mn-cs"/>
              </a:defRPr>
            </a:lvl7pPr>
            <a:lvl8pPr marL="3200400" algn="l" defTabSz="914400" rtl="0" eaLnBrk="1" latinLnBrk="0" hangingPunct="1">
              <a:defRPr kern="1200">
                <a:solidFill>
                  <a:schemeClr val="tx1"/>
                </a:solidFill>
                <a:latin typeface="Tahoma" pitchFamily="34" charset="0"/>
                <a:ea typeface="ヒラギノ角ゴ Pro W3" pitchFamily="2" charset="-128"/>
                <a:cs typeface="+mn-cs"/>
              </a:defRPr>
            </a:lvl8pPr>
            <a:lvl9pPr marL="3657600" algn="l" defTabSz="914400" rtl="0" eaLnBrk="1" latinLnBrk="0" hangingPunct="1">
              <a:defRPr kern="1200">
                <a:solidFill>
                  <a:schemeClr val="tx1"/>
                </a:solidFill>
                <a:latin typeface="Tahoma" pitchFamily="34" charset="0"/>
                <a:ea typeface="ヒラギノ角ゴ Pro W3" pitchFamily="2" charset="-128"/>
                <a:cs typeface="+mn-cs"/>
              </a:defRPr>
            </a:lvl9pPr>
          </a:lstStyle>
          <a:p>
            <a:pPr algn="ctr">
              <a:defRPr/>
            </a:pPr>
            <a:fld id="{489566FE-4BE8-4C16-A408-0F5E4DCA1BE7}" type="slidenum">
              <a:rPr lang="en-US" b="1" smtClean="0">
                <a:latin typeface="Calibri"/>
              </a:rPr>
              <a:pPr algn="ctr">
                <a:defRPr/>
              </a:pPr>
              <a:t>19</a:t>
            </a:fld>
            <a:endParaRPr lang="en-US" b="1" dirty="0">
              <a:latin typeface="Calibri"/>
            </a:endParaRPr>
          </a:p>
        </p:txBody>
      </p:sp>
    </p:spTree>
    <p:extLst>
      <p:ext uri="{BB962C8B-B14F-4D97-AF65-F5344CB8AC3E}">
        <p14:creationId xmlns:p14="http://schemas.microsoft.com/office/powerpoint/2010/main" val="201829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96AD83-5C63-48B7-A40D-0CF4C10C85FA}"/>
              </a:ext>
            </a:extLst>
          </p:cNvPr>
          <p:cNvSpPr/>
          <p:nvPr/>
        </p:nvSpPr>
        <p:spPr>
          <a:xfrm>
            <a:off x="4382770" y="1887772"/>
            <a:ext cx="4419600" cy="483850"/>
          </a:xfrm>
          <a:prstGeom prst="rect">
            <a:avLst/>
          </a:prstGeom>
        </p:spPr>
        <p:txBody>
          <a:bodyPr wrap="square">
            <a:spAutoFit/>
          </a:bodyPr>
          <a:lstStyle/>
          <a:p>
            <a:pPr marL="0" marR="0" lvl="0" indent="0" algn="ctr" defTabSz="914400" rtl="0" eaLnBrk="0" fontAlgn="base" latinLnBrk="0" hangingPunct="0">
              <a:lnSpc>
                <a:spcPct val="112000"/>
              </a:lnSpc>
              <a:spcBef>
                <a:spcPts val="0"/>
              </a:spcBef>
              <a:spcAft>
                <a:spcPts val="600"/>
              </a:spcAft>
              <a:buClrTx/>
              <a:buSzTx/>
              <a:buFontTx/>
              <a:buNone/>
              <a:tabLst/>
              <a:defRPr/>
            </a:pPr>
            <a:r>
              <a:rPr kumimoji="0" lang="en-US" sz="2400" b="1" i="0" u="none" strike="noStrike" kern="1400" cap="none" spc="0" normalizeH="0" baseline="0" noProof="0" dirty="0">
                <a:ln>
                  <a:noFill/>
                </a:ln>
                <a:solidFill>
                  <a:srgbClr val="000080"/>
                </a:solidFill>
                <a:effectLst/>
                <a:uLnTx/>
                <a:uFillTx/>
                <a:latin typeface="Calibri"/>
                <a:ea typeface="ヒラギノ角ゴ Pro W3" pitchFamily="2" charset="-128"/>
                <a:cs typeface="+mn-cs"/>
              </a:rPr>
              <a:t>¿C</a:t>
            </a:r>
            <a:r>
              <a:rPr kumimoji="0" lang="es-419" sz="2400" b="1" i="0" u="none" strike="noStrike" kern="1400" cap="none" spc="0" normalizeH="0" baseline="0" noProof="0" dirty="0" err="1">
                <a:ln>
                  <a:noFill/>
                </a:ln>
                <a:solidFill>
                  <a:srgbClr val="000080"/>
                </a:solidFill>
                <a:effectLst/>
                <a:uLnTx/>
                <a:uFillTx/>
                <a:latin typeface="Calibri"/>
                <a:ea typeface="ヒラギノ角ゴ Pro W3" pitchFamily="2" charset="-128"/>
                <a:cs typeface="+mn-cs"/>
              </a:rPr>
              <a:t>Ó</a:t>
            </a:r>
            <a:r>
              <a:rPr kumimoji="0" lang="en-US" sz="2400" b="1" i="0" u="none" strike="noStrike" kern="1400" cap="none" spc="0" normalizeH="0" baseline="0" noProof="0" dirty="0">
                <a:ln>
                  <a:noFill/>
                </a:ln>
                <a:solidFill>
                  <a:srgbClr val="000080"/>
                </a:solidFill>
                <a:effectLst/>
                <a:uLnTx/>
                <a:uFillTx/>
                <a:latin typeface="Calibri"/>
                <a:ea typeface="ヒラギノ角ゴ Pro W3" pitchFamily="2" charset="-128"/>
                <a:cs typeface="+mn-cs"/>
              </a:rPr>
              <a:t>MO </a:t>
            </a:r>
            <a:r>
              <a:rPr kumimoji="0" lang="en-US" sz="2400" b="1" i="0" u="none" strike="noStrike" kern="1400" cap="none" spc="0" normalizeH="0" baseline="0" noProof="0" dirty="0" err="1">
                <a:ln>
                  <a:noFill/>
                </a:ln>
                <a:solidFill>
                  <a:srgbClr val="000080"/>
                </a:solidFill>
                <a:effectLst/>
                <a:uLnTx/>
                <a:uFillTx/>
                <a:latin typeface="Calibri"/>
                <a:ea typeface="ヒラギノ角ゴ Pro W3" pitchFamily="2" charset="-128"/>
                <a:cs typeface="+mn-cs"/>
              </a:rPr>
              <a:t>ayudamos</a:t>
            </a:r>
            <a:r>
              <a:rPr kumimoji="0" lang="en-US" sz="2400" b="1" i="0" u="none" strike="noStrike" kern="1400" cap="none" spc="0" normalizeH="0" baseline="0" noProof="0" dirty="0">
                <a:ln>
                  <a:noFill/>
                </a:ln>
                <a:solidFill>
                  <a:srgbClr val="000080"/>
                </a:solidFill>
                <a:effectLst/>
                <a:uLnTx/>
                <a:uFillTx/>
                <a:latin typeface="Calibri"/>
                <a:ea typeface="ヒラギノ角ゴ Pro W3" pitchFamily="2" charset="-128"/>
                <a:cs typeface="+mn-cs"/>
              </a:rPr>
              <a:t>?</a:t>
            </a:r>
          </a:p>
        </p:txBody>
      </p:sp>
      <p:sp>
        <p:nvSpPr>
          <p:cNvPr id="7" name="Rectangle 6">
            <a:extLst>
              <a:ext uri="{FF2B5EF4-FFF2-40B4-BE49-F238E27FC236}">
                <a16:creationId xmlns:a16="http://schemas.microsoft.com/office/drawing/2014/main" id="{7FEDE594-92F6-4A29-8B8D-BDAE2972AAC1}"/>
              </a:ext>
            </a:extLst>
          </p:cNvPr>
          <p:cNvSpPr/>
          <p:nvPr/>
        </p:nvSpPr>
        <p:spPr>
          <a:xfrm>
            <a:off x="1143000" y="5740383"/>
            <a:ext cx="7239000" cy="420884"/>
          </a:xfrm>
          <a:prstGeom prst="rect">
            <a:avLst/>
          </a:prstGeom>
        </p:spPr>
        <p:txBody>
          <a:bodyPr wrap="square">
            <a:spAutoFit/>
          </a:bodyPr>
          <a:lstStyle/>
          <a:p>
            <a:pPr marL="0" marR="0" lvl="0" indent="0" algn="ctr" defTabSz="914400" rtl="0" eaLnBrk="0" fontAlgn="base" latinLnBrk="0" hangingPunct="0">
              <a:lnSpc>
                <a:spcPct val="113000"/>
              </a:lnSpc>
              <a:spcBef>
                <a:spcPts val="0"/>
              </a:spcBef>
              <a:spcAft>
                <a:spcPts val="900"/>
              </a:spcAft>
              <a:buClrTx/>
              <a:buSzTx/>
              <a:buFontTx/>
              <a:buNone/>
              <a:tabLst/>
              <a:defRPr/>
            </a:pPr>
            <a:r>
              <a:rPr kumimoji="0" lang="es-ES" sz="2000" b="1" i="0" u="none" strike="noStrike" kern="1400" cap="none" spc="0" normalizeH="0" baseline="0" noProof="0" dirty="0">
                <a:ln>
                  <a:noFill/>
                </a:ln>
                <a:solidFill>
                  <a:srgbClr val="000080"/>
                </a:solidFill>
                <a:effectLst/>
                <a:uLnTx/>
                <a:uFillTx/>
                <a:latin typeface="Calibri"/>
                <a:ea typeface="ヒラギノ角ゴ Pro W3" pitchFamily="2" charset="-128"/>
                <a:cs typeface="+mn-cs"/>
              </a:rPr>
              <a:t>Los servicios son </a:t>
            </a:r>
            <a:r>
              <a:rPr kumimoji="0" lang="es-ES" sz="2000" b="1" i="0" u="sng" strike="noStrike" kern="1400" cap="none" spc="0" normalizeH="0" baseline="0" noProof="0" dirty="0">
                <a:ln>
                  <a:noFill/>
                </a:ln>
                <a:solidFill>
                  <a:srgbClr val="FF0000"/>
                </a:solidFill>
                <a:effectLst/>
                <a:uLnTx/>
                <a:uFillTx/>
                <a:latin typeface="Calibri"/>
                <a:ea typeface="ヒラギノ角ゴ Pro W3" pitchFamily="2" charset="-128"/>
                <a:cs typeface="+mn-cs"/>
              </a:rPr>
              <a:t>GRATUITOS</a:t>
            </a:r>
            <a:r>
              <a:rPr kumimoji="0" lang="es-ES" sz="2000" b="1" i="0" u="none" strike="noStrike" kern="1400" cap="none" spc="0" normalizeH="0" baseline="0" noProof="0" dirty="0">
                <a:ln>
                  <a:noFill/>
                </a:ln>
                <a:solidFill>
                  <a:srgbClr val="000080"/>
                </a:solidFill>
                <a:effectLst/>
                <a:uLnTx/>
                <a:uFillTx/>
                <a:latin typeface="Calibri"/>
                <a:ea typeface="ヒラギノ角ゴ Pro W3" pitchFamily="2" charset="-128"/>
                <a:cs typeface="+mn-cs"/>
              </a:rPr>
              <a:t> para las familias de Tennessee</a:t>
            </a:r>
          </a:p>
        </p:txBody>
      </p:sp>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79" y="720112"/>
            <a:ext cx="8229600" cy="158750"/>
          </a:xfr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64542" y="-232083"/>
            <a:ext cx="2288939" cy="2532831"/>
          </a:xfrm>
          <a:prstGeom prst="rect">
            <a:avLst/>
          </a:prstGeom>
        </p:spPr>
      </p:pic>
      <p:pic>
        <p:nvPicPr>
          <p:cNvPr id="34" name="Picture 2">
            <a:extLst>
              <a:ext uri="{FF2B5EF4-FFF2-40B4-BE49-F238E27FC236}">
                <a16:creationId xmlns:a16="http://schemas.microsoft.com/office/drawing/2014/main" id="{FA54ED94-4FA3-40CB-8D77-B8490548B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938586"/>
            <a:ext cx="839066" cy="6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DB50A0AC-6A40-4423-A8E0-CDBC6B115B5D}"/>
              </a:ext>
            </a:extLst>
          </p:cNvPr>
          <p:cNvSpPr/>
          <p:nvPr/>
        </p:nvSpPr>
        <p:spPr>
          <a:xfrm>
            <a:off x="482601" y="1993838"/>
            <a:ext cx="3616234" cy="332014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0" fontAlgn="base" latinLnBrk="0" hangingPunct="0">
              <a:lnSpc>
                <a:spcPct val="112000"/>
              </a:lnSpc>
              <a:spcBef>
                <a:spcPts val="0"/>
              </a:spcBef>
              <a:spcAft>
                <a:spcPts val="600"/>
              </a:spcAft>
              <a:buClrTx/>
              <a:buSzTx/>
              <a:buFontTx/>
              <a:buNone/>
              <a:tabLst/>
              <a:defRPr/>
            </a:pPr>
            <a:r>
              <a:rPr kumimoji="0" lang="en-US" sz="2400" b="1" i="0" u="none" strike="noStrike" kern="1400" cap="none" spc="0" normalizeH="0" baseline="0" noProof="0" dirty="0">
                <a:ln>
                  <a:noFill/>
                </a:ln>
                <a:solidFill>
                  <a:srgbClr val="000080"/>
                </a:solidFill>
                <a:effectLst/>
                <a:uLnTx/>
                <a:uFillTx/>
                <a:latin typeface="Calibri"/>
                <a:ea typeface="ヒラギノ角ゴ Pro W3"/>
                <a:cs typeface="+mn-cs"/>
              </a:rPr>
              <a:t>¿A QUIÉNES </a:t>
            </a:r>
            <a:r>
              <a:rPr kumimoji="0" lang="en-US" sz="2400" b="1" i="0" u="none" strike="noStrike" kern="1400" cap="none" spc="0" normalizeH="0" baseline="0" noProof="0" dirty="0" err="1">
                <a:ln>
                  <a:noFill/>
                </a:ln>
                <a:solidFill>
                  <a:srgbClr val="000080"/>
                </a:solidFill>
                <a:effectLst/>
                <a:uLnTx/>
                <a:uFillTx/>
                <a:latin typeface="Calibri"/>
                <a:ea typeface="ヒラギノ角ゴ Pro W3"/>
                <a:cs typeface="+mn-cs"/>
              </a:rPr>
              <a:t>ayudamos</a:t>
            </a:r>
            <a:r>
              <a:rPr kumimoji="0" lang="en-US" sz="2400" b="1" i="0" u="none" strike="noStrike" kern="1400" cap="none" spc="0" normalizeH="0" baseline="0" noProof="0" dirty="0">
                <a:ln>
                  <a:noFill/>
                </a:ln>
                <a:solidFill>
                  <a:srgbClr val="000080"/>
                </a:solidFill>
                <a:effectLst/>
                <a:uLnTx/>
                <a:uFillTx/>
                <a:latin typeface="Calibri"/>
                <a:ea typeface="ヒラギノ角ゴ Pro W3"/>
                <a:cs typeface="+mn-cs"/>
              </a:rPr>
              <a:t>?</a:t>
            </a:r>
            <a:r>
              <a:rPr kumimoji="0" lang="en-US" sz="2000" b="0" i="0" u="none" strike="noStrike" kern="1400" cap="none" spc="0" normalizeH="0" baseline="0" noProof="0" dirty="0">
                <a:ln>
                  <a:noFill/>
                </a:ln>
                <a:solidFill>
                  <a:srgbClr val="000000"/>
                </a:solidFill>
                <a:effectLst/>
                <a:uLnTx/>
                <a:uFillTx/>
                <a:latin typeface="Calibri"/>
                <a:ea typeface="ヒラギノ角ゴ Pro W3"/>
                <a:cs typeface="+mn-cs"/>
              </a:rPr>
              <a:t> </a:t>
            </a:r>
            <a:endParaRPr kumimoji="0" lang="en-US" sz="1050" b="0" i="0" u="none" strike="noStrike" kern="1400" cap="none" spc="0" normalizeH="0" baseline="0" noProof="0" dirty="0">
              <a:ln>
                <a:noFill/>
              </a:ln>
              <a:solidFill>
                <a:srgbClr val="000000"/>
              </a:solidFill>
              <a:effectLst/>
              <a:uLnTx/>
              <a:uFillTx/>
              <a:latin typeface="Arial"/>
              <a:ea typeface="ヒラギノ角ゴ Pro W3"/>
              <a:cs typeface="+mn-cs"/>
            </a:endParaRPr>
          </a:p>
          <a:p>
            <a:pPr marL="0" marR="0" lvl="0" indent="0" algn="l" defTabSz="914400" rtl="0" eaLnBrk="0" fontAlgn="base" latinLnBrk="0" hangingPunct="0">
              <a:lnSpc>
                <a:spcPct val="112000"/>
              </a:lnSpc>
              <a:spcBef>
                <a:spcPts val="0"/>
              </a:spcBef>
              <a:spcAft>
                <a:spcPts val="600"/>
              </a:spcAft>
              <a:buClrTx/>
              <a:buSzTx/>
              <a:buFontTx/>
              <a:buNone/>
              <a:tabLst/>
              <a:defRPr/>
            </a:pPr>
            <a:r>
              <a:rPr kumimoji="0" lang="es-ES" sz="1800" b="0" i="0" u="none" strike="noStrike" kern="1400" cap="none" spc="0" normalizeH="0" baseline="0" noProof="0" dirty="0">
                <a:ln>
                  <a:noFill/>
                </a:ln>
                <a:solidFill>
                  <a:srgbClr val="000000"/>
                </a:solidFill>
                <a:effectLst/>
                <a:uLnTx/>
                <a:uFillTx/>
                <a:latin typeface="Arial"/>
                <a:ea typeface="ヒラギノ角ゴ Pro W3"/>
                <a:cs typeface="+mn-cs"/>
              </a:rPr>
              <a:t>A familias o representante legal de niños y jóvenes, nacimiento hasta 26 años, con un diagnóstico o sospecha de una discapacidad médica o mental en Tennessee. TNSTEP cree que los padres son los mejores defensores de los derechos de sus hijos.</a:t>
            </a:r>
            <a:endParaRPr kumimoji="0" lang="es-ES" sz="1200" b="0" i="0" u="none" strike="noStrike" kern="1400" cap="none" spc="0" normalizeH="0" baseline="0" noProof="0" dirty="0">
              <a:ln>
                <a:noFill/>
              </a:ln>
              <a:solidFill>
                <a:srgbClr val="000000"/>
              </a:solidFill>
              <a:effectLst/>
              <a:uLnTx/>
              <a:uFillTx/>
              <a:latin typeface="Arial"/>
              <a:ea typeface="ヒラギノ角ゴ Pro W3"/>
              <a:cs typeface="+mn-cs"/>
            </a:endParaRPr>
          </a:p>
        </p:txBody>
      </p:sp>
      <p:sp>
        <p:nvSpPr>
          <p:cNvPr id="20" name="Footer Placeholder 3">
            <a:extLst>
              <a:ext uri="{FF2B5EF4-FFF2-40B4-BE49-F238E27FC236}">
                <a16:creationId xmlns:a16="http://schemas.microsoft.com/office/drawing/2014/main" id="{4A63FD3A-4AEC-4D53-A7B9-07056AA2F226}"/>
              </a:ext>
            </a:extLst>
          </p:cNvPr>
          <p:cNvSpPr txBox="1">
            <a:spLocks noGrp="1"/>
          </p:cNvSpPr>
          <p:nvPr/>
        </p:nvSpPr>
        <p:spPr>
          <a:xfrm>
            <a:off x="2286000" y="6356350"/>
            <a:ext cx="4267200" cy="365125"/>
          </a:xfrm>
          <a:prstGeom prst="rect">
            <a:avLst/>
          </a:prstGeom>
          <a:noFill/>
        </p:spPr>
        <p:txBody>
          <a:bodyPr anchor="ctr"/>
          <a:lstStyle/>
          <a:p>
            <a:pPr algn="ctr" defTabSz="914400" eaLnBrk="0" fontAlgn="base" hangingPunct="0">
              <a:spcBef>
                <a:spcPct val="0"/>
              </a:spcBef>
              <a:spcAft>
                <a:spcPct val="0"/>
              </a:spcAft>
              <a:defRPr/>
            </a:pPr>
            <a:r>
              <a:rPr lang="es-US" sz="1200" i="1" dirty="0">
                <a:solidFill>
                  <a:srgbClr val="FFFFFF">
                    <a:lumMod val="50000"/>
                  </a:srgbClr>
                </a:solidFill>
                <a:latin typeface="Arial"/>
                <a:ea typeface="ヒラギノ角ゴ Pro W3" pitchFamily="2" charset="-128"/>
              </a:rPr>
              <a:t>un futuro brillante para niños con discapacidades</a:t>
            </a:r>
            <a:endParaRPr lang="en-US" sz="1200" i="1" dirty="0">
              <a:solidFill>
                <a:srgbClr val="FFFFFF">
                  <a:lumMod val="50000"/>
                </a:srgbClr>
              </a:solidFill>
              <a:latin typeface="Arial"/>
              <a:ea typeface="ヒラギノ角ゴ Pro W3" pitchFamily="2" charset="-128"/>
            </a:endParaRPr>
          </a:p>
        </p:txBody>
      </p:sp>
      <p:sp>
        <p:nvSpPr>
          <p:cNvPr id="25" name="Rectangle 24">
            <a:extLst>
              <a:ext uri="{FF2B5EF4-FFF2-40B4-BE49-F238E27FC236}">
                <a16:creationId xmlns:a16="http://schemas.microsoft.com/office/drawing/2014/main" id="{99ECBC01-DE63-4439-A8F9-C9A5AAA0B156}"/>
              </a:ext>
            </a:extLst>
          </p:cNvPr>
          <p:cNvSpPr/>
          <p:nvPr/>
        </p:nvSpPr>
        <p:spPr>
          <a:xfrm>
            <a:off x="4172494" y="2425152"/>
            <a:ext cx="2514600" cy="3189206"/>
          </a:xfrm>
          <a:prstGeom prst="rect">
            <a:avLst/>
          </a:prstGeom>
        </p:spPr>
        <p:txBody>
          <a:bodyPr wrap="square">
            <a:spAutoFit/>
          </a:bodyPr>
          <a:lstStyle/>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Navegando las leyes de educación especial</a:t>
            </a:r>
            <a:endParaRPr lang="es-ES" kern="1400" dirty="0">
              <a:solidFill>
                <a:srgbClr val="000000"/>
              </a:solidFill>
              <a:latin typeface="Arial"/>
              <a:ea typeface="ヒラギノ角ゴ Pro W3" pitchFamily="2" charset="-128"/>
            </a:endParaRPr>
          </a:p>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Revisión y asistencia con el IEP o Plan 504</a:t>
            </a:r>
            <a:endParaRPr lang="es-ES" kern="1400" dirty="0">
              <a:solidFill>
                <a:srgbClr val="000000"/>
              </a:solidFill>
              <a:latin typeface="Arial"/>
              <a:ea typeface="ヒラギノ角ゴ Pro W3" pitchFamily="2" charset="-128"/>
            </a:endParaRPr>
          </a:p>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Talleres y capacitación</a:t>
            </a:r>
            <a:endParaRPr lang="es-ES" kern="1400" dirty="0">
              <a:solidFill>
                <a:srgbClr val="000000"/>
              </a:solidFill>
              <a:latin typeface="Arial"/>
              <a:ea typeface="ヒラギノ角ゴ Pro W3" pitchFamily="2" charset="-128"/>
            </a:endParaRPr>
          </a:p>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Referencias a otras agencias</a:t>
            </a:r>
            <a:endParaRPr lang="es-ES" kern="1400" dirty="0">
              <a:solidFill>
                <a:srgbClr val="000000"/>
              </a:solidFill>
              <a:latin typeface="Arial"/>
              <a:ea typeface="ヒラギノ角ゴ Pro W3" pitchFamily="2" charset="-128"/>
            </a:endParaRPr>
          </a:p>
          <a:p>
            <a:pPr defTabSz="914400" eaLnBrk="0" fontAlgn="base" hangingPunct="0">
              <a:lnSpc>
                <a:spcPct val="113000"/>
              </a:lnSpc>
              <a:spcAft>
                <a:spcPts val="900"/>
              </a:spcAft>
            </a:pPr>
            <a:r>
              <a:rPr lang="es-ES" sz="889" kern="1400" dirty="0">
                <a:solidFill>
                  <a:srgbClr val="000000"/>
                </a:solidFill>
                <a:latin typeface="Arial"/>
                <a:ea typeface="ヒラギノ角ゴ Pro W3" pitchFamily="2" charset="-128"/>
              </a:rPr>
              <a:t> </a:t>
            </a:r>
          </a:p>
          <a:p>
            <a:pPr defTabSz="914400" eaLnBrk="0" fontAlgn="base" hangingPunct="0">
              <a:lnSpc>
                <a:spcPct val="113000"/>
              </a:lnSpc>
              <a:spcAft>
                <a:spcPts val="900"/>
              </a:spcAft>
            </a:pPr>
            <a:r>
              <a:rPr lang="en-US" sz="1100" kern="1400" dirty="0">
                <a:solidFill>
                  <a:srgbClr val="000000"/>
                </a:solidFill>
                <a:latin typeface="Arial"/>
                <a:ea typeface="ヒラギノ角ゴ Pro W3" pitchFamily="2" charset="-128"/>
              </a:rPr>
              <a:t> </a:t>
            </a:r>
          </a:p>
        </p:txBody>
      </p:sp>
      <p:sp>
        <p:nvSpPr>
          <p:cNvPr id="26" name="Rectangle 25">
            <a:extLst>
              <a:ext uri="{FF2B5EF4-FFF2-40B4-BE49-F238E27FC236}">
                <a16:creationId xmlns:a16="http://schemas.microsoft.com/office/drawing/2014/main" id="{B99E637F-9C04-4CA8-BF91-D2EB4F3E4C2D}"/>
              </a:ext>
            </a:extLst>
          </p:cNvPr>
          <p:cNvSpPr/>
          <p:nvPr/>
        </p:nvSpPr>
        <p:spPr>
          <a:xfrm>
            <a:off x="6705600" y="2430156"/>
            <a:ext cx="2209800" cy="3499420"/>
          </a:xfrm>
          <a:prstGeom prst="rect">
            <a:avLst/>
          </a:prstGeom>
        </p:spPr>
        <p:txBody>
          <a:bodyPr wrap="square">
            <a:spAutoFit/>
          </a:bodyPr>
          <a:lstStyle/>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Planificación después de la escuela secundaria</a:t>
            </a:r>
            <a:endParaRPr lang="es-ES" kern="1400" dirty="0">
              <a:solidFill>
                <a:srgbClr val="000000"/>
              </a:solidFill>
              <a:latin typeface="Arial"/>
              <a:ea typeface="ヒラギノ角ゴ Pro W3" pitchFamily="2" charset="-128"/>
            </a:endParaRPr>
          </a:p>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Capacitación con videos y </a:t>
            </a:r>
            <a:r>
              <a:rPr lang="es-ES" kern="1400" dirty="0" err="1">
                <a:solidFill>
                  <a:srgbClr val="000000"/>
                </a:solidFill>
                <a:ea typeface="ヒラギノ角ゴ Pro W3" pitchFamily="2" charset="-128"/>
              </a:rPr>
              <a:t>webinars</a:t>
            </a:r>
            <a:endParaRPr lang="es-ES" kern="1400" dirty="0">
              <a:solidFill>
                <a:srgbClr val="000000"/>
              </a:solidFill>
              <a:latin typeface="Arial"/>
              <a:ea typeface="ヒラギノ角ゴ Pro W3" pitchFamily="2" charset="-128"/>
            </a:endParaRPr>
          </a:p>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Colaboración y comunicación </a:t>
            </a:r>
            <a:endParaRPr lang="es-ES" kern="1400" dirty="0">
              <a:solidFill>
                <a:srgbClr val="000000"/>
              </a:solidFill>
              <a:latin typeface="Arial"/>
              <a:ea typeface="ヒラギノ角ゴ Pro W3" pitchFamily="2" charset="-128"/>
            </a:endParaRPr>
          </a:p>
          <a:p>
            <a:pPr marL="137160" indent="-137160" defTabSz="914400" eaLnBrk="0" fontAlgn="base" hangingPunct="0">
              <a:lnSpc>
                <a:spcPct val="112000"/>
              </a:lnSpc>
              <a:spcAft>
                <a:spcPts val="300"/>
              </a:spcAft>
            </a:pPr>
            <a:r>
              <a:rPr lang="es-ES" kern="1400" dirty="0">
                <a:solidFill>
                  <a:srgbClr val="000000"/>
                </a:solidFill>
                <a:latin typeface="Wingdings"/>
                <a:ea typeface="ヒラギノ角ゴ Pro W3" pitchFamily="2" charset="-128"/>
              </a:rPr>
              <a:t>«</a:t>
            </a:r>
            <a:r>
              <a:rPr lang="es-ES" kern="1400" dirty="0">
                <a:solidFill>
                  <a:srgbClr val="000000"/>
                </a:solidFill>
                <a:latin typeface="Arial"/>
                <a:ea typeface="ヒラギノ角ゴ Pro W3" pitchFamily="2" charset="-128"/>
              </a:rPr>
              <a:t> </a:t>
            </a:r>
            <a:r>
              <a:rPr lang="es-ES" kern="1400" dirty="0">
                <a:solidFill>
                  <a:srgbClr val="000000"/>
                </a:solidFill>
                <a:ea typeface="ヒラギノ角ゴ Pro W3" pitchFamily="2" charset="-128"/>
              </a:rPr>
              <a:t>Actualizaciones de educación especial</a:t>
            </a:r>
            <a:endParaRPr lang="es-ES" kern="1400" dirty="0">
              <a:solidFill>
                <a:srgbClr val="000000"/>
              </a:solidFill>
              <a:latin typeface="Arial"/>
              <a:ea typeface="ヒラギノ角ゴ Pro W3" pitchFamily="2" charset="-128"/>
            </a:endParaRPr>
          </a:p>
          <a:p>
            <a:pPr defTabSz="914400" eaLnBrk="0" fontAlgn="base" hangingPunct="0">
              <a:lnSpc>
                <a:spcPct val="113000"/>
              </a:lnSpc>
              <a:spcAft>
                <a:spcPts val="900"/>
              </a:spcAft>
            </a:pPr>
            <a:r>
              <a:rPr lang="es-ES" sz="889" kern="1400" dirty="0">
                <a:solidFill>
                  <a:srgbClr val="000000"/>
                </a:solidFill>
                <a:latin typeface="Arial"/>
                <a:ea typeface="ヒラギノ角ゴ Pro W3" pitchFamily="2" charset="-128"/>
              </a:rPr>
              <a:t> </a:t>
            </a:r>
          </a:p>
          <a:p>
            <a:pPr defTabSz="914400" eaLnBrk="0" fontAlgn="base" hangingPunct="0">
              <a:lnSpc>
                <a:spcPct val="113000"/>
              </a:lnSpc>
              <a:spcAft>
                <a:spcPts val="900"/>
              </a:spcAft>
            </a:pPr>
            <a:r>
              <a:rPr lang="en-US" sz="1100" kern="1400" dirty="0">
                <a:solidFill>
                  <a:srgbClr val="000000"/>
                </a:solidFill>
                <a:latin typeface="Arial"/>
                <a:ea typeface="ヒラギノ角ゴ Pro W3" pitchFamily="2" charset="-128"/>
              </a:rPr>
              <a:t> </a:t>
            </a:r>
          </a:p>
        </p:txBody>
      </p:sp>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1" y="188912"/>
            <a:ext cx="9144001" cy="645932"/>
          </a:xfrm>
        </p:spPr>
        <p:txBody>
          <a:bodyPr>
            <a:normAutofit fontScale="90000"/>
          </a:bodyPr>
          <a:lstStyle/>
          <a:p>
            <a:r>
              <a:rPr lang="es-ES" sz="3800" dirty="0">
                <a:solidFill>
                  <a:srgbClr val="0033CC"/>
                </a:solidFill>
                <a:latin typeface="Calibri" panose="020F0502020204030204" pitchFamily="34" charset="0"/>
                <a:cs typeface="Calibri" panose="020F0502020204030204" pitchFamily="34" charset="0"/>
              </a:rPr>
              <a:t>TNSTEP: ¿Quiénes somos y qué hacemos?</a:t>
            </a:r>
            <a:endParaRPr lang="en-US" sz="3800" dirty="0">
              <a:solidFill>
                <a:srgbClr val="0033CC"/>
              </a:solidFill>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61774194-F816-4437-8641-BA752AF53795}"/>
              </a:ext>
            </a:extLst>
          </p:cNvPr>
          <p:cNvSpPr/>
          <p:nvPr/>
        </p:nvSpPr>
        <p:spPr>
          <a:xfrm>
            <a:off x="648070" y="871451"/>
            <a:ext cx="7901126" cy="830997"/>
          </a:xfrm>
          <a:prstGeom prst="rect">
            <a:avLst/>
          </a:prstGeom>
        </p:spPr>
        <p:txBody>
          <a:bodyPr wrap="square">
            <a:spAutoFit/>
          </a:bodyPr>
          <a:lstStyle/>
          <a:p>
            <a:pPr algn="ctr" defTabSz="914400" fontAlgn="base">
              <a:spcBef>
                <a:spcPct val="0"/>
              </a:spcBef>
              <a:spcAft>
                <a:spcPct val="0"/>
              </a:spcAft>
              <a:defRPr/>
            </a:pPr>
            <a:r>
              <a:rPr lang="es-ES" altLang="en-US" sz="1600" b="1" dirty="0">
                <a:solidFill>
                  <a:srgbClr val="0033CC"/>
                </a:solidFill>
                <a:cs typeface="Arial" charset="0"/>
              </a:rPr>
              <a:t>Apoyo y Capacitación para Padres Excepcionales, Inc. es una organización estatal sin fines de lucro establecida en 1989  que sirve a las familias del Estado de Tennessee. Nosotros somos el Centro de Capacitación e Información para padres (PTI) en Tennessee.</a:t>
            </a:r>
          </a:p>
        </p:txBody>
      </p:sp>
      <p:sp>
        <p:nvSpPr>
          <p:cNvPr id="19" name="Slide Number Placeholder 7">
            <a:extLst>
              <a:ext uri="{FF2B5EF4-FFF2-40B4-BE49-F238E27FC236}">
                <a16:creationId xmlns:a16="http://schemas.microsoft.com/office/drawing/2014/main" id="{4798D17A-17B1-40D9-9209-20FCD19376BD}"/>
              </a:ext>
            </a:extLst>
          </p:cNvPr>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a:t>
            </a:fld>
            <a:endParaRPr lang="en-US" b="1" dirty="0">
              <a:latin typeface="Calibri"/>
            </a:endParaRPr>
          </a:p>
        </p:txBody>
      </p:sp>
      <p:pic>
        <p:nvPicPr>
          <p:cNvPr id="3" name="Picture 2">
            <a:extLst>
              <a:ext uri="{FF2B5EF4-FFF2-40B4-BE49-F238E27FC236}">
                <a16:creationId xmlns:a16="http://schemas.microsoft.com/office/drawing/2014/main" id="{D0AF5874-EF2D-14E8-758E-F81DF66240F5}"/>
              </a:ext>
            </a:extLst>
          </p:cNvPr>
          <p:cNvPicPr>
            <a:picLocks noChangeAspect="1"/>
          </p:cNvPicPr>
          <p:nvPr/>
        </p:nvPicPr>
        <p:blipFill>
          <a:blip r:embed="rId6"/>
          <a:stretch>
            <a:fillRect/>
          </a:stretch>
        </p:blipFill>
        <p:spPr>
          <a:xfrm>
            <a:off x="352660" y="5854009"/>
            <a:ext cx="969348" cy="969348"/>
          </a:xfrm>
          <a:prstGeom prst="rect">
            <a:avLst/>
          </a:prstGeom>
        </p:spPr>
      </p:pic>
    </p:spTree>
    <p:extLst>
      <p:ext uri="{BB962C8B-B14F-4D97-AF65-F5344CB8AC3E}">
        <p14:creationId xmlns:p14="http://schemas.microsoft.com/office/powerpoint/2010/main" val="4034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s-ES_tradnl" altLang="en-US" sz="3600" b="1" dirty="0">
                <a:solidFill>
                  <a:srgbClr val="0000FF"/>
                </a:solidFill>
                <a:latin typeface="+mn-lt"/>
              </a:rPr>
              <a:t>EDUCACIÓN ESPECIAL</a:t>
            </a:r>
          </a:p>
        </p:txBody>
      </p:sp>
      <p:pic>
        <p:nvPicPr>
          <p:cNvPr id="1536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8" name="Rectangle 3"/>
          <p:cNvSpPr txBox="1">
            <a:spLocks noChangeArrowheads="1"/>
          </p:cNvSpPr>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538" indent="1588">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a:lnSpc>
                <a:spcPct val="80000"/>
              </a:lnSpc>
              <a:buFontTx/>
              <a:buNone/>
            </a:pPr>
            <a:r>
              <a:rPr lang="es-ES" sz="2800" dirty="0"/>
              <a:t>Educación especialmente diseñada y proporcionada sin costo a los padres para satisfacer las necesidades únicas de un niño con una discapacidad</a:t>
            </a:r>
            <a:r>
              <a:rPr lang="es-ES_tradnl" altLang="en-US" sz="2800" dirty="0">
                <a:cs typeface="Arial" pitchFamily="34" charset="0"/>
              </a:rPr>
              <a:t>. </a:t>
            </a:r>
          </a:p>
          <a:p>
            <a:pPr>
              <a:lnSpc>
                <a:spcPct val="80000"/>
              </a:lnSpc>
              <a:buFontTx/>
              <a:buNone/>
            </a:pPr>
            <a:endParaRPr lang="es-ES_tradnl" altLang="en-US" sz="2800" u="sng" dirty="0">
              <a:cs typeface="Arial" pitchFamily="34" charset="0"/>
            </a:endParaRPr>
          </a:p>
          <a:p>
            <a:pPr>
              <a:lnSpc>
                <a:spcPct val="80000"/>
              </a:lnSpc>
              <a:buFontTx/>
              <a:buNone/>
            </a:pPr>
            <a:r>
              <a:rPr lang="es-ES_tradnl" altLang="en-US" sz="2800" u="sng" dirty="0">
                <a:cs typeface="Arial" pitchFamily="34" charset="0"/>
              </a:rPr>
              <a:t>Opciones de educación:</a:t>
            </a:r>
          </a:p>
          <a:p>
            <a:pPr lvl="1">
              <a:lnSpc>
                <a:spcPct val="80000"/>
              </a:lnSpc>
              <a:buClr>
                <a:srgbClr val="0000FF"/>
              </a:buClr>
              <a:buFont typeface="Wingdings" panose="05000000000000000000" pitchFamily="2" charset="2"/>
              <a:buChar char="§"/>
            </a:pPr>
            <a:r>
              <a:rPr lang="es-ES_tradnl" altLang="en-US" sz="2400" dirty="0">
                <a:cs typeface="Arial" pitchFamily="34" charset="0"/>
              </a:rPr>
              <a:t>Clases de Educación General </a:t>
            </a:r>
          </a:p>
          <a:p>
            <a:pPr lvl="1">
              <a:lnSpc>
                <a:spcPct val="80000"/>
              </a:lnSpc>
              <a:buClr>
                <a:srgbClr val="0000FF"/>
              </a:buClr>
              <a:buFont typeface="Wingdings" panose="05000000000000000000" pitchFamily="2" charset="2"/>
              <a:buChar char="§"/>
            </a:pPr>
            <a:r>
              <a:rPr lang="es-ES_tradnl" altLang="en-US" sz="2400" dirty="0">
                <a:cs typeface="Arial" pitchFamily="34" charset="0"/>
              </a:rPr>
              <a:t>Salón de Recursos </a:t>
            </a:r>
          </a:p>
          <a:p>
            <a:pPr lvl="1">
              <a:lnSpc>
                <a:spcPct val="80000"/>
              </a:lnSpc>
              <a:buClr>
                <a:srgbClr val="0000FF"/>
              </a:buClr>
              <a:buFont typeface="Wingdings" panose="05000000000000000000" pitchFamily="2" charset="2"/>
              <a:buChar char="§"/>
            </a:pPr>
            <a:r>
              <a:rPr lang="es-ES_tradnl" altLang="en-US" sz="2400" dirty="0">
                <a:cs typeface="Arial" pitchFamily="34" charset="0"/>
              </a:rPr>
              <a:t>Aulas Separadas</a:t>
            </a:r>
          </a:p>
          <a:p>
            <a:pPr lvl="1" eaLnBrk="1" hangingPunct="1">
              <a:lnSpc>
                <a:spcPct val="80000"/>
              </a:lnSpc>
              <a:buClr>
                <a:srgbClr val="0000FF"/>
              </a:buClr>
              <a:buFont typeface="Wingdings" panose="05000000000000000000" pitchFamily="2" charset="2"/>
              <a:buChar char="§"/>
            </a:pPr>
            <a:r>
              <a:rPr lang="es-ES_tradnl" altLang="en-US" sz="2400" dirty="0">
                <a:cs typeface="Arial" pitchFamily="34" charset="0"/>
              </a:rPr>
              <a:t>Escuelas Separadas </a:t>
            </a:r>
          </a:p>
          <a:p>
            <a:pPr lvl="1" eaLnBrk="1" hangingPunct="1">
              <a:lnSpc>
                <a:spcPct val="80000"/>
              </a:lnSpc>
              <a:buClr>
                <a:srgbClr val="0000FF"/>
              </a:buClr>
              <a:buFont typeface="Wingdings" panose="05000000000000000000" pitchFamily="2" charset="2"/>
              <a:buChar char="§"/>
            </a:pPr>
            <a:r>
              <a:rPr lang="es-ES_tradnl" altLang="en-US" sz="2400" dirty="0">
                <a:cs typeface="Arial" pitchFamily="34" charset="0"/>
              </a:rPr>
              <a:t>Hospital/Instrucción en el Hogar</a:t>
            </a:r>
            <a:endParaRPr lang="es-ES_tradnl" altLang="en-US" sz="2400" u="sng" dirty="0">
              <a:cs typeface="Arial" pitchFamily="34" charset="0"/>
            </a:endParaRPr>
          </a:p>
          <a:p>
            <a:pPr eaLnBrk="1" hangingPunct="1">
              <a:lnSpc>
                <a:spcPct val="80000"/>
              </a:lnSpc>
              <a:buFont typeface="Wingdings" pitchFamily="2" charset="2"/>
              <a:buNone/>
            </a:pPr>
            <a:endParaRPr lang="en-US" altLang="en-US" sz="2800" dirty="0">
              <a:cs typeface="Arial"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73513"/>
            <a:ext cx="2971800" cy="197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6096000" y="2438400"/>
            <a:ext cx="2438400" cy="1219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p:cNvSpPr txBox="1"/>
          <p:nvPr/>
        </p:nvSpPr>
        <p:spPr>
          <a:xfrm>
            <a:off x="6324600" y="2568575"/>
            <a:ext cx="1981200" cy="9239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ES" b="1" dirty="0">
                <a:solidFill>
                  <a:srgbClr val="FFFF00"/>
                </a:solidFill>
              </a:rPr>
              <a:t>La educación especial no es un lugar</a:t>
            </a:r>
            <a:endParaRPr lang="en-US" b="1" i="1" dirty="0">
              <a:solidFill>
                <a:srgbClr val="FFFF00"/>
              </a:solidFill>
              <a:latin typeface="Arial Black" panose="020B0A04020102020204" pitchFamily="34" charset="0"/>
            </a:endParaRPr>
          </a:p>
        </p:txBody>
      </p:sp>
      <p:sp>
        <p:nvSpPr>
          <p:cNvPr id="11"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2"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20</a:t>
            </a:fld>
            <a:endParaRPr lang="en-US" b="1" dirty="0">
              <a:latin typeface="Calibri"/>
            </a:endParaRPr>
          </a:p>
        </p:txBody>
      </p:sp>
      <p:pic>
        <p:nvPicPr>
          <p:cNvPr id="2" name="Picture 1">
            <a:extLst>
              <a:ext uri="{FF2B5EF4-FFF2-40B4-BE49-F238E27FC236}">
                <a16:creationId xmlns:a16="http://schemas.microsoft.com/office/drawing/2014/main" id="{0C4087DA-E1DB-DD41-20B5-8D8EE26CC2C8}"/>
              </a:ext>
            </a:extLst>
          </p:cNvPr>
          <p:cNvPicPr>
            <a:picLocks noChangeAspect="1"/>
          </p:cNvPicPr>
          <p:nvPr/>
        </p:nvPicPr>
        <p:blipFill>
          <a:blip r:embed="rId5"/>
          <a:stretch>
            <a:fillRect/>
          </a:stretch>
        </p:blipFill>
        <p:spPr>
          <a:xfrm>
            <a:off x="457200" y="5752127"/>
            <a:ext cx="969348" cy="9693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n-US" altLang="en-US" sz="3600" b="1" dirty="0">
                <a:solidFill>
                  <a:srgbClr val="0000FF"/>
                </a:solidFill>
                <a:latin typeface="+mn-lt"/>
              </a:rPr>
              <a:t>SERVICIOS RELACIONADOS </a:t>
            </a:r>
          </a:p>
        </p:txBody>
      </p:sp>
      <p:pic>
        <p:nvPicPr>
          <p:cNvPr id="1638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1" name="Rectangle 92"/>
          <p:cNvSpPr txBox="1">
            <a:spLocks noChangeArrowheads="1"/>
          </p:cNvSpPr>
          <p:nvPr/>
        </p:nvSpPr>
        <p:spPr bwMode="auto">
          <a:xfrm>
            <a:off x="533400" y="15240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marL="57150" indent="0" eaLnBrk="1" hangingPunct="1">
              <a:buClr>
                <a:srgbClr val="0000FF"/>
              </a:buClr>
              <a:buNone/>
            </a:pPr>
            <a:r>
              <a:rPr lang="es-ES_tradnl" altLang="en-US" sz="3600" dirty="0"/>
              <a:t>Son servicios de apoyo o correctivos diseñados para permitirle al niño/a con discapacidades recibir FAPE, según se describe en el Programa de Educación Individualizado (IEP) del estudiante. </a:t>
            </a:r>
            <a:endParaRPr lang="en-US" altLang="en-US" sz="3200" dirty="0"/>
          </a:p>
        </p:txBody>
      </p:sp>
      <p:sp>
        <p:nvSpPr>
          <p:cNvPr id="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21</a:t>
            </a:fld>
            <a:endParaRPr lang="en-US" b="1" dirty="0">
              <a:latin typeface="Calibri"/>
            </a:endParaRPr>
          </a:p>
        </p:txBody>
      </p:sp>
      <p:pic>
        <p:nvPicPr>
          <p:cNvPr id="2" name="Picture 1">
            <a:extLst>
              <a:ext uri="{FF2B5EF4-FFF2-40B4-BE49-F238E27FC236}">
                <a16:creationId xmlns:a16="http://schemas.microsoft.com/office/drawing/2014/main" id="{A0944EC8-7499-DA25-4F13-9457BFA8BBAA}"/>
              </a:ext>
            </a:extLst>
          </p:cNvPr>
          <p:cNvPicPr>
            <a:picLocks noChangeAspect="1"/>
          </p:cNvPicPr>
          <p:nvPr/>
        </p:nvPicPr>
        <p:blipFill>
          <a:blip r:embed="rId4"/>
          <a:stretch>
            <a:fillRect/>
          </a:stretch>
        </p:blipFill>
        <p:spPr>
          <a:xfrm>
            <a:off x="566530" y="5736252"/>
            <a:ext cx="969348" cy="96934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990600"/>
            <a:ext cx="8229600" cy="158750"/>
          </a:xfrm>
        </p:spPr>
      </p:pic>
      <p:sp>
        <p:nvSpPr>
          <p:cNvPr id="8" name="Rectangle 92"/>
          <p:cNvSpPr txBox="1">
            <a:spLocks noChangeArrowheads="1"/>
          </p:cNvSpPr>
          <p:nvPr/>
        </p:nvSpPr>
        <p:spPr bwMode="auto">
          <a:xfrm>
            <a:off x="701675" y="1143000"/>
            <a:ext cx="40989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buClr>
                <a:srgbClr val="FF0000"/>
              </a:buClr>
              <a:buFont typeface="Wingdings" pitchFamily="2" charset="2"/>
              <a:buChar char="§"/>
            </a:pPr>
            <a:r>
              <a:rPr lang="es-ES_tradnl" altLang="en-US" sz="2000" dirty="0"/>
              <a:t>Transporte</a:t>
            </a:r>
          </a:p>
          <a:p>
            <a:pPr eaLnBrk="1" hangingPunct="1">
              <a:buClr>
                <a:srgbClr val="FF0000"/>
              </a:buClr>
              <a:buFont typeface="Wingdings" pitchFamily="2" charset="2"/>
              <a:buChar char="§"/>
            </a:pPr>
            <a:r>
              <a:rPr lang="es-ES_tradnl" altLang="en-US" sz="2000" dirty="0"/>
              <a:t>Terapia del habla/lenguaje</a:t>
            </a:r>
          </a:p>
          <a:p>
            <a:pPr eaLnBrk="1" hangingPunct="1">
              <a:buClr>
                <a:srgbClr val="FF0000"/>
              </a:buClr>
              <a:buFont typeface="Wingdings" pitchFamily="2" charset="2"/>
              <a:buChar char="§"/>
            </a:pPr>
            <a:r>
              <a:rPr lang="es-ES_tradnl" altLang="en-US" sz="2000" dirty="0"/>
              <a:t>Servicios de audiología</a:t>
            </a:r>
          </a:p>
          <a:p>
            <a:pPr eaLnBrk="1" hangingPunct="1">
              <a:buClr>
                <a:srgbClr val="FF0000"/>
              </a:buClr>
              <a:buFont typeface="Wingdings" pitchFamily="2" charset="2"/>
              <a:buChar char="§"/>
            </a:pPr>
            <a:r>
              <a:rPr lang="es-ES_tradnl" altLang="en-US" sz="2000" dirty="0"/>
              <a:t>Servicios de interpretación</a:t>
            </a:r>
          </a:p>
          <a:p>
            <a:pPr eaLnBrk="1" hangingPunct="1">
              <a:buClr>
                <a:srgbClr val="FF0000"/>
              </a:buClr>
              <a:buFont typeface="Wingdings" pitchFamily="2" charset="2"/>
              <a:buChar char="§"/>
            </a:pPr>
            <a:r>
              <a:rPr lang="es-ES_tradnl" altLang="en-US" sz="2000" dirty="0"/>
              <a:t>Servicios psicológicos </a:t>
            </a:r>
          </a:p>
          <a:p>
            <a:pPr eaLnBrk="1" hangingPunct="1">
              <a:buClr>
                <a:srgbClr val="FF0000"/>
              </a:buClr>
              <a:buFont typeface="Wingdings" pitchFamily="2" charset="2"/>
              <a:buChar char="§"/>
            </a:pPr>
            <a:r>
              <a:rPr lang="es-ES_tradnl" altLang="en-US" sz="2000" dirty="0"/>
              <a:t>Terapia física</a:t>
            </a:r>
          </a:p>
          <a:p>
            <a:pPr eaLnBrk="1" hangingPunct="1">
              <a:buClr>
                <a:srgbClr val="FF0000"/>
              </a:buClr>
              <a:buFont typeface="Wingdings" pitchFamily="2" charset="2"/>
              <a:buChar char="§"/>
            </a:pPr>
            <a:r>
              <a:rPr lang="es-ES_tradnl" altLang="en-US" sz="2000" dirty="0"/>
              <a:t>Terapia ocupacional</a:t>
            </a:r>
          </a:p>
          <a:p>
            <a:pPr eaLnBrk="1" hangingPunct="1">
              <a:buClr>
                <a:srgbClr val="FF0000"/>
              </a:buClr>
              <a:buFont typeface="Wingdings" pitchFamily="2" charset="2"/>
              <a:buChar char="§"/>
            </a:pPr>
            <a:r>
              <a:rPr lang="es-ES_tradnl" altLang="en-US" sz="2000" dirty="0"/>
              <a:t>Recreación y recreación terapéutica </a:t>
            </a:r>
          </a:p>
          <a:p>
            <a:pPr eaLnBrk="1" hangingPunct="1">
              <a:buClr>
                <a:srgbClr val="FF0000"/>
              </a:buClr>
              <a:buFont typeface="Wingdings" pitchFamily="2" charset="2"/>
              <a:buChar char="§"/>
            </a:pPr>
            <a:r>
              <a:rPr lang="es-ES_tradnl" altLang="en-US" sz="2000" dirty="0"/>
              <a:t>Servicios de enfermera escolar</a:t>
            </a:r>
          </a:p>
          <a:p>
            <a:pPr eaLnBrk="1" hangingPunct="1">
              <a:buClr>
                <a:srgbClr val="FF0000"/>
              </a:buClr>
              <a:buFont typeface="Wingdings" pitchFamily="2" charset="2"/>
              <a:buChar char="§"/>
            </a:pPr>
            <a:r>
              <a:rPr lang="es-ES_tradnl" altLang="en-US" sz="2000" dirty="0"/>
              <a:t>Servicios de la trabajadora social </a:t>
            </a:r>
          </a:p>
        </p:txBody>
      </p:sp>
      <p:sp>
        <p:nvSpPr>
          <p:cNvPr id="11" name="Rectangle 92"/>
          <p:cNvSpPr txBox="1">
            <a:spLocks noChangeArrowheads="1"/>
          </p:cNvSpPr>
          <p:nvPr/>
        </p:nvSpPr>
        <p:spPr bwMode="auto">
          <a:xfrm>
            <a:off x="4868863" y="1154113"/>
            <a:ext cx="37179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buClr>
                <a:srgbClr val="FF0000"/>
              </a:buClr>
              <a:buFont typeface="Wingdings" pitchFamily="2" charset="2"/>
              <a:buChar char="§"/>
            </a:pPr>
            <a:r>
              <a:rPr lang="es-ES_tradnl" altLang="en-US" sz="2000" dirty="0"/>
              <a:t>Servicios de consejería y consejería de rehabilitación</a:t>
            </a:r>
          </a:p>
          <a:p>
            <a:pPr eaLnBrk="1" hangingPunct="1">
              <a:buClr>
                <a:srgbClr val="FF0000"/>
              </a:buClr>
              <a:buFont typeface="Wingdings" pitchFamily="2" charset="2"/>
              <a:buChar char="§"/>
            </a:pPr>
            <a:r>
              <a:rPr lang="es-ES_tradnl" altLang="en-US" sz="2000" dirty="0"/>
              <a:t>Orientación y movilidad</a:t>
            </a:r>
          </a:p>
          <a:p>
            <a:pPr eaLnBrk="1" hangingPunct="1">
              <a:buClr>
                <a:srgbClr val="FF0000"/>
              </a:buClr>
              <a:buFont typeface="Wingdings" pitchFamily="2" charset="2"/>
              <a:buChar char="§"/>
            </a:pPr>
            <a:r>
              <a:rPr lang="es-ES_tradnl" altLang="en-US" sz="2000" dirty="0"/>
              <a:t>Servicios médicos (diagnóstico &amp; evaluación)</a:t>
            </a:r>
          </a:p>
          <a:p>
            <a:pPr eaLnBrk="1" hangingPunct="1">
              <a:buClr>
                <a:srgbClr val="FF0000"/>
              </a:buClr>
              <a:buFont typeface="Wingdings" pitchFamily="2" charset="2"/>
              <a:buChar char="§"/>
            </a:pPr>
            <a:r>
              <a:rPr lang="es-ES_tradnl" altLang="en-US" sz="2000" dirty="0"/>
              <a:t>Servicios de salud escolar</a:t>
            </a:r>
          </a:p>
          <a:p>
            <a:pPr eaLnBrk="1" hangingPunct="1">
              <a:buClr>
                <a:srgbClr val="FF0000"/>
              </a:buClr>
              <a:buFont typeface="Wingdings" pitchFamily="2" charset="2"/>
              <a:buChar char="§"/>
            </a:pPr>
            <a:r>
              <a:rPr lang="es-ES_tradnl" altLang="en-US" sz="2000" dirty="0"/>
              <a:t>Identificación y evaluación</a:t>
            </a:r>
          </a:p>
          <a:p>
            <a:pPr eaLnBrk="1" hangingPunct="1">
              <a:buClr>
                <a:srgbClr val="FF0000"/>
              </a:buClr>
              <a:buFont typeface="Wingdings" pitchFamily="2" charset="2"/>
              <a:buChar char="§"/>
            </a:pPr>
            <a:r>
              <a:rPr lang="es-ES_tradnl" altLang="en-US" sz="2000" dirty="0"/>
              <a:t>Consejería para los padres y capacitación</a:t>
            </a:r>
          </a:p>
          <a:p>
            <a:pPr eaLnBrk="1" hangingPunct="1">
              <a:buClr>
                <a:srgbClr val="FF0000"/>
              </a:buClr>
              <a:buFont typeface="Wingdings" pitchFamily="2" charset="2"/>
              <a:buChar char="§"/>
            </a:pPr>
            <a:endParaRPr lang="es-ES_tradnl" altLang="en-US" sz="2000" dirty="0"/>
          </a:p>
          <a:p>
            <a:pPr algn="r" eaLnBrk="1" hangingPunct="1">
              <a:buClr>
                <a:srgbClr val="FF0000"/>
              </a:buClr>
              <a:buFontTx/>
              <a:buNone/>
            </a:pPr>
            <a:r>
              <a:rPr lang="es-ES_tradnl" altLang="en-US" sz="2000" i="1" dirty="0"/>
              <a:t>Esta no es una lista exhaustiva</a:t>
            </a:r>
            <a:endParaRPr lang="es-ES_tradnl" altLang="en-US" sz="2000" dirty="0"/>
          </a:p>
        </p:txBody>
      </p:sp>
      <p:sp>
        <p:nvSpPr>
          <p:cNvPr id="17416" name="Title 1"/>
          <p:cNvSpPr txBox="1">
            <a:spLocks/>
          </p:cNvSpPr>
          <p:nvPr/>
        </p:nvSpPr>
        <p:spPr bwMode="auto">
          <a:xfrm>
            <a:off x="0" y="152400"/>
            <a:ext cx="9144000" cy="100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algn="ctr" eaLnBrk="1" hangingPunct="1">
              <a:lnSpc>
                <a:spcPct val="80000"/>
              </a:lnSpc>
              <a:spcBef>
                <a:spcPct val="0"/>
              </a:spcBef>
              <a:buFontTx/>
              <a:buNone/>
            </a:pPr>
            <a:r>
              <a:rPr lang="en-US" altLang="en-US" sz="3600" b="1" dirty="0">
                <a:solidFill>
                  <a:srgbClr val="0000FF"/>
                </a:solidFill>
                <a:latin typeface="+mn-lt"/>
              </a:rPr>
              <a:t>SERVICIOS RELATIVOS </a:t>
            </a:r>
          </a:p>
        </p:txBody>
      </p:sp>
      <p:sp>
        <p:nvSpPr>
          <p:cNvPr id="9"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22</a:t>
            </a:fld>
            <a:endParaRPr lang="en-US" b="1" dirty="0">
              <a:latin typeface="Calibri"/>
            </a:endParaRPr>
          </a:p>
        </p:txBody>
      </p:sp>
      <p:pic>
        <p:nvPicPr>
          <p:cNvPr id="2" name="Picture 1">
            <a:extLst>
              <a:ext uri="{FF2B5EF4-FFF2-40B4-BE49-F238E27FC236}">
                <a16:creationId xmlns:a16="http://schemas.microsoft.com/office/drawing/2014/main" id="{318B133F-B39B-EC45-3E03-5B762A8B6F7F}"/>
              </a:ext>
            </a:extLst>
          </p:cNvPr>
          <p:cNvPicPr>
            <a:picLocks noChangeAspect="1"/>
          </p:cNvPicPr>
          <p:nvPr/>
        </p:nvPicPr>
        <p:blipFill>
          <a:blip r:embed="rId4"/>
          <a:stretch>
            <a:fillRect/>
          </a:stretch>
        </p:blipFill>
        <p:spPr>
          <a:xfrm>
            <a:off x="593655" y="5791200"/>
            <a:ext cx="969348" cy="9693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s-ES_tradnl" altLang="en-US" sz="3600" b="1" dirty="0">
                <a:solidFill>
                  <a:srgbClr val="0000FF"/>
                </a:solidFill>
                <a:latin typeface="+mn-lt"/>
              </a:rPr>
              <a:t>AMBIENTE MENOS RESTRICTIVO</a:t>
            </a:r>
            <a:br>
              <a:rPr lang="es-ES_tradnl" altLang="en-US" sz="3600" b="1" dirty="0">
                <a:solidFill>
                  <a:srgbClr val="0000FF"/>
                </a:solidFill>
                <a:latin typeface="+mn-lt"/>
              </a:rPr>
            </a:br>
            <a:r>
              <a:rPr lang="es-ES_tradnl" altLang="en-US" sz="3600" b="1" dirty="0">
                <a:solidFill>
                  <a:srgbClr val="0000FF"/>
                </a:solidFill>
                <a:latin typeface="+mn-lt"/>
              </a:rPr>
              <a:t>(LRE)</a:t>
            </a:r>
          </a:p>
        </p:txBody>
      </p:sp>
      <p:pic>
        <p:nvPicPr>
          <p:cNvPr id="1843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8" name="Rectangle 3"/>
          <p:cNvSpPr txBox="1">
            <a:spLocks noChangeArrowheads="1"/>
          </p:cNvSpPr>
          <p:nvPr/>
        </p:nvSpPr>
        <p:spPr bwMode="auto">
          <a:xfrm>
            <a:off x="381000" y="1524000"/>
            <a:ext cx="8193088"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a:buClr>
                <a:schemeClr val="tx1"/>
              </a:buClr>
              <a:buFontTx/>
              <a:buNone/>
            </a:pPr>
            <a:r>
              <a:rPr lang="en-US" altLang="en-US" dirty="0"/>
              <a:t>…. </a:t>
            </a:r>
            <a:r>
              <a:rPr lang="es-ES_tradnl" altLang="en-US" dirty="0"/>
              <a:t>Clases especiales, escuelas segregadas o cualquier otra forma de remover a un estudiante del ambiente educativo regular ocurre solamente si la naturaleza y severidad de la discapacidad  es tal que la educación en clases regulares, con el uso de apoyos suplementarios y servicios, no puede lograrse.</a:t>
            </a:r>
          </a:p>
        </p:txBody>
      </p:sp>
      <p:sp>
        <p:nvSpPr>
          <p:cNvPr id="9"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23</a:t>
            </a:fld>
            <a:endParaRPr lang="en-US" b="1" dirty="0">
              <a:latin typeface="Calibri"/>
            </a:endParaRPr>
          </a:p>
        </p:txBody>
      </p:sp>
      <p:pic>
        <p:nvPicPr>
          <p:cNvPr id="2" name="Picture 1">
            <a:extLst>
              <a:ext uri="{FF2B5EF4-FFF2-40B4-BE49-F238E27FC236}">
                <a16:creationId xmlns:a16="http://schemas.microsoft.com/office/drawing/2014/main" id="{C16D88F6-ACA8-DFA8-90AB-B35D57BED5CA}"/>
              </a:ext>
            </a:extLst>
          </p:cNvPr>
          <p:cNvPicPr>
            <a:picLocks noChangeAspect="1"/>
          </p:cNvPicPr>
          <p:nvPr/>
        </p:nvPicPr>
        <p:blipFill>
          <a:blip r:embed="rId4"/>
          <a:stretch>
            <a:fillRect/>
          </a:stretch>
        </p:blipFill>
        <p:spPr>
          <a:xfrm>
            <a:off x="540095" y="5749504"/>
            <a:ext cx="969348"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s-ES_tradnl" altLang="en-US" sz="3600" b="1" dirty="0">
                <a:solidFill>
                  <a:srgbClr val="0000FF"/>
                </a:solidFill>
                <a:latin typeface="+mn-lt"/>
              </a:rPr>
              <a:t>La Agencia Pública debe garantizar que:</a:t>
            </a:r>
          </a:p>
        </p:txBody>
      </p:sp>
      <p:pic>
        <p:nvPicPr>
          <p:cNvPr id="19459"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9463" name="Rectangle 3"/>
          <p:cNvSpPr txBox="1">
            <a:spLocks noChangeArrowheads="1"/>
          </p:cNvSpPr>
          <p:nvPr/>
        </p:nvSpPr>
        <p:spPr bwMode="auto">
          <a:xfrm>
            <a:off x="228600" y="1447800"/>
            <a:ext cx="571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lvl="1" eaLnBrk="1" hangingPunct="1">
              <a:lnSpc>
                <a:spcPct val="80000"/>
              </a:lnSpc>
              <a:buClr>
                <a:srgbClr val="0000FF"/>
              </a:buClr>
              <a:buFont typeface="Wingdings" pitchFamily="2" charset="2"/>
              <a:buChar char="§"/>
            </a:pPr>
            <a:r>
              <a:rPr lang="es-ES_tradnl" altLang="en-US" sz="2400" dirty="0"/>
              <a:t>Un niño/a asistirá a una escuela a la cual el o ella asistiría si no tuviera una discapacidad a menos que el IEP indique lo contrario.</a:t>
            </a:r>
          </a:p>
          <a:p>
            <a:pPr lvl="2" eaLnBrk="1" hangingPunct="1">
              <a:lnSpc>
                <a:spcPct val="80000"/>
              </a:lnSpc>
              <a:buClr>
                <a:srgbClr val="0000FF"/>
              </a:buClr>
              <a:buFont typeface="Wingdings" pitchFamily="2" charset="2"/>
              <a:buChar char="§"/>
            </a:pPr>
            <a:endParaRPr lang="es-ES_tradnl" altLang="en-US" dirty="0"/>
          </a:p>
          <a:p>
            <a:pPr lvl="1" eaLnBrk="1" hangingPunct="1">
              <a:lnSpc>
                <a:spcPct val="80000"/>
              </a:lnSpc>
              <a:buClr>
                <a:srgbClr val="0000FF"/>
              </a:buClr>
              <a:buFont typeface="Wingdings" pitchFamily="2" charset="2"/>
              <a:buChar char="§"/>
            </a:pPr>
            <a:r>
              <a:rPr lang="es-ES_tradnl" altLang="en-US" sz="2400" dirty="0"/>
              <a:t>Un niño/a con discapacidad no es removido de una clase de educación regular con compañeros de la misma edad, solamente porque necesite acomodaciones en el currículo educativo.</a:t>
            </a:r>
            <a:endParaRPr lang="en-US" altLang="en-US" sz="2400" dirty="0"/>
          </a:p>
        </p:txBody>
      </p:sp>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38400"/>
            <a:ext cx="26289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24</a:t>
            </a:fld>
            <a:endParaRPr lang="en-US" b="1" dirty="0">
              <a:latin typeface="Calibri"/>
            </a:endParaRPr>
          </a:p>
        </p:txBody>
      </p:sp>
      <p:pic>
        <p:nvPicPr>
          <p:cNvPr id="2" name="Picture 1">
            <a:extLst>
              <a:ext uri="{FF2B5EF4-FFF2-40B4-BE49-F238E27FC236}">
                <a16:creationId xmlns:a16="http://schemas.microsoft.com/office/drawing/2014/main" id="{02BDBB4E-F067-4E82-4BEE-E01FEEF70429}"/>
              </a:ext>
            </a:extLst>
          </p:cNvPr>
          <p:cNvPicPr>
            <a:picLocks noChangeAspect="1"/>
          </p:cNvPicPr>
          <p:nvPr/>
        </p:nvPicPr>
        <p:blipFill>
          <a:blip r:embed="rId5"/>
          <a:stretch>
            <a:fillRect/>
          </a:stretch>
        </p:blipFill>
        <p:spPr>
          <a:xfrm>
            <a:off x="533400" y="5791200"/>
            <a:ext cx="969348" cy="9693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52400"/>
            <a:ext cx="9144000" cy="1143000"/>
          </a:xfrm>
        </p:spPr>
        <p:txBody>
          <a:bodyPr>
            <a:normAutofit/>
          </a:bodyPr>
          <a:lstStyle/>
          <a:p>
            <a:pPr marL="342900" indent="-342900" eaLnBrk="1" hangingPunct="1">
              <a:lnSpc>
                <a:spcPct val="80000"/>
              </a:lnSpc>
              <a:defRPr/>
            </a:pPr>
            <a:r>
              <a:rPr lang="en-US" sz="3600" b="1" dirty="0">
                <a:solidFill>
                  <a:srgbClr val="0000FF"/>
                </a:solidFill>
                <a:latin typeface="+mn-lt"/>
              </a:rPr>
              <a:t>PARTICIPACIÓN DE LOS PADRES</a:t>
            </a:r>
          </a:p>
        </p:txBody>
      </p:sp>
      <p:pic>
        <p:nvPicPr>
          <p:cNvPr id="2048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8" name="Rectangle 3"/>
          <p:cNvSpPr txBox="1">
            <a:spLocks noChangeArrowheads="1"/>
          </p:cNvSpPr>
          <p:nvPr/>
        </p:nvSpPr>
        <p:spPr bwMode="auto">
          <a:xfrm>
            <a:off x="762000" y="1600201"/>
            <a:ext cx="789305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r>
              <a:rPr lang="es-ES" dirty="0"/>
              <a:t>Los padres son parte del grupo que toma la decisión con respecto a la </a:t>
            </a:r>
            <a:r>
              <a:rPr lang="es-ES" b="1" u="sng" dirty="0">
                <a:solidFill>
                  <a:srgbClr val="FF0000"/>
                </a:solidFill>
              </a:rPr>
              <a:t>elegibilidad y ubicación educativa </a:t>
            </a:r>
            <a:r>
              <a:rPr lang="es-ES" dirty="0"/>
              <a:t>de su hijo </a:t>
            </a:r>
          </a:p>
        </p:txBody>
      </p:sp>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45815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25</a:t>
            </a:fld>
            <a:endParaRPr lang="en-US" b="1" dirty="0">
              <a:latin typeface="Calibri"/>
            </a:endParaRPr>
          </a:p>
        </p:txBody>
      </p:sp>
      <p:pic>
        <p:nvPicPr>
          <p:cNvPr id="2" name="Picture 1">
            <a:extLst>
              <a:ext uri="{FF2B5EF4-FFF2-40B4-BE49-F238E27FC236}">
                <a16:creationId xmlns:a16="http://schemas.microsoft.com/office/drawing/2014/main" id="{DAA5D8B1-F76B-74A4-2BF8-B1A4D56CE231}"/>
              </a:ext>
            </a:extLst>
          </p:cNvPr>
          <p:cNvPicPr>
            <a:picLocks noChangeAspect="1"/>
          </p:cNvPicPr>
          <p:nvPr/>
        </p:nvPicPr>
        <p:blipFill>
          <a:blip r:embed="rId5"/>
          <a:stretch>
            <a:fillRect/>
          </a:stretch>
        </p:blipFill>
        <p:spPr>
          <a:xfrm>
            <a:off x="685800" y="5715000"/>
            <a:ext cx="969348"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152400"/>
            <a:ext cx="9144000" cy="1143000"/>
          </a:xfrm>
        </p:spPr>
        <p:txBody>
          <a:bodyPr>
            <a:normAutofit/>
          </a:bodyPr>
          <a:lstStyle/>
          <a:p>
            <a:pPr marL="342900" indent="-342900" eaLnBrk="1" hangingPunct="1">
              <a:lnSpc>
                <a:spcPct val="80000"/>
              </a:lnSpc>
              <a:defRPr/>
            </a:pPr>
            <a:r>
              <a:rPr lang="en-US" sz="3600" b="1" dirty="0">
                <a:solidFill>
                  <a:srgbClr val="0000FF"/>
                </a:solidFill>
                <a:latin typeface="+mn-lt"/>
              </a:rPr>
              <a:t>SALVAGUARDIAS PROCESALES</a:t>
            </a:r>
          </a:p>
        </p:txBody>
      </p:sp>
      <p:pic>
        <p:nvPicPr>
          <p:cNvPr id="2150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2" name="Rectangle 3"/>
          <p:cNvSpPr txBox="1">
            <a:spLocks noChangeArrowheads="1"/>
          </p:cNvSpPr>
          <p:nvPr/>
        </p:nvSpPr>
        <p:spPr bwMode="auto">
          <a:xfrm>
            <a:off x="381000" y="13716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marL="365760" indent="-365760" eaLnBrk="1" hangingPunct="1">
              <a:lnSpc>
                <a:spcPct val="80000"/>
              </a:lnSpc>
              <a:spcBef>
                <a:spcPts val="600"/>
              </a:spcBef>
              <a:buFont typeface="Wingdings" pitchFamily="2" charset="2"/>
              <a:buNone/>
            </a:pPr>
            <a:r>
              <a:rPr lang="es-ES_tradnl" altLang="en-US" sz="2800" dirty="0">
                <a:latin typeface="+mn-lt"/>
              </a:rPr>
              <a:t>    Han sido diseñadas para proteger los derechos de los padres y de su hijo/a con una discapacidad, así como para proporcionar a las familias y las agencias publicas, un mecanismo para resolver disputas.</a:t>
            </a:r>
          </a:p>
          <a:p>
            <a:pPr marL="365760" lvl="1" indent="-365760" eaLnBrk="1" hangingPunct="1">
              <a:lnSpc>
                <a:spcPct val="80000"/>
              </a:lnSpc>
              <a:spcBef>
                <a:spcPts val="600"/>
              </a:spcBef>
              <a:buClr>
                <a:schemeClr val="tx1"/>
              </a:buClr>
              <a:buFontTx/>
              <a:buNone/>
            </a:pPr>
            <a:endParaRPr lang="es-ES_tradnl" altLang="en-US" dirty="0">
              <a:latin typeface="+mn-lt"/>
            </a:endParaRPr>
          </a:p>
          <a:p>
            <a:pPr marL="365760" indent="-365760">
              <a:lnSpc>
                <a:spcPct val="80000"/>
              </a:lnSpc>
              <a:spcBef>
                <a:spcPts val="600"/>
              </a:spcBef>
              <a:buFontTx/>
              <a:buNone/>
            </a:pPr>
            <a:r>
              <a:rPr lang="es-ES_tradnl" altLang="en-US" sz="2800" dirty="0">
                <a:solidFill>
                  <a:srgbClr val="009900"/>
                </a:solidFill>
                <a:latin typeface="+mn-lt"/>
              </a:rPr>
              <a:t>	El contenido de la notificación de salvaguardias procesales:</a:t>
            </a:r>
          </a:p>
          <a:p>
            <a:pPr marL="765810" lvl="2" indent="-365760" eaLnBrk="1" hangingPunct="1">
              <a:lnSpc>
                <a:spcPct val="80000"/>
              </a:lnSpc>
              <a:spcBef>
                <a:spcPts val="600"/>
              </a:spcBef>
              <a:buClr>
                <a:srgbClr val="0000FF"/>
              </a:buClr>
              <a:buFont typeface="Wingdings" panose="05000000000000000000" pitchFamily="2" charset="2"/>
              <a:buChar char="§"/>
            </a:pPr>
            <a:r>
              <a:rPr lang="es-ES_tradnl" altLang="en-US" dirty="0">
                <a:latin typeface="+mn-lt"/>
              </a:rPr>
              <a:t>Provee una descripción completa de las salvaguardias disponibles para los padres </a:t>
            </a:r>
          </a:p>
          <a:p>
            <a:pPr marL="765810" lvl="2" indent="-365760" eaLnBrk="1" hangingPunct="1">
              <a:lnSpc>
                <a:spcPct val="80000"/>
              </a:lnSpc>
              <a:spcBef>
                <a:spcPts val="600"/>
              </a:spcBef>
              <a:buClr>
                <a:srgbClr val="0000FF"/>
              </a:buClr>
              <a:buFont typeface="Wingdings" panose="05000000000000000000" pitchFamily="2" charset="2"/>
              <a:buChar char="§"/>
            </a:pPr>
            <a:r>
              <a:rPr lang="es-ES_tradnl" altLang="en-US" dirty="0">
                <a:latin typeface="+mn-lt"/>
              </a:rPr>
              <a:t>Y, los procedimientos establecidos por el estado para presentar quejas</a:t>
            </a:r>
          </a:p>
        </p:txBody>
      </p:sp>
      <p:sp>
        <p:nvSpPr>
          <p:cNvPr id="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26</a:t>
            </a:fld>
            <a:endParaRPr lang="en-US" b="1" dirty="0">
              <a:latin typeface="Calibri"/>
            </a:endParaRPr>
          </a:p>
        </p:txBody>
      </p:sp>
      <p:pic>
        <p:nvPicPr>
          <p:cNvPr id="2" name="Picture 1">
            <a:extLst>
              <a:ext uri="{FF2B5EF4-FFF2-40B4-BE49-F238E27FC236}">
                <a16:creationId xmlns:a16="http://schemas.microsoft.com/office/drawing/2014/main" id="{0808BE11-11B4-3114-52A0-16579F86F462}"/>
              </a:ext>
            </a:extLst>
          </p:cNvPr>
          <p:cNvPicPr>
            <a:picLocks noChangeAspect="1"/>
          </p:cNvPicPr>
          <p:nvPr/>
        </p:nvPicPr>
        <p:blipFill>
          <a:blip r:embed="rId4"/>
          <a:stretch>
            <a:fillRect/>
          </a:stretch>
        </p:blipFill>
        <p:spPr>
          <a:xfrm>
            <a:off x="533400" y="5752127"/>
            <a:ext cx="969348"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anim calcmode="lin" valueType="num">
                                      <p:cBhvr>
                                        <p:cTn id="1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2">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2">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2">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1000"/>
                                        <p:tgtEl>
                                          <p:spTgt spid="12">
                                            <p:txEl>
                                              <p:pRg st="4" end="4"/>
                                            </p:txEl>
                                          </p:spTgt>
                                        </p:tgtEl>
                                      </p:cBhvr>
                                    </p:animEffect>
                                    <p:anim calcmode="lin" valueType="num">
                                      <p:cBhvr>
                                        <p:cTn id="28"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2">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n-US" altLang="en-US" sz="3600" b="1" dirty="0">
                <a:solidFill>
                  <a:srgbClr val="0000FF"/>
                </a:solidFill>
                <a:latin typeface="+mn-lt"/>
              </a:rPr>
              <a:t>RESOLUCIÓN DE DISPUTAS</a:t>
            </a:r>
            <a:br>
              <a:rPr lang="en-US" altLang="en-US" sz="3600" b="1" dirty="0">
                <a:solidFill>
                  <a:srgbClr val="0000FF"/>
                </a:solidFill>
                <a:latin typeface="+mn-lt"/>
              </a:rPr>
            </a:br>
            <a:r>
              <a:rPr lang="es-ES_tradnl" altLang="en-US" sz="3600" b="1" dirty="0">
                <a:solidFill>
                  <a:srgbClr val="FF0000"/>
                </a:solidFill>
                <a:latin typeface="+mn-lt"/>
              </a:rPr>
              <a:t>Debido Proceso</a:t>
            </a:r>
            <a:endParaRPr lang="en-US" altLang="en-US" sz="3600" b="1" dirty="0">
              <a:solidFill>
                <a:srgbClr val="0000FF"/>
              </a:solidFill>
              <a:latin typeface="+mn-lt"/>
            </a:endParaRPr>
          </a:p>
        </p:txBody>
      </p:sp>
      <p:pic>
        <p:nvPicPr>
          <p:cNvPr id="2253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276350"/>
            <a:ext cx="8229600" cy="158750"/>
          </a:xfrm>
        </p:spPr>
      </p:pic>
      <p:sp>
        <p:nvSpPr>
          <p:cNvPr id="11" name="Rectangle 3"/>
          <p:cNvSpPr txBox="1">
            <a:spLocks noChangeArrowheads="1"/>
          </p:cNvSpPr>
          <p:nvPr/>
        </p:nvSpPr>
        <p:spPr bwMode="auto">
          <a:xfrm>
            <a:off x="457200" y="1447800"/>
            <a:ext cx="868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lnSpc>
                <a:spcPct val="80000"/>
              </a:lnSpc>
              <a:buFontTx/>
              <a:buNone/>
            </a:pPr>
            <a:endParaRPr lang="en-US" altLang="en-US"/>
          </a:p>
        </p:txBody>
      </p:sp>
      <p:sp>
        <p:nvSpPr>
          <p:cNvPr id="22536" name="Rectangle 3"/>
          <p:cNvSpPr txBox="1">
            <a:spLocks noChangeArrowheads="1"/>
          </p:cNvSpPr>
          <p:nvPr/>
        </p:nvSpPr>
        <p:spPr bwMode="auto">
          <a:xfrm>
            <a:off x="5334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lnSpc>
                <a:spcPct val="80000"/>
              </a:lnSpc>
              <a:buClr>
                <a:srgbClr val="0000FF"/>
              </a:buClr>
              <a:buFont typeface="Wingdings" panose="05000000000000000000" pitchFamily="2" charset="2"/>
              <a:buChar char="§"/>
            </a:pPr>
            <a:r>
              <a:rPr lang="es-ES_tradnl" altLang="en-US" sz="2800" b="1" dirty="0"/>
              <a:t>Queja Administrativa</a:t>
            </a:r>
            <a:r>
              <a:rPr lang="es-ES_tradnl" altLang="en-US" sz="2800" dirty="0"/>
              <a:t>: Es para ayudar a resolver desacuerdos antes de comenzar el Debido Proceso </a:t>
            </a:r>
            <a:r>
              <a:rPr lang="es-ES_tradnl" altLang="en-US" sz="2800" i="1" dirty="0"/>
              <a:t>(</a:t>
            </a:r>
            <a:r>
              <a:rPr lang="es-ES_tradnl" altLang="en-US" sz="2800" i="1" dirty="0" err="1"/>
              <a:t>Due</a:t>
            </a:r>
            <a:r>
              <a:rPr lang="es-ES_tradnl" altLang="en-US" sz="2800" i="1" dirty="0"/>
              <a:t> </a:t>
            </a:r>
            <a:r>
              <a:rPr lang="es-ES_tradnl" altLang="en-US" sz="2800" i="1" dirty="0" err="1"/>
              <a:t>Process</a:t>
            </a:r>
            <a:r>
              <a:rPr lang="es-ES_tradnl" altLang="en-US" sz="2800" i="1" dirty="0"/>
              <a:t>)</a:t>
            </a:r>
            <a:r>
              <a:rPr lang="es-ES_tradnl" altLang="en-US" sz="2800" dirty="0"/>
              <a:t>. Debe alegar una violación que haya ocurrido no más de un año antes a la fecha que la queja se haya recibido.</a:t>
            </a:r>
          </a:p>
          <a:p>
            <a:pPr eaLnBrk="1" hangingPunct="1">
              <a:lnSpc>
                <a:spcPct val="80000"/>
              </a:lnSpc>
              <a:buClr>
                <a:srgbClr val="0000FF"/>
              </a:buClr>
              <a:buFont typeface="Wingdings" panose="05000000000000000000" pitchFamily="2" charset="2"/>
              <a:buChar char="§"/>
            </a:pPr>
            <a:endParaRPr lang="es-ES_tradnl" altLang="en-US" sz="2800" dirty="0"/>
          </a:p>
          <a:p>
            <a:pPr eaLnBrk="1" hangingPunct="1">
              <a:lnSpc>
                <a:spcPct val="80000"/>
              </a:lnSpc>
              <a:buClr>
                <a:srgbClr val="0000FF"/>
              </a:buClr>
              <a:buFont typeface="Wingdings" panose="05000000000000000000" pitchFamily="2" charset="2"/>
              <a:buChar char="§"/>
            </a:pPr>
            <a:r>
              <a:rPr lang="es-ES_tradnl" altLang="en-US" sz="2800" b="1" dirty="0"/>
              <a:t>Mediación</a:t>
            </a:r>
            <a:r>
              <a:rPr lang="es-ES_tradnl" altLang="en-US" sz="2800" dirty="0"/>
              <a:t>: Es un proceso voluntario el cual involucra una tercera persona llamado mediador. Este proceso puede usarse para resolver disputas entre el distrito escolar y los padres. </a:t>
            </a:r>
          </a:p>
          <a:p>
            <a:pPr eaLnBrk="1" hangingPunct="1">
              <a:lnSpc>
                <a:spcPct val="80000"/>
              </a:lnSpc>
            </a:pPr>
            <a:endParaRPr lang="es-ES_tradnl" altLang="en-US" sz="2800" dirty="0"/>
          </a:p>
        </p:txBody>
      </p:sp>
      <p:sp>
        <p:nvSpPr>
          <p:cNvPr id="9"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27</a:t>
            </a:fld>
            <a:endParaRPr lang="en-US" b="1" dirty="0">
              <a:latin typeface="Calibri"/>
            </a:endParaRPr>
          </a:p>
        </p:txBody>
      </p:sp>
      <p:pic>
        <p:nvPicPr>
          <p:cNvPr id="2" name="Picture 1">
            <a:extLst>
              <a:ext uri="{FF2B5EF4-FFF2-40B4-BE49-F238E27FC236}">
                <a16:creationId xmlns:a16="http://schemas.microsoft.com/office/drawing/2014/main" id="{1DE950B3-E014-D321-5C66-1495454613A9}"/>
              </a:ext>
            </a:extLst>
          </p:cNvPr>
          <p:cNvPicPr>
            <a:picLocks noChangeAspect="1"/>
          </p:cNvPicPr>
          <p:nvPr/>
        </p:nvPicPr>
        <p:blipFill>
          <a:blip r:embed="rId4"/>
          <a:stretch>
            <a:fillRect/>
          </a:stretch>
        </p:blipFill>
        <p:spPr>
          <a:xfrm>
            <a:off x="228600" y="5888652"/>
            <a:ext cx="969348"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n-US" altLang="en-US" sz="3600" b="1" dirty="0">
                <a:solidFill>
                  <a:srgbClr val="0000FF"/>
                </a:solidFill>
                <a:latin typeface="+mn-lt"/>
              </a:rPr>
              <a:t>RESOLUCIÓN DE DISPUTAS</a:t>
            </a:r>
            <a:br>
              <a:rPr lang="en-US" altLang="en-US" sz="3600" b="1" dirty="0">
                <a:solidFill>
                  <a:srgbClr val="0000FF"/>
                </a:solidFill>
                <a:latin typeface="+mn-lt"/>
              </a:rPr>
            </a:br>
            <a:r>
              <a:rPr lang="es-ES_tradnl" altLang="en-US" sz="3600" b="1" dirty="0">
                <a:solidFill>
                  <a:srgbClr val="FF0000"/>
                </a:solidFill>
                <a:latin typeface="+mn-lt"/>
              </a:rPr>
              <a:t>Debido Proceso </a:t>
            </a:r>
            <a:r>
              <a:rPr lang="en-US" altLang="en-US" sz="3600" b="1" dirty="0">
                <a:solidFill>
                  <a:srgbClr val="FF0000"/>
                </a:solidFill>
                <a:latin typeface="+mn-lt"/>
              </a:rPr>
              <a:t>(</a:t>
            </a:r>
            <a:r>
              <a:rPr lang="en-US" altLang="en-US" sz="3600" b="1" i="1" dirty="0">
                <a:solidFill>
                  <a:srgbClr val="FF0000"/>
                </a:solidFill>
                <a:latin typeface="+mn-lt"/>
              </a:rPr>
              <a:t>Due Process</a:t>
            </a:r>
            <a:r>
              <a:rPr lang="en-US" altLang="en-US" sz="3600" b="1" dirty="0">
                <a:solidFill>
                  <a:srgbClr val="FF0000"/>
                </a:solidFill>
                <a:latin typeface="+mn-lt"/>
              </a:rPr>
              <a:t>)</a:t>
            </a:r>
            <a:endParaRPr lang="en-US" altLang="en-US" sz="3600" b="1" dirty="0">
              <a:solidFill>
                <a:srgbClr val="0000FF"/>
              </a:solidFill>
              <a:latin typeface="+mn-lt"/>
            </a:endParaRPr>
          </a:p>
        </p:txBody>
      </p:sp>
      <p:pic>
        <p:nvPicPr>
          <p:cNvPr id="2355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276350"/>
            <a:ext cx="8229600" cy="158750"/>
          </a:xfrm>
        </p:spPr>
      </p:pic>
      <p:sp>
        <p:nvSpPr>
          <p:cNvPr id="23559" name="Rectangle 3"/>
          <p:cNvSpPr txBox="1">
            <a:spLocks noChangeArrowheads="1"/>
          </p:cNvSpPr>
          <p:nvPr/>
        </p:nvSpPr>
        <p:spPr bwMode="auto">
          <a:xfrm>
            <a:off x="685800" y="1600200"/>
            <a:ext cx="815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lnSpc>
                <a:spcPct val="80000"/>
              </a:lnSpc>
              <a:buClr>
                <a:srgbClr val="0000FF"/>
              </a:buClr>
              <a:buFont typeface="Wingdings" panose="05000000000000000000" pitchFamily="2" charset="2"/>
              <a:buChar char="§"/>
            </a:pPr>
            <a:r>
              <a:rPr lang="es-ES_tradnl" altLang="en-US" sz="2600" b="1" dirty="0"/>
              <a:t>Audiencia del Debido Proceso</a:t>
            </a:r>
            <a:r>
              <a:rPr lang="es-ES_tradnl" altLang="en-US" sz="2600" dirty="0"/>
              <a:t>: Conducido por un juez, quien escucha la evidencia y toma una decisión basada en la evidencia y los requisitos de IDEA. Debe ser solicitada dentro de dos años de la fecha de la queja.</a:t>
            </a:r>
          </a:p>
          <a:p>
            <a:pPr eaLnBrk="1" hangingPunct="1">
              <a:lnSpc>
                <a:spcPct val="80000"/>
              </a:lnSpc>
              <a:buClr>
                <a:srgbClr val="0000FF"/>
              </a:buClr>
              <a:buFont typeface="Wingdings" panose="05000000000000000000" pitchFamily="2" charset="2"/>
              <a:buChar char="§"/>
            </a:pPr>
            <a:endParaRPr lang="es-ES_tradnl" altLang="en-US" sz="2600" dirty="0"/>
          </a:p>
          <a:p>
            <a:pPr eaLnBrk="1" hangingPunct="1">
              <a:lnSpc>
                <a:spcPct val="80000"/>
              </a:lnSpc>
              <a:buClr>
                <a:srgbClr val="0000FF"/>
              </a:buClr>
              <a:buFont typeface="Wingdings" panose="05000000000000000000" pitchFamily="2" charset="2"/>
              <a:buChar char="§"/>
            </a:pPr>
            <a:r>
              <a:rPr lang="es-ES_tradnl" altLang="en-US" sz="2600" b="1" dirty="0"/>
              <a:t>Sesión de Resolución: </a:t>
            </a:r>
            <a:r>
              <a:rPr lang="es-ES_tradnl" altLang="en-US" sz="2600" dirty="0"/>
              <a:t>El distrito escolar debe hacer una reunión con los padres y los miembros relacionados del equipo del IEP dentro de los 15 días para discutir la queja del debido proceso y los factores que son parte de la base de la queja, para que el distrito escolar tenga la oportunidad de resolver la disputa.</a:t>
            </a:r>
          </a:p>
          <a:p>
            <a:pPr eaLnBrk="1" hangingPunct="1">
              <a:lnSpc>
                <a:spcPct val="80000"/>
              </a:lnSpc>
            </a:pPr>
            <a:endParaRPr lang="es-ES_tradnl" altLang="en-US" sz="2600" dirty="0"/>
          </a:p>
        </p:txBody>
      </p:sp>
      <p:sp>
        <p:nvSpPr>
          <p:cNvPr id="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9"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28</a:t>
            </a:fld>
            <a:endParaRPr lang="en-US" b="1" dirty="0">
              <a:latin typeface="Calibri"/>
            </a:endParaRPr>
          </a:p>
        </p:txBody>
      </p:sp>
      <p:pic>
        <p:nvPicPr>
          <p:cNvPr id="2" name="Picture 1">
            <a:extLst>
              <a:ext uri="{FF2B5EF4-FFF2-40B4-BE49-F238E27FC236}">
                <a16:creationId xmlns:a16="http://schemas.microsoft.com/office/drawing/2014/main" id="{A6DBF428-8484-6907-1EB9-20BFD7173E61}"/>
              </a:ext>
            </a:extLst>
          </p:cNvPr>
          <p:cNvPicPr>
            <a:picLocks noChangeAspect="1"/>
          </p:cNvPicPr>
          <p:nvPr/>
        </p:nvPicPr>
        <p:blipFill>
          <a:blip r:embed="rId4"/>
          <a:stretch>
            <a:fillRect/>
          </a:stretch>
        </p:blipFill>
        <p:spPr>
          <a:xfrm>
            <a:off x="152400" y="5864087"/>
            <a:ext cx="969348" cy="96934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152400"/>
            <a:ext cx="9144000" cy="1143000"/>
          </a:xfrm>
        </p:spPr>
        <p:txBody>
          <a:bodyPr/>
          <a:lstStyle/>
          <a:p>
            <a:pPr marL="342900" indent="-342900" eaLnBrk="1" hangingPunct="1">
              <a:lnSpc>
                <a:spcPct val="80000"/>
              </a:lnSpc>
            </a:pPr>
            <a:r>
              <a:rPr lang="en-US" altLang="en-US" sz="3600" b="1" dirty="0">
                <a:solidFill>
                  <a:srgbClr val="0000FF"/>
                </a:solidFill>
                <a:latin typeface="+mn-lt"/>
              </a:rPr>
              <a:t>CONSEJOS PARA LOS PADRES</a:t>
            </a:r>
          </a:p>
        </p:txBody>
      </p:sp>
      <p:pic>
        <p:nvPicPr>
          <p:cNvPr id="24579"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158750"/>
          </a:xfrm>
        </p:spPr>
      </p:pic>
      <p:sp>
        <p:nvSpPr>
          <p:cNvPr id="11" name="Rectangle 3"/>
          <p:cNvSpPr txBox="1">
            <a:spLocks noChangeArrowheads="1"/>
          </p:cNvSpPr>
          <p:nvPr/>
        </p:nvSpPr>
        <p:spPr bwMode="auto">
          <a:xfrm>
            <a:off x="4572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lnSpc>
                <a:spcPct val="80000"/>
              </a:lnSpc>
              <a:buFontTx/>
              <a:buNone/>
            </a:pPr>
            <a:endParaRPr lang="en-US" altLang="en-US"/>
          </a:p>
        </p:txBody>
      </p:sp>
      <p:sp>
        <p:nvSpPr>
          <p:cNvPr id="24584" name="Rectangle 3"/>
          <p:cNvSpPr txBox="1">
            <a:spLocks noChangeArrowheads="1"/>
          </p:cNvSpPr>
          <p:nvPr/>
        </p:nvSpPr>
        <p:spPr bwMode="auto">
          <a:xfrm>
            <a:off x="533400" y="1676400"/>
            <a:ext cx="838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r>
              <a:rPr lang="es-ES_tradnl" altLang="en-US" sz="2800" dirty="0">
                <a:solidFill>
                  <a:srgbClr val="FF0000"/>
                </a:solidFill>
                <a:latin typeface="+mn-lt"/>
              </a:rPr>
              <a:t>Aprenda acerca de la Ley</a:t>
            </a:r>
          </a:p>
          <a:p>
            <a:pPr eaLnBrk="1" hangingPunct="1"/>
            <a:r>
              <a:rPr lang="es-ES_tradnl" altLang="en-US" sz="2800" dirty="0">
                <a:solidFill>
                  <a:srgbClr val="FF0000"/>
                </a:solidFill>
                <a:latin typeface="+mn-lt"/>
              </a:rPr>
              <a:t>Toda la comunicación con la escuela por escrito</a:t>
            </a:r>
          </a:p>
          <a:p>
            <a:pPr eaLnBrk="1" hangingPunct="1"/>
            <a:r>
              <a:rPr lang="es-ES_tradnl" altLang="en-US" sz="2800" dirty="0">
                <a:solidFill>
                  <a:srgbClr val="FF0000"/>
                </a:solidFill>
                <a:latin typeface="+mn-lt"/>
              </a:rPr>
              <a:t>Conserve archivos de la escuela</a:t>
            </a:r>
          </a:p>
          <a:p>
            <a:pPr eaLnBrk="1" hangingPunct="1"/>
            <a:r>
              <a:rPr lang="es-ES_tradnl" altLang="en-US" sz="2800" dirty="0">
                <a:solidFill>
                  <a:srgbClr val="FF0000"/>
                </a:solidFill>
                <a:latin typeface="+mn-lt"/>
              </a:rPr>
              <a:t>Recopile información</a:t>
            </a:r>
          </a:p>
          <a:p>
            <a:pPr eaLnBrk="1" hangingPunct="1"/>
            <a:r>
              <a:rPr lang="es-ES_tradnl" altLang="en-US" sz="2800" dirty="0">
                <a:solidFill>
                  <a:srgbClr val="FF0000"/>
                </a:solidFill>
                <a:latin typeface="+mn-lt"/>
              </a:rPr>
              <a:t>PREPARESE, PREPARESE, PREPARESE!!</a:t>
            </a:r>
          </a:p>
          <a:p>
            <a:pPr eaLnBrk="1" hangingPunct="1"/>
            <a:endParaRPr lang="es-ES_tradnl" altLang="en-US" sz="2800" dirty="0">
              <a:solidFill>
                <a:srgbClr val="FF0000"/>
              </a:solidFill>
              <a:latin typeface="+mn-lt"/>
            </a:endParaRPr>
          </a:p>
          <a:p>
            <a:pPr marL="0" indent="0" algn="ctr" eaLnBrk="1" hangingPunct="1">
              <a:buNone/>
            </a:pPr>
            <a:r>
              <a:rPr lang="es-ES_tradnl" altLang="en-US" sz="2000" dirty="0">
                <a:latin typeface="+mn-lt"/>
              </a:rPr>
              <a:t>Vaya a </a:t>
            </a:r>
            <a:r>
              <a:rPr lang="es-ES_tradnl" altLang="en-US" sz="2000" dirty="0">
                <a:latin typeface="+mn-lt"/>
                <a:hlinkClick r:id="rId4"/>
              </a:rPr>
              <a:t>www.tnstep.org</a:t>
            </a:r>
            <a:r>
              <a:rPr lang="es-ES_tradnl" altLang="en-US" sz="2000" dirty="0">
                <a:latin typeface="+mn-lt"/>
              </a:rPr>
              <a:t> para ver el taller completo de los Derechos Básicos y más</a:t>
            </a:r>
          </a:p>
        </p:txBody>
      </p:sp>
      <p:sp>
        <p:nvSpPr>
          <p:cNvPr id="9" name="Footer Placeholder 3"/>
          <p:cNvSpPr txBox="1">
            <a:spLocks noGrp="1"/>
          </p:cNvSpPr>
          <p:nvPr/>
        </p:nvSpPr>
        <p:spPr>
          <a:xfrm>
            <a:off x="2289959" y="6312787"/>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29</a:t>
            </a:fld>
            <a:endParaRPr lang="en-US" b="1" dirty="0">
              <a:latin typeface="Calibri"/>
            </a:endParaRPr>
          </a:p>
        </p:txBody>
      </p:sp>
      <p:pic>
        <p:nvPicPr>
          <p:cNvPr id="2" name="Picture 1">
            <a:extLst>
              <a:ext uri="{FF2B5EF4-FFF2-40B4-BE49-F238E27FC236}">
                <a16:creationId xmlns:a16="http://schemas.microsoft.com/office/drawing/2014/main" id="{82963CB6-7AA0-328F-CA4F-49B86617A5DE}"/>
              </a:ext>
            </a:extLst>
          </p:cNvPr>
          <p:cNvPicPr>
            <a:picLocks noChangeAspect="1"/>
          </p:cNvPicPr>
          <p:nvPr/>
        </p:nvPicPr>
        <p:blipFill>
          <a:blip r:embed="rId5"/>
          <a:stretch>
            <a:fillRect/>
          </a:stretch>
        </p:blipFill>
        <p:spPr>
          <a:xfrm>
            <a:off x="293891" y="5839926"/>
            <a:ext cx="969348"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1774194-F816-4437-8641-BA752AF53795}"/>
              </a:ext>
            </a:extLst>
          </p:cNvPr>
          <p:cNvSpPr/>
          <p:nvPr/>
        </p:nvSpPr>
        <p:spPr>
          <a:xfrm>
            <a:off x="648070" y="871451"/>
            <a:ext cx="7901126" cy="597599"/>
          </a:xfrm>
          <a:prstGeom prst="rect">
            <a:avLst/>
          </a:prstGeom>
        </p:spPr>
        <p:txBody>
          <a:bodyPr wrap="square">
            <a:spAutoFit/>
          </a:bodyPr>
          <a:lstStyle/>
          <a:p>
            <a:pPr marL="0" marR="0" indent="0" algn="ctr">
              <a:spcBef>
                <a:spcPts val="0"/>
              </a:spcBef>
              <a:spcAft>
                <a:spcPts val="100"/>
              </a:spcAft>
            </a:pPr>
            <a:r>
              <a:rPr lang="es-ES" sz="1600" b="1" kern="1400" dirty="0">
                <a:solidFill>
                  <a:srgbClr val="0033CC"/>
                </a:solidFill>
                <a:latin typeface="Calibri"/>
              </a:rPr>
              <a:t>STEP cree en colaborar con las escuelas y agencias para mejorar resultados </a:t>
            </a:r>
          </a:p>
          <a:p>
            <a:pPr marL="0" marR="0" indent="0" algn="ctr">
              <a:spcBef>
                <a:spcPts val="0"/>
              </a:spcBef>
              <a:spcAft>
                <a:spcPts val="100"/>
              </a:spcAft>
            </a:pPr>
            <a:r>
              <a:rPr lang="es-ES" sz="1600" b="1" kern="1400" dirty="0">
                <a:solidFill>
                  <a:srgbClr val="0033CC"/>
                </a:solidFill>
                <a:latin typeface="Calibri"/>
              </a:rPr>
              <a:t>para los estudiantes en Tennessee.</a:t>
            </a:r>
          </a:p>
        </p:txBody>
      </p:sp>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79" y="720112"/>
            <a:ext cx="8229600" cy="158750"/>
          </a:xfr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64542" y="-232083"/>
            <a:ext cx="2288939" cy="2532831"/>
          </a:xfrm>
          <a:prstGeom prst="rect">
            <a:avLst/>
          </a:prstGeom>
        </p:spPr>
      </p:pic>
      <p:sp>
        <p:nvSpPr>
          <p:cNvPr id="3" name="Rectangle 2">
            <a:extLst>
              <a:ext uri="{FF2B5EF4-FFF2-40B4-BE49-F238E27FC236}">
                <a16:creationId xmlns:a16="http://schemas.microsoft.com/office/drawing/2014/main" id="{334C2955-8582-46BE-B358-725028713D02}"/>
              </a:ext>
            </a:extLst>
          </p:cNvPr>
          <p:cNvSpPr/>
          <p:nvPr/>
        </p:nvSpPr>
        <p:spPr>
          <a:xfrm>
            <a:off x="429127" y="1615207"/>
            <a:ext cx="5143483" cy="37947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0" fontAlgn="base" latinLnBrk="0" hangingPunct="0">
              <a:lnSpc>
                <a:spcPct val="112000"/>
              </a:lnSpc>
              <a:spcBef>
                <a:spcPts val="0"/>
              </a:spcBef>
              <a:spcAft>
                <a:spcPts val="300"/>
              </a:spcAft>
              <a:buClrTx/>
              <a:buSzTx/>
              <a:buFontTx/>
              <a:buNone/>
              <a:tabLst/>
              <a:defRPr/>
            </a:pPr>
            <a:r>
              <a:rPr kumimoji="0" lang="es-ES" sz="2000" b="1" i="0" u="none" strike="noStrike" kern="1400" cap="none" spc="0" normalizeH="0" baseline="0" noProof="0" dirty="0">
                <a:ln>
                  <a:noFill/>
                </a:ln>
                <a:solidFill>
                  <a:srgbClr val="000080"/>
                </a:solidFill>
                <a:effectLst/>
                <a:uLnTx/>
                <a:uFillTx/>
                <a:latin typeface="Arial"/>
                <a:ea typeface="ヒラギノ角ゴ Pro W3"/>
                <a:cs typeface="+mn-cs"/>
              </a:rPr>
              <a:t>¿QUÉ ofrece STEP a los profesionales?</a:t>
            </a:r>
            <a:r>
              <a:rPr kumimoji="0" lang="es-ES" sz="2000" b="0" i="0" u="none" strike="noStrike" kern="1400" cap="none" spc="0" normalizeH="0" baseline="0" noProof="0" dirty="0">
                <a:ln>
                  <a:noFill/>
                </a:ln>
                <a:solidFill>
                  <a:srgbClr val="000000"/>
                </a:solidFill>
                <a:effectLst/>
                <a:uLnTx/>
                <a:uFillTx/>
                <a:latin typeface="Arial"/>
                <a:ea typeface="ヒラギノ角ゴ Pro W3"/>
                <a:cs typeface="+mn-cs"/>
              </a:rPr>
              <a:t> </a:t>
            </a:r>
          </a:p>
          <a:p>
            <a:pPr marL="137160" marR="0" lvl="0" indent="-137160"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Wingdings"/>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Alta calidad de servicios y desarrollo profesional </a:t>
            </a:r>
          </a:p>
          <a:p>
            <a:pPr marL="274320" marR="0" lvl="0" indent="-182867"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Symbol"/>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IDEA y Plan 504 </a:t>
            </a:r>
          </a:p>
          <a:p>
            <a:pPr marL="274320" marR="0" lvl="0" indent="-182867"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Symbol"/>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Instrucción apropiada de </a:t>
            </a:r>
            <a:r>
              <a:rPr kumimoji="0" lang="es-ES" sz="1600" b="0" i="0" u="none" strike="noStrike" kern="1400" cap="none" spc="0" normalizeH="0" baseline="0" noProof="0" dirty="0" err="1">
                <a:ln>
                  <a:noFill/>
                </a:ln>
                <a:solidFill>
                  <a:srgbClr val="000000"/>
                </a:solidFill>
                <a:effectLst/>
                <a:uLnTx/>
                <a:uFillTx/>
                <a:latin typeface="Arial"/>
                <a:ea typeface="ヒラギノ角ゴ Pro W3"/>
                <a:cs typeface="+mn-cs"/>
              </a:rPr>
              <a:t>IEPs</a:t>
            </a:r>
            <a:endParaRPr kumimoji="0" lang="es-ES" sz="1600" b="0" i="0" u="none" strike="noStrike" kern="1400" cap="none" spc="0" normalizeH="0" baseline="0" noProof="0" dirty="0">
              <a:ln>
                <a:noFill/>
              </a:ln>
              <a:solidFill>
                <a:srgbClr val="000000"/>
              </a:solidFill>
              <a:effectLst/>
              <a:uLnTx/>
              <a:uFillTx/>
              <a:latin typeface="Arial"/>
              <a:ea typeface="ヒラギノ角ゴ Pro W3"/>
              <a:cs typeface="+mn-cs"/>
            </a:endParaRPr>
          </a:p>
          <a:p>
            <a:pPr marL="274320" marR="0" lvl="0" indent="-182867"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Symbol"/>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Respuesta a la Intervención</a:t>
            </a:r>
          </a:p>
          <a:p>
            <a:pPr marL="274320" marR="0" lvl="0" indent="-182867"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Symbol"/>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Compromiso familiar</a:t>
            </a:r>
          </a:p>
          <a:p>
            <a:pPr marL="274320" marR="0" lvl="0" indent="-182867"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Symbol"/>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Transición después de la escuela secundaria</a:t>
            </a:r>
          </a:p>
          <a:p>
            <a:pPr marL="274320" marR="0" lvl="0" indent="-182867"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Symbol"/>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Formación personalizada basada en necesidades específicas</a:t>
            </a:r>
          </a:p>
          <a:p>
            <a:pPr marL="137160" marR="0" lvl="0" indent="-137160"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Wingdings"/>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Talleres para padres sobre temas de educación especial</a:t>
            </a:r>
          </a:p>
          <a:p>
            <a:pPr marL="137160" marR="0" lvl="0" indent="-137160" algn="l" defTabSz="914400" rtl="0" eaLnBrk="0" fontAlgn="base" latinLnBrk="0" hangingPunct="0">
              <a:lnSpc>
                <a:spcPct val="112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Wingdings"/>
                <a:ea typeface="ヒラギノ角ゴ Pro W3"/>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a:cs typeface="+mn-cs"/>
              </a:rPr>
              <a:t> Actividades para jóvenes</a:t>
            </a:r>
          </a:p>
        </p:txBody>
      </p:sp>
      <p:sp>
        <p:nvSpPr>
          <p:cNvPr id="4" name="Rectangle 3">
            <a:extLst>
              <a:ext uri="{FF2B5EF4-FFF2-40B4-BE49-F238E27FC236}">
                <a16:creationId xmlns:a16="http://schemas.microsoft.com/office/drawing/2014/main" id="{59808329-636E-4C05-BD0D-7C430A96CBEA}"/>
              </a:ext>
            </a:extLst>
          </p:cNvPr>
          <p:cNvSpPr/>
          <p:nvPr/>
        </p:nvSpPr>
        <p:spPr>
          <a:xfrm>
            <a:off x="5529690" y="1747559"/>
            <a:ext cx="3352800" cy="3308983"/>
          </a:xfrm>
          <a:prstGeom prst="rect">
            <a:avLst/>
          </a:prstGeom>
        </p:spPr>
        <p:txBody>
          <a:bodyPr wrap="square">
            <a:spAutoFit/>
          </a:bodyPr>
          <a:lstStyle/>
          <a:p>
            <a:pPr marL="0" marR="0" lvl="0" indent="0" algn="ctr" defTabSz="914400" rtl="0" eaLnBrk="0" fontAlgn="base" latinLnBrk="0" hangingPunct="0">
              <a:lnSpc>
                <a:spcPct val="112000"/>
              </a:lnSpc>
              <a:spcBef>
                <a:spcPts val="0"/>
              </a:spcBef>
              <a:spcAft>
                <a:spcPts val="600"/>
              </a:spcAft>
              <a:buClrTx/>
              <a:buSzTx/>
              <a:buFontTx/>
              <a:buNone/>
              <a:tabLst/>
              <a:defRPr/>
            </a:pPr>
            <a:r>
              <a:rPr kumimoji="0" lang="es-ES" sz="2000" b="1" i="0" u="none" strike="noStrike" kern="1400" cap="none" spc="0" normalizeH="0" baseline="0" noProof="0" dirty="0">
                <a:ln>
                  <a:noFill/>
                </a:ln>
                <a:solidFill>
                  <a:srgbClr val="000080"/>
                </a:solidFill>
                <a:effectLst/>
                <a:uLnTx/>
                <a:uFillTx/>
                <a:latin typeface="Arial" panose="020B0604020202020204" pitchFamily="34" charset="0"/>
                <a:ea typeface="ヒラギノ角ゴ Pro W3" pitchFamily="2" charset="-128"/>
                <a:cs typeface="Arial" panose="020B0604020202020204" pitchFamily="34" charset="0"/>
              </a:rPr>
              <a:t>CÚANTO cuesta?</a:t>
            </a:r>
            <a:r>
              <a:rPr kumimoji="0" lang="es-ES" sz="2000" b="0" i="0" u="none" strike="noStrike" kern="1400" cap="none" spc="0" normalizeH="0" baseline="0" noProof="0" dirty="0">
                <a:ln>
                  <a:noFill/>
                </a:ln>
                <a:solidFill>
                  <a:srgbClr val="000000"/>
                </a:solidFill>
                <a:effectLst/>
                <a:uLnTx/>
                <a:uFillTx/>
                <a:latin typeface="Arial" panose="020B0604020202020204" pitchFamily="34" charset="0"/>
                <a:ea typeface="ヒラギノ角ゴ Pro W3" pitchFamily="2" charset="-128"/>
                <a:cs typeface="Arial" panose="020B0604020202020204" pitchFamily="34" charset="0"/>
              </a:rPr>
              <a:t> </a:t>
            </a:r>
          </a:p>
          <a:p>
            <a:pPr marL="137160" marR="0" lvl="0" indent="-137160" algn="l" defTabSz="914400" rtl="0" eaLnBrk="0" fontAlgn="base" latinLnBrk="0" hangingPunct="0">
              <a:lnSpc>
                <a:spcPct val="113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Wingdings"/>
                <a:ea typeface="ヒラギノ角ゴ Pro W3" pitchFamily="2" charset="-128"/>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pitchFamily="2" charset="-128"/>
                <a:cs typeface="+mn-cs"/>
              </a:rPr>
              <a:t> </a:t>
            </a: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GRATIS para padres y </a:t>
            </a:r>
            <a:b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b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   representante legales cuando</a:t>
            </a:r>
            <a:b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b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   son invitados </a:t>
            </a:r>
            <a:endParaRPr kumimoji="0" lang="es-ES" sz="1600" b="0" i="0" u="none" strike="noStrike" kern="1400" cap="none" spc="0" normalizeH="0" baseline="0" noProof="0" dirty="0">
              <a:ln>
                <a:noFill/>
              </a:ln>
              <a:solidFill>
                <a:srgbClr val="000000"/>
              </a:solidFill>
              <a:effectLst/>
              <a:uLnTx/>
              <a:uFillTx/>
              <a:latin typeface="Arial"/>
              <a:ea typeface="ヒラギノ角ゴ Pro W3" pitchFamily="2" charset="-128"/>
              <a:cs typeface="+mn-cs"/>
            </a:endParaRPr>
          </a:p>
          <a:p>
            <a:pPr marL="137160" marR="0" lvl="0" indent="-137160" algn="l" defTabSz="914400" rtl="0" eaLnBrk="0" fontAlgn="base" latinLnBrk="0" hangingPunct="0">
              <a:lnSpc>
                <a:spcPct val="113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Wingdings"/>
                <a:ea typeface="ヒラギノ角ゴ Pro W3" pitchFamily="2" charset="-128"/>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pitchFamily="2" charset="-128"/>
                <a:cs typeface="+mn-cs"/>
              </a:rPr>
              <a:t> </a:t>
            </a: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GRATIS si es financiado por el </a:t>
            </a:r>
            <a:b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b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  Departamento de Educación de </a:t>
            </a:r>
            <a:b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b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  Tennessee</a:t>
            </a:r>
            <a:endParaRPr kumimoji="0" lang="es-ES" sz="1600" b="0" i="0" u="none" strike="noStrike" kern="1400" cap="none" spc="0" normalizeH="0" baseline="0" noProof="0" dirty="0">
              <a:ln>
                <a:noFill/>
              </a:ln>
              <a:solidFill>
                <a:srgbClr val="000000"/>
              </a:solidFill>
              <a:effectLst/>
              <a:uLnTx/>
              <a:uFillTx/>
              <a:latin typeface="Arial"/>
              <a:ea typeface="ヒラギノ角ゴ Pro W3" pitchFamily="2" charset="-128"/>
              <a:cs typeface="+mn-cs"/>
            </a:endParaRPr>
          </a:p>
          <a:p>
            <a:pPr marL="137160" marR="0" lvl="0" indent="-137160" algn="l" defTabSz="914400" rtl="0" eaLnBrk="0" fontAlgn="base" latinLnBrk="0" hangingPunct="0">
              <a:lnSpc>
                <a:spcPct val="113000"/>
              </a:lnSpc>
              <a:spcBef>
                <a:spcPts val="0"/>
              </a:spcBef>
              <a:spcAft>
                <a:spcPts val="300"/>
              </a:spcAft>
              <a:buClrTx/>
              <a:buSzTx/>
              <a:buFontTx/>
              <a:buNone/>
              <a:tabLst/>
              <a:defRPr/>
            </a:pPr>
            <a:r>
              <a:rPr kumimoji="0" lang="es-ES" sz="1600" b="0" i="0" u="none" strike="noStrike" kern="1400" cap="none" spc="0" normalizeH="0" baseline="0" noProof="0" dirty="0">
                <a:ln>
                  <a:noFill/>
                </a:ln>
                <a:solidFill>
                  <a:srgbClr val="000000"/>
                </a:solidFill>
                <a:effectLst/>
                <a:uLnTx/>
                <a:uFillTx/>
                <a:latin typeface="Wingdings"/>
                <a:ea typeface="ヒラギノ角ゴ Pro W3" pitchFamily="2" charset="-128"/>
                <a:cs typeface="+mn-cs"/>
              </a:rPr>
              <a:t>«</a:t>
            </a:r>
            <a:r>
              <a:rPr kumimoji="0" lang="es-ES" sz="1600" b="0" i="0" u="none" strike="noStrike" kern="1400" cap="none" spc="0" normalizeH="0" baseline="0" noProof="0" dirty="0">
                <a:ln>
                  <a:noFill/>
                </a:ln>
                <a:solidFill>
                  <a:srgbClr val="000000"/>
                </a:solidFill>
                <a:effectLst/>
                <a:uLnTx/>
                <a:uFillTx/>
                <a:latin typeface="Arial"/>
                <a:ea typeface="ヒラギノ角ゴ Pro W3" pitchFamily="2" charset="-128"/>
                <a:cs typeface="+mn-cs"/>
              </a:rPr>
              <a:t> </a:t>
            </a: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Las capacitaciones que se  ofrecen únicamente para profesionales tienen un costo m</a:t>
            </a:r>
            <a:r>
              <a:rPr lang="es-419" sz="1600" kern="1400" dirty="0">
                <a:solidFill>
                  <a:srgbClr val="000000"/>
                </a:solidFill>
                <a:latin typeface="Calibri"/>
                <a:ea typeface="ヒラギノ角ゴ Pro W3" pitchFamily="2" charset="-128"/>
              </a:rPr>
              <a:t>e</a:t>
            </a:r>
            <a:r>
              <a:rPr kumimoji="0" lang="es-ES" sz="1600" b="0" i="0" u="none" strike="noStrike" kern="1400" cap="none" spc="0" normalizeH="0" baseline="0" noProof="0" dirty="0" err="1">
                <a:ln>
                  <a:noFill/>
                </a:ln>
                <a:solidFill>
                  <a:srgbClr val="000000"/>
                </a:solidFill>
                <a:effectLst/>
                <a:uLnTx/>
                <a:uFillTx/>
                <a:latin typeface="Calibri"/>
                <a:ea typeface="ヒラギノ角ゴ Pro W3" pitchFamily="2" charset="-128"/>
                <a:cs typeface="+mn-cs"/>
              </a:rPr>
              <a:t>dico</a:t>
            </a:r>
            <a:r>
              <a:rPr kumimoji="0" lang="es-ES" sz="1600" b="0" i="0" u="none" strike="noStrike" kern="1400" cap="none" spc="0" normalizeH="0" baseline="0" noProof="0" dirty="0">
                <a:ln>
                  <a:noFill/>
                </a:ln>
                <a:solidFill>
                  <a:srgbClr val="000000"/>
                </a:solidFill>
                <a:effectLst/>
                <a:uLnTx/>
                <a:uFillTx/>
                <a:latin typeface="Calibri"/>
                <a:ea typeface="ヒラギノ角ゴ Pro W3" pitchFamily="2" charset="-128"/>
                <a:cs typeface="+mn-cs"/>
              </a:rPr>
              <a:t>.</a:t>
            </a:r>
            <a:endParaRPr kumimoji="0" lang="es-ES" sz="1600" b="0" i="0" u="none" strike="noStrike" kern="1400" cap="none" spc="0" normalizeH="0" baseline="0" noProof="0" dirty="0">
              <a:ln>
                <a:noFill/>
              </a:ln>
              <a:solidFill>
                <a:srgbClr val="000000"/>
              </a:solidFill>
              <a:effectLst/>
              <a:uLnTx/>
              <a:uFillTx/>
              <a:latin typeface="Arial"/>
              <a:ea typeface="ヒラギノ角ゴ Pro W3" pitchFamily="2" charset="-128"/>
              <a:cs typeface="+mn-cs"/>
            </a:endParaRPr>
          </a:p>
          <a:p>
            <a:pPr>
              <a:lnSpc>
                <a:spcPct val="113000"/>
              </a:lnSpc>
              <a:spcBef>
                <a:spcPts val="0"/>
              </a:spcBef>
              <a:spcAft>
                <a:spcPts val="900"/>
              </a:spcAft>
            </a:pPr>
            <a:r>
              <a:rPr lang="en-US" sz="1100" kern="1400" dirty="0">
                <a:solidFill>
                  <a:srgbClr val="000000"/>
                </a:solidFill>
                <a:latin typeface="Arial"/>
              </a:rPr>
              <a:t> </a:t>
            </a:r>
            <a:endParaRPr lang="en-US" sz="1100" kern="1400" dirty="0">
              <a:solidFill>
                <a:srgbClr val="000000"/>
              </a:solidFill>
              <a:effectLst/>
              <a:latin typeface="Arial"/>
            </a:endParaRPr>
          </a:p>
        </p:txBody>
      </p:sp>
      <p:pic>
        <p:nvPicPr>
          <p:cNvPr id="5" name="Picture 2">
            <a:extLst>
              <a:ext uri="{FF2B5EF4-FFF2-40B4-BE49-F238E27FC236}">
                <a16:creationId xmlns:a16="http://schemas.microsoft.com/office/drawing/2014/main" id="{EAC5078D-168B-4AAD-B85A-A7F9F83B1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938586"/>
            <a:ext cx="839066" cy="6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ooter Placeholder 3">
            <a:extLst>
              <a:ext uri="{FF2B5EF4-FFF2-40B4-BE49-F238E27FC236}">
                <a16:creationId xmlns:a16="http://schemas.microsoft.com/office/drawing/2014/main" id="{A5B62EC9-8534-45D3-A0B1-B36E82E6C952}"/>
              </a:ext>
            </a:extLst>
          </p:cNvPr>
          <p:cNvSpPr txBox="1">
            <a:spLocks noGrp="1"/>
          </p:cNvSpPr>
          <p:nvPr/>
        </p:nvSpPr>
        <p:spPr>
          <a:xfrm>
            <a:off x="2286000" y="6356350"/>
            <a:ext cx="4267200" cy="365125"/>
          </a:xfrm>
          <a:prstGeom prst="rect">
            <a:avLst/>
          </a:prstGeom>
          <a:noFill/>
        </p:spPr>
        <p:txBody>
          <a:bodyPr anchor="ctr"/>
          <a:lstStyle/>
          <a:p>
            <a:pPr algn="ctr" defTabSz="914400" eaLnBrk="0" fontAlgn="base" hangingPunct="0">
              <a:spcBef>
                <a:spcPct val="0"/>
              </a:spcBef>
              <a:spcAft>
                <a:spcPct val="0"/>
              </a:spcAft>
              <a:defRPr/>
            </a:pPr>
            <a:r>
              <a:rPr lang="es-US" sz="1200" i="1" dirty="0">
                <a:solidFill>
                  <a:srgbClr val="FFFFFF">
                    <a:lumMod val="50000"/>
                  </a:srgbClr>
                </a:solidFill>
                <a:latin typeface="Arial"/>
                <a:ea typeface="ヒラギノ角ゴ Pro W3" pitchFamily="2" charset="-128"/>
              </a:rPr>
              <a:t>un futuro brillante para niños con discapacidades</a:t>
            </a:r>
            <a:endParaRPr lang="en-US" sz="1200" i="1" dirty="0">
              <a:solidFill>
                <a:srgbClr val="FFFFFF">
                  <a:lumMod val="50000"/>
                </a:srgbClr>
              </a:solidFill>
              <a:latin typeface="Arial"/>
              <a:ea typeface="ヒラギノ角ゴ Pro W3" pitchFamily="2" charset="-128"/>
            </a:endParaRPr>
          </a:p>
        </p:txBody>
      </p:sp>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0" y="188912"/>
            <a:ext cx="9143999" cy="645932"/>
          </a:xfrm>
        </p:spPr>
        <p:txBody>
          <a:bodyPr>
            <a:noAutofit/>
          </a:bodyPr>
          <a:lstStyle/>
          <a:p>
            <a:pPr algn="ctr"/>
            <a:r>
              <a:rPr lang="es-ES" altLang="en-US" sz="38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TNSTEP: ¿Quiénes somos y qué hacemos?</a:t>
            </a:r>
            <a:endParaRPr lang="en-US" sz="3800" dirty="0">
              <a:solidFill>
                <a:srgbClr val="0033CC"/>
              </a:solidFill>
              <a:latin typeface="Calibri" panose="020F0502020204030204" pitchFamily="34" charset="0"/>
              <a:cs typeface="Calibri" panose="020F0502020204030204" pitchFamily="34" charset="0"/>
            </a:endParaRPr>
          </a:p>
        </p:txBody>
      </p:sp>
      <p:sp>
        <p:nvSpPr>
          <p:cNvPr id="20" name="Slide Number Placeholder 7">
            <a:extLst>
              <a:ext uri="{FF2B5EF4-FFF2-40B4-BE49-F238E27FC236}">
                <a16:creationId xmlns:a16="http://schemas.microsoft.com/office/drawing/2014/main" id="{A278E45D-C02D-46C8-8251-89A40AA3DCBC}"/>
              </a:ext>
            </a:extLst>
          </p:cNvPr>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3</a:t>
            </a:fld>
            <a:endParaRPr lang="en-US" b="1" dirty="0">
              <a:latin typeface="Calibri"/>
            </a:endParaRPr>
          </a:p>
        </p:txBody>
      </p:sp>
      <p:pic>
        <p:nvPicPr>
          <p:cNvPr id="6" name="Picture 5">
            <a:extLst>
              <a:ext uri="{FF2B5EF4-FFF2-40B4-BE49-F238E27FC236}">
                <a16:creationId xmlns:a16="http://schemas.microsoft.com/office/drawing/2014/main" id="{90136C0A-BD49-89EB-70A8-1248D9EF9515}"/>
              </a:ext>
            </a:extLst>
          </p:cNvPr>
          <p:cNvPicPr>
            <a:picLocks noChangeAspect="1"/>
          </p:cNvPicPr>
          <p:nvPr/>
        </p:nvPicPr>
        <p:blipFill>
          <a:blip r:embed="rId6"/>
          <a:stretch>
            <a:fillRect/>
          </a:stretch>
        </p:blipFill>
        <p:spPr>
          <a:xfrm>
            <a:off x="505926" y="5729557"/>
            <a:ext cx="969348" cy="969348"/>
          </a:xfrm>
          <a:prstGeom prst="rect">
            <a:avLst/>
          </a:prstGeom>
        </p:spPr>
      </p:pic>
    </p:spTree>
    <p:extLst>
      <p:ext uri="{BB962C8B-B14F-4D97-AF65-F5344CB8AC3E}">
        <p14:creationId xmlns:p14="http://schemas.microsoft.com/office/powerpoint/2010/main" val="180167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FC4FC73A-B894-4150-A2CD-FBA5EA315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039" y="4670235"/>
            <a:ext cx="1225490" cy="122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C6DAA424-4BA4-4AAB-B3CA-38DB703AF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013" y="6006380"/>
            <a:ext cx="839066" cy="6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
            <a:extLst>
              <a:ext uri="{FF2B5EF4-FFF2-40B4-BE49-F238E27FC236}">
                <a16:creationId xmlns:a16="http://schemas.microsoft.com/office/drawing/2014/main" id="{F9C7ADBB-2549-4377-851B-8589833FC97B}"/>
              </a:ext>
            </a:extLst>
          </p:cNvPr>
          <p:cNvSpPr>
            <a:spLocks noChangeArrowheads="1"/>
          </p:cNvSpPr>
          <p:nvPr/>
        </p:nvSpPr>
        <p:spPr bwMode="auto">
          <a:xfrm>
            <a:off x="6368867" y="2790271"/>
            <a:ext cx="25619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1600" dirty="0">
                <a:solidFill>
                  <a:prstClr val="black"/>
                </a:solidFill>
                <a:cs typeface="Arial" charset="0"/>
                <a:hlinkClick r:id="rId5"/>
              </a:rPr>
              <a:t>youtube.com/user/TNStep</a:t>
            </a:r>
            <a:endParaRPr lang="en-US" altLang="en-US" sz="1600" dirty="0">
              <a:solidFill>
                <a:prstClr val="black"/>
              </a:solidFill>
              <a:cs typeface="Arial" charset="0"/>
            </a:endParaRPr>
          </a:p>
        </p:txBody>
      </p:sp>
      <p:sp>
        <p:nvSpPr>
          <p:cNvPr id="21" name="Rectangle 12">
            <a:extLst>
              <a:ext uri="{FF2B5EF4-FFF2-40B4-BE49-F238E27FC236}">
                <a16:creationId xmlns:a16="http://schemas.microsoft.com/office/drawing/2014/main" id="{354CB454-D510-4695-84D9-07C1511EA025}"/>
              </a:ext>
            </a:extLst>
          </p:cNvPr>
          <p:cNvSpPr>
            <a:spLocks noChangeArrowheads="1"/>
          </p:cNvSpPr>
          <p:nvPr/>
        </p:nvSpPr>
        <p:spPr bwMode="auto">
          <a:xfrm>
            <a:off x="5370436" y="4816316"/>
            <a:ext cx="19391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prstClr val="black"/>
                </a:solidFill>
                <a:effectLst/>
                <a:uLnTx/>
                <a:uFillTx/>
                <a:ea typeface="ヒラギノ角ゴ Pro W3" pitchFamily="2" charset="-128"/>
              </a:rPr>
              <a:t>Talleres</a:t>
            </a:r>
            <a:endParaRPr kumimoji="0" lang="en-US" altLang="en-US" sz="1500" b="1" i="0" u="none" strike="noStrike" kern="1200" cap="none" spc="0" normalizeH="0" baseline="0" noProof="0" dirty="0">
              <a:ln>
                <a:noFill/>
              </a:ln>
              <a:solidFill>
                <a:prstClr val="black"/>
              </a:solidFill>
              <a:effectLst/>
              <a:uLnTx/>
              <a:uFillTx/>
              <a:ea typeface="ヒラギノ角ゴ Pro W3" pitchFamily="2"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1500" b="0" i="0" u="none" strike="noStrike" kern="1200" cap="none" spc="0" normalizeH="0" baseline="0" noProof="0" dirty="0">
                <a:ln>
                  <a:noFill/>
                </a:ln>
                <a:solidFill>
                  <a:prstClr val="black"/>
                </a:solidFill>
                <a:effectLst/>
                <a:uLnTx/>
                <a:uFillTx/>
                <a:ea typeface="ヒラギノ角ゴ Pro W3" pitchFamily="2" charset="-128"/>
              </a:rPr>
            </a:br>
            <a:r>
              <a:rPr kumimoji="0" lang="en-US" altLang="en-US" sz="1500" b="0" i="0" u="none" strike="noStrike" kern="1200" cap="none" spc="0" normalizeH="0" baseline="0" noProof="0" dirty="0" err="1">
                <a:ln>
                  <a:noFill/>
                </a:ln>
                <a:solidFill>
                  <a:prstClr val="black"/>
                </a:solidFill>
                <a:effectLst/>
                <a:uLnTx/>
                <a:uFillTx/>
                <a:ea typeface="ヒラギノ角ゴ Pro W3" pitchFamily="2" charset="-128"/>
              </a:rPr>
              <a:t>Español</a:t>
            </a:r>
            <a:r>
              <a:rPr kumimoji="0" lang="en-US" altLang="en-US" sz="1500" b="0" i="0" u="none" strike="noStrike" kern="1200" cap="none" spc="0" normalizeH="0" baseline="0" noProof="0" dirty="0">
                <a:ln>
                  <a:noFill/>
                </a:ln>
                <a:solidFill>
                  <a:prstClr val="black"/>
                </a:solidFill>
                <a:effectLst/>
                <a:uLnTx/>
                <a:uFillTx/>
                <a:ea typeface="ヒラギノ角ゴ Pro W3" pitchFamily="2" charset="-128"/>
              </a:rPr>
              <a:t> e </a:t>
            </a:r>
            <a:r>
              <a:rPr kumimoji="0" lang="en-US" altLang="en-US" sz="1500" b="0" i="0" u="none" strike="noStrike" kern="1200" cap="none" spc="0" normalizeH="0" baseline="0" noProof="0" dirty="0" err="1">
                <a:ln>
                  <a:noFill/>
                </a:ln>
                <a:solidFill>
                  <a:prstClr val="black"/>
                </a:solidFill>
                <a:effectLst/>
                <a:uLnTx/>
                <a:uFillTx/>
                <a:ea typeface="ヒラギノ角ゴ Pro W3" pitchFamily="2" charset="-128"/>
              </a:rPr>
              <a:t>Inglés</a:t>
            </a:r>
            <a:endParaRPr kumimoji="0" lang="en-US" altLang="en-US" sz="1500" b="0" i="0" u="none" strike="noStrike" kern="1200" cap="none" spc="0" normalizeH="0" baseline="0" noProof="0" dirty="0">
              <a:ln>
                <a:noFill/>
              </a:ln>
              <a:solidFill>
                <a:prstClr val="black"/>
              </a:solidFill>
              <a:effectLst/>
              <a:uLnTx/>
              <a:uFillTx/>
              <a:ea typeface="ヒラギノ角ゴ Pro W3" pitchFamily="2" charset="-128"/>
            </a:endParaRPr>
          </a:p>
          <a:p>
            <a:pPr algn="ctr" fontAlgn="base">
              <a:spcBef>
                <a:spcPct val="0"/>
              </a:spcBef>
              <a:spcAft>
                <a:spcPct val="0"/>
              </a:spcAft>
            </a:pPr>
            <a:endParaRPr lang="en-US" altLang="en-US" sz="1500" dirty="0">
              <a:solidFill>
                <a:prstClr val="black"/>
              </a:solidFill>
              <a:cs typeface="Arial" charset="0"/>
            </a:endParaRPr>
          </a:p>
        </p:txBody>
      </p:sp>
      <p:sp>
        <p:nvSpPr>
          <p:cNvPr id="23" name="Rectangle 14">
            <a:extLst>
              <a:ext uri="{FF2B5EF4-FFF2-40B4-BE49-F238E27FC236}">
                <a16:creationId xmlns:a16="http://schemas.microsoft.com/office/drawing/2014/main" id="{ADA085D0-4C5A-40AD-B83F-93B415119E56}"/>
              </a:ext>
            </a:extLst>
          </p:cNvPr>
          <p:cNvSpPr>
            <a:spLocks noChangeArrowheads="1"/>
          </p:cNvSpPr>
          <p:nvPr/>
        </p:nvSpPr>
        <p:spPr bwMode="auto">
          <a:xfrm>
            <a:off x="1915147" y="4916436"/>
            <a:ext cx="330136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s-ES" altLang="en-US" sz="1500" b="1" dirty="0">
                <a:solidFill>
                  <a:prstClr val="black"/>
                </a:solidFill>
                <a:cs typeface="Arial" charset="0"/>
              </a:rPr>
              <a:t>Manual para Padres en Inglés</a:t>
            </a:r>
          </a:p>
          <a:p>
            <a:pPr algn="ctr" fontAlgn="base">
              <a:spcBef>
                <a:spcPct val="0"/>
              </a:spcBef>
              <a:spcAft>
                <a:spcPct val="0"/>
              </a:spcAft>
            </a:pPr>
            <a:r>
              <a:rPr lang="es-ES" altLang="en-US" sz="1500" dirty="0">
                <a:solidFill>
                  <a:prstClr val="black"/>
                </a:solidFill>
                <a:cs typeface="Arial" charset="0"/>
              </a:rPr>
              <a:t>Verlo en la página principal </a:t>
            </a:r>
          </a:p>
          <a:p>
            <a:pPr algn="ctr" fontAlgn="base">
              <a:spcBef>
                <a:spcPct val="0"/>
              </a:spcBef>
              <a:spcAft>
                <a:spcPct val="0"/>
              </a:spcAft>
            </a:pPr>
            <a:r>
              <a:rPr lang="es-ES" altLang="en-US" sz="1500" dirty="0">
                <a:solidFill>
                  <a:prstClr val="black"/>
                </a:solidFill>
                <a:cs typeface="Arial" charset="0"/>
              </a:rPr>
              <a:t>www.tnstep.org  </a:t>
            </a:r>
          </a:p>
          <a:p>
            <a:pPr algn="ctr" fontAlgn="base">
              <a:spcBef>
                <a:spcPct val="0"/>
              </a:spcBef>
              <a:spcAft>
                <a:spcPct val="0"/>
              </a:spcAft>
            </a:pPr>
            <a:r>
              <a:rPr lang="es-ES" altLang="en-US" sz="1500" dirty="0">
                <a:solidFill>
                  <a:prstClr val="black"/>
                </a:solidFill>
                <a:cs typeface="Arial" charset="0"/>
              </a:rPr>
              <a:t>Ordenar la versión en </a:t>
            </a:r>
          </a:p>
          <a:p>
            <a:pPr algn="ctr" fontAlgn="base">
              <a:spcBef>
                <a:spcPct val="0"/>
              </a:spcBef>
              <a:spcAft>
                <a:spcPct val="0"/>
              </a:spcAft>
            </a:pPr>
            <a:r>
              <a:rPr lang="es-ES" altLang="en-US" sz="1500" dirty="0">
                <a:solidFill>
                  <a:prstClr val="black"/>
                </a:solidFill>
                <a:cs typeface="Arial" charset="0"/>
              </a:rPr>
              <a:t>libro o DVD</a:t>
            </a:r>
          </a:p>
        </p:txBody>
      </p:sp>
      <p:pic>
        <p:nvPicPr>
          <p:cNvPr id="27" name="Picture 5">
            <a:extLst>
              <a:ext uri="{FF2B5EF4-FFF2-40B4-BE49-F238E27FC236}">
                <a16:creationId xmlns:a16="http://schemas.microsoft.com/office/drawing/2014/main" id="{0A996A7A-8EA5-4DC4-9F38-ABC6953C4E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1511" y="2904410"/>
            <a:ext cx="887181" cy="88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a:extLst>
              <a:ext uri="{FF2B5EF4-FFF2-40B4-BE49-F238E27FC236}">
                <a16:creationId xmlns:a16="http://schemas.microsoft.com/office/drawing/2014/main" id="{BDB5504F-BCCF-4D9D-890A-9CEC6B4810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2909" y="1044541"/>
            <a:ext cx="893796" cy="8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4">
            <a:extLst>
              <a:ext uri="{FF2B5EF4-FFF2-40B4-BE49-F238E27FC236}">
                <a16:creationId xmlns:a16="http://schemas.microsoft.com/office/drawing/2014/main" id="{1DC13BD0-2E47-4B53-B8C4-5B4F741F2096}"/>
              </a:ext>
            </a:extLst>
          </p:cNvPr>
          <p:cNvSpPr>
            <a:spLocks noChangeArrowheads="1"/>
          </p:cNvSpPr>
          <p:nvPr/>
        </p:nvSpPr>
        <p:spPr bwMode="auto">
          <a:xfrm>
            <a:off x="6608163" y="1639054"/>
            <a:ext cx="20833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1600" dirty="0">
                <a:solidFill>
                  <a:prstClr val="black"/>
                </a:solidFill>
                <a:cs typeface="Arial" charset="0"/>
                <a:hlinkClick r:id="rId8"/>
              </a:rPr>
              <a:t>facebook.com/steptn</a:t>
            </a:r>
            <a:endParaRPr lang="en-US" altLang="en-US" sz="1600" dirty="0">
              <a:solidFill>
                <a:prstClr val="black"/>
              </a:solidFill>
              <a:cs typeface="Arial" charset="0"/>
            </a:endParaRPr>
          </a:p>
        </p:txBody>
      </p:sp>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a:xfrm>
            <a:off x="411479" y="720112"/>
            <a:ext cx="8229600" cy="158750"/>
          </a:xfrm>
        </p:spPr>
      </p:pic>
      <p:pic>
        <p:nvPicPr>
          <p:cNvPr id="4" name="Picture 3" descr="Logo&#10;&#10;Description automatically generated">
            <a:extLst>
              <a:ext uri="{FF2B5EF4-FFF2-40B4-BE49-F238E27FC236}">
                <a16:creationId xmlns:a16="http://schemas.microsoft.com/office/drawing/2014/main" id="{C90A7796-2865-45A5-A8FF-08AED4F89AD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533" r="20783"/>
          <a:stretch/>
        </p:blipFill>
        <p:spPr>
          <a:xfrm>
            <a:off x="5406815" y="3367483"/>
            <a:ext cx="954774" cy="931031"/>
          </a:xfrm>
          <a:prstGeom prst="rect">
            <a:avLst/>
          </a:prstGeom>
        </p:spPr>
      </p:pic>
      <p:sp>
        <p:nvSpPr>
          <p:cNvPr id="36" name="Rectangle 1">
            <a:extLst>
              <a:ext uri="{FF2B5EF4-FFF2-40B4-BE49-F238E27FC236}">
                <a16:creationId xmlns:a16="http://schemas.microsoft.com/office/drawing/2014/main" id="{4D4BD388-ED39-4C23-910F-85D24B49B3B4}"/>
              </a:ext>
            </a:extLst>
          </p:cNvPr>
          <p:cNvSpPr>
            <a:spLocks noChangeArrowheads="1"/>
          </p:cNvSpPr>
          <p:nvPr/>
        </p:nvSpPr>
        <p:spPr bwMode="auto">
          <a:xfrm>
            <a:off x="6666119" y="3946860"/>
            <a:ext cx="1827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1600" dirty="0">
                <a:solidFill>
                  <a:prstClr val="black"/>
                </a:solidFill>
                <a:cs typeface="Arial" charset="0"/>
                <a:hlinkClick r:id="rId11"/>
              </a:rPr>
              <a:t>twitter.com/tnstep</a:t>
            </a:r>
            <a:endParaRPr lang="en-US" altLang="en-US" sz="1600" dirty="0">
              <a:solidFill>
                <a:prstClr val="black"/>
              </a:solidFill>
              <a:cs typeface="Arial" charset="0"/>
            </a:endParaRPr>
          </a:p>
        </p:txBody>
      </p:sp>
      <p:pic>
        <p:nvPicPr>
          <p:cNvPr id="5" name="Picture 4">
            <a:extLst>
              <a:ext uri="{FF2B5EF4-FFF2-40B4-BE49-F238E27FC236}">
                <a16:creationId xmlns:a16="http://schemas.microsoft.com/office/drawing/2014/main" id="{FED7FEC9-F614-4DCB-8DF4-06A2882BE072}"/>
              </a:ext>
            </a:extLst>
          </p:cNvPr>
          <p:cNvPicPr>
            <a:picLocks noChangeAspect="1"/>
          </p:cNvPicPr>
          <p:nvPr/>
        </p:nvPicPr>
        <p:blipFill rotWithShape="1">
          <a:blip r:embed="rId12"/>
          <a:srcRect l="3200" t="3167" r="2860" b="10755"/>
          <a:stretch/>
        </p:blipFill>
        <p:spPr>
          <a:xfrm>
            <a:off x="5427930" y="2226593"/>
            <a:ext cx="912545" cy="903054"/>
          </a:xfrm>
          <a:prstGeom prst="rect">
            <a:avLst/>
          </a:prstGeom>
        </p:spPr>
      </p:pic>
      <p:pic>
        <p:nvPicPr>
          <p:cNvPr id="6" name="Picture 5">
            <a:extLst>
              <a:ext uri="{FF2B5EF4-FFF2-40B4-BE49-F238E27FC236}">
                <a16:creationId xmlns:a16="http://schemas.microsoft.com/office/drawing/2014/main" id="{4978E435-2223-4177-A45A-734960D46B02}"/>
              </a:ext>
            </a:extLst>
          </p:cNvPr>
          <p:cNvPicPr>
            <a:picLocks noChangeAspect="1"/>
          </p:cNvPicPr>
          <p:nvPr/>
        </p:nvPicPr>
        <p:blipFill>
          <a:blip r:embed="rId13"/>
          <a:stretch>
            <a:fillRect/>
          </a:stretch>
        </p:blipFill>
        <p:spPr>
          <a:xfrm>
            <a:off x="928829" y="4544389"/>
            <a:ext cx="986318" cy="1315090"/>
          </a:xfrm>
          <a:prstGeom prst="rect">
            <a:avLst/>
          </a:prstGeom>
        </p:spPr>
      </p:pic>
      <p:sp>
        <p:nvSpPr>
          <p:cNvPr id="38" name="Rectangle 12">
            <a:extLst>
              <a:ext uri="{FF2B5EF4-FFF2-40B4-BE49-F238E27FC236}">
                <a16:creationId xmlns:a16="http://schemas.microsoft.com/office/drawing/2014/main" id="{EDCB2596-ADC0-428F-B6D3-729DF4DEB5B0}"/>
              </a:ext>
            </a:extLst>
          </p:cNvPr>
          <p:cNvSpPr>
            <a:spLocks noChangeArrowheads="1"/>
          </p:cNvSpPr>
          <p:nvPr/>
        </p:nvSpPr>
        <p:spPr bwMode="auto">
          <a:xfrm>
            <a:off x="1464901" y="2298669"/>
            <a:ext cx="2399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1500" b="1" dirty="0">
                <a:solidFill>
                  <a:prstClr val="black"/>
                </a:solidFill>
                <a:cs typeface="Arial" charset="0"/>
              </a:rPr>
              <a:t>Sitio web</a:t>
            </a:r>
            <a:br>
              <a:rPr lang="en-US" altLang="en-US" sz="1500" b="1" dirty="0">
                <a:solidFill>
                  <a:prstClr val="black"/>
                </a:solidFill>
                <a:cs typeface="Arial" charset="0"/>
              </a:rPr>
            </a:br>
            <a:r>
              <a:rPr lang="en-US" altLang="en-US" sz="1500" dirty="0">
                <a:solidFill>
                  <a:prstClr val="black"/>
                </a:solidFill>
                <a:cs typeface="Arial" charset="0"/>
                <a:hlinkClick r:id="rId14"/>
              </a:rPr>
              <a:t>www.tnstep.org</a:t>
            </a:r>
            <a:endParaRPr lang="en-US" altLang="en-US" sz="1500" dirty="0">
              <a:solidFill>
                <a:prstClr val="black"/>
              </a:solidFill>
              <a:cs typeface="Arial" charset="0"/>
            </a:endParaRPr>
          </a:p>
        </p:txBody>
      </p:sp>
      <p:pic>
        <p:nvPicPr>
          <p:cNvPr id="11" name="Picture 10">
            <a:extLst>
              <a:ext uri="{FF2B5EF4-FFF2-40B4-BE49-F238E27FC236}">
                <a16:creationId xmlns:a16="http://schemas.microsoft.com/office/drawing/2014/main" id="{A2170FB2-14A2-466C-9AC0-BE718ED7C1D8}"/>
              </a:ext>
            </a:extLst>
          </p:cNvPr>
          <p:cNvPicPr>
            <a:picLocks noChangeAspect="1"/>
          </p:cNvPicPr>
          <p:nvPr/>
        </p:nvPicPr>
        <p:blipFill>
          <a:blip r:embed="rId15"/>
          <a:stretch>
            <a:fillRect/>
          </a:stretch>
        </p:blipFill>
        <p:spPr>
          <a:xfrm>
            <a:off x="6517178" y="1045618"/>
            <a:ext cx="1062813" cy="414468"/>
          </a:xfrm>
          <a:prstGeom prst="rect">
            <a:avLst/>
          </a:prstGeom>
        </p:spPr>
      </p:pic>
      <p:pic>
        <p:nvPicPr>
          <p:cNvPr id="39" name="Picture 38">
            <a:extLst>
              <a:ext uri="{FF2B5EF4-FFF2-40B4-BE49-F238E27FC236}">
                <a16:creationId xmlns:a16="http://schemas.microsoft.com/office/drawing/2014/main" id="{63BEEA45-12A3-4D29-B1F3-AC9DE79E609B}"/>
              </a:ext>
            </a:extLst>
          </p:cNvPr>
          <p:cNvPicPr>
            <a:picLocks noChangeAspect="1"/>
          </p:cNvPicPr>
          <p:nvPr/>
        </p:nvPicPr>
        <p:blipFill rotWithShape="1">
          <a:blip r:embed="rId16"/>
          <a:srcRect l="5246" t="24113" r="8824" b="24566"/>
          <a:stretch/>
        </p:blipFill>
        <p:spPr>
          <a:xfrm>
            <a:off x="7780352" y="1049064"/>
            <a:ext cx="929612" cy="421958"/>
          </a:xfrm>
          <a:prstGeom prst="rect">
            <a:avLst/>
          </a:prstGeom>
        </p:spPr>
      </p:pic>
      <p:pic>
        <p:nvPicPr>
          <p:cNvPr id="43" name="Picture 42" descr="Graphical user interface, application&#10;&#10;Description automatically generated">
            <a:extLst>
              <a:ext uri="{FF2B5EF4-FFF2-40B4-BE49-F238E27FC236}">
                <a16:creationId xmlns:a16="http://schemas.microsoft.com/office/drawing/2014/main" id="{ACA19964-65E0-4645-A6E2-46544E087B15}"/>
              </a:ext>
            </a:extLst>
          </p:cNvPr>
          <p:cNvPicPr>
            <a:picLocks noChangeAspect="1"/>
          </p:cNvPicPr>
          <p:nvPr/>
        </p:nvPicPr>
        <p:blipFill rotWithShape="1">
          <a:blip r:embed="rId17">
            <a:clrChange>
              <a:clrFrom>
                <a:srgbClr val="000000"/>
              </a:clrFrom>
              <a:clrTo>
                <a:srgbClr val="000000">
                  <a:alpha val="0"/>
                </a:srgbClr>
              </a:clrTo>
            </a:clrChange>
            <a:extLst>
              <a:ext uri="{28A0092B-C50C-407E-A947-70E740481C1C}">
                <a14:useLocalDpi xmlns:a14="http://schemas.microsoft.com/office/drawing/2010/main" val="0"/>
              </a:ext>
            </a:extLst>
          </a:blip>
          <a:srcRect b="19290"/>
          <a:stretch/>
        </p:blipFill>
        <p:spPr>
          <a:xfrm>
            <a:off x="3246036" y="2796865"/>
            <a:ext cx="1168965" cy="890073"/>
          </a:xfrm>
          <a:prstGeom prst="rect">
            <a:avLst/>
          </a:prstGeom>
        </p:spPr>
      </p:pic>
      <p:sp>
        <p:nvSpPr>
          <p:cNvPr id="44" name="Rectangle 12">
            <a:extLst>
              <a:ext uri="{FF2B5EF4-FFF2-40B4-BE49-F238E27FC236}">
                <a16:creationId xmlns:a16="http://schemas.microsoft.com/office/drawing/2014/main" id="{485D8243-F019-45B4-A324-6A38B528BE8D}"/>
              </a:ext>
            </a:extLst>
          </p:cNvPr>
          <p:cNvSpPr>
            <a:spLocks noChangeArrowheads="1"/>
          </p:cNvSpPr>
          <p:nvPr/>
        </p:nvSpPr>
        <p:spPr bwMode="auto">
          <a:xfrm>
            <a:off x="2536623" y="3671707"/>
            <a:ext cx="26561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s-ES" altLang="en-US" sz="1500" b="1" dirty="0">
                <a:solidFill>
                  <a:prstClr val="black"/>
                </a:solidFill>
                <a:cs typeface="Arial" charset="0"/>
              </a:rPr>
              <a:t>Seminarios web archivados y capacitaciones virtuales</a:t>
            </a:r>
            <a:br>
              <a:rPr lang="es-ES" altLang="en-US" sz="1500" b="1" dirty="0">
                <a:solidFill>
                  <a:prstClr val="black"/>
                </a:solidFill>
                <a:cs typeface="Arial" charset="0"/>
              </a:rPr>
            </a:br>
            <a:r>
              <a:rPr lang="en-US" altLang="en-US" sz="1500" dirty="0">
                <a:solidFill>
                  <a:prstClr val="black"/>
                </a:solidFill>
                <a:cs typeface="Arial" charset="0"/>
                <a:hlinkClick r:id="rId18"/>
              </a:rPr>
              <a:t>https://tnstep.org/webinars</a:t>
            </a:r>
            <a:endParaRPr lang="en-US" altLang="en-US" sz="1500" dirty="0">
              <a:solidFill>
                <a:prstClr val="black"/>
              </a:solidFill>
              <a:cs typeface="Arial" charset="0"/>
            </a:endParaRPr>
          </a:p>
        </p:txBody>
      </p:sp>
      <p:sp>
        <p:nvSpPr>
          <p:cNvPr id="45" name="Rectangle 12">
            <a:extLst>
              <a:ext uri="{FF2B5EF4-FFF2-40B4-BE49-F238E27FC236}">
                <a16:creationId xmlns:a16="http://schemas.microsoft.com/office/drawing/2014/main" id="{377512A5-60FA-4F95-BD52-FA53E8178E3E}"/>
              </a:ext>
            </a:extLst>
          </p:cNvPr>
          <p:cNvSpPr>
            <a:spLocks noChangeArrowheads="1"/>
          </p:cNvSpPr>
          <p:nvPr/>
        </p:nvSpPr>
        <p:spPr bwMode="auto">
          <a:xfrm>
            <a:off x="64141" y="3733192"/>
            <a:ext cx="25658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err="1">
                <a:ln>
                  <a:noFill/>
                </a:ln>
                <a:solidFill>
                  <a:srgbClr val="000000"/>
                </a:solidFill>
                <a:effectLst/>
                <a:uLnTx/>
                <a:uFillTx/>
                <a:ea typeface="ヒラギノ角ゴ Pro W3" pitchFamily="2" charset="-128"/>
              </a:rPr>
              <a:t>Calendario</a:t>
            </a:r>
            <a:r>
              <a:rPr kumimoji="0" lang="en-US" sz="1500" b="1" i="0" u="none" strike="noStrike" kern="1200" cap="none" spc="0" normalizeH="0" baseline="0" noProof="0" dirty="0">
                <a:ln>
                  <a:noFill/>
                </a:ln>
                <a:solidFill>
                  <a:srgbClr val="000000"/>
                </a:solidFill>
                <a:effectLst/>
                <a:uLnTx/>
                <a:uFillTx/>
                <a:ea typeface="ヒラギノ角ゴ Pro W3" pitchFamily="2" charset="-128"/>
              </a:rPr>
              <a:t> de </a:t>
            </a:r>
            <a:r>
              <a:rPr kumimoji="0" lang="en-US" sz="1500" b="1" i="0" u="none" strike="noStrike" kern="1200" cap="none" spc="0" normalizeH="0" baseline="0" noProof="0" dirty="0" err="1">
                <a:ln>
                  <a:noFill/>
                </a:ln>
                <a:solidFill>
                  <a:srgbClr val="000000"/>
                </a:solidFill>
                <a:effectLst/>
                <a:uLnTx/>
                <a:uFillTx/>
                <a:ea typeface="ヒラギノ角ゴ Pro W3" pitchFamily="2" charset="-128"/>
              </a:rPr>
              <a:t>Eventos</a:t>
            </a:r>
            <a:endParaRPr kumimoji="0" lang="en-US" sz="1500" b="0" i="0" u="none" strike="noStrike" kern="1200" cap="none" spc="0" normalizeH="0" baseline="0" noProof="0" dirty="0">
              <a:ln>
                <a:noFill/>
              </a:ln>
              <a:solidFill>
                <a:srgbClr val="000000"/>
              </a:solidFill>
              <a:effectLst/>
              <a:uLnTx/>
              <a:uFillTx/>
              <a:ea typeface="ヒラギノ角ゴ Pro W3" pitchFamily="2" charset="-128"/>
            </a:endParaRPr>
          </a:p>
          <a:p>
            <a:pPr algn="ctr" fontAlgn="base">
              <a:spcBef>
                <a:spcPct val="0"/>
              </a:spcBef>
              <a:spcAft>
                <a:spcPct val="0"/>
              </a:spcAft>
            </a:pPr>
            <a:r>
              <a:rPr lang="en-US" altLang="en-US" sz="1500" dirty="0">
                <a:solidFill>
                  <a:prstClr val="black"/>
                </a:solidFill>
                <a:cs typeface="Arial" charset="0"/>
                <a:hlinkClick r:id="rId19"/>
              </a:rPr>
              <a:t>https://tnstep.org/events</a:t>
            </a:r>
            <a:endParaRPr lang="en-US" altLang="en-US" sz="1500" dirty="0">
              <a:solidFill>
                <a:prstClr val="black"/>
              </a:solidFill>
              <a:cs typeface="Arial" charset="0"/>
            </a:endParaRPr>
          </a:p>
        </p:txBody>
      </p:sp>
      <p:pic>
        <p:nvPicPr>
          <p:cNvPr id="46" name="Picture 2">
            <a:extLst>
              <a:ext uri="{FF2B5EF4-FFF2-40B4-BE49-F238E27FC236}">
                <a16:creationId xmlns:a16="http://schemas.microsoft.com/office/drawing/2014/main" id="{3088CF5D-E36F-40EB-AE5B-E243A77BBE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60" t="56823"/>
          <a:stretch/>
        </p:blipFill>
        <p:spPr>
          <a:xfrm rot="5400000" flipV="1">
            <a:off x="2604842" y="3497517"/>
            <a:ext cx="5333980" cy="110639"/>
          </a:xfrm>
          <a:prstGeom prst="rect">
            <a:avLst/>
          </a:prstGeo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20">
            <a:clrChange>
              <a:clrFrom>
                <a:srgbClr val="FFFFFE"/>
              </a:clrFrom>
              <a:clrTo>
                <a:srgbClr val="FFFFFE">
                  <a:alpha val="0"/>
                </a:srgbClr>
              </a:clrTo>
            </a:clrChange>
          </a:blip>
          <a:stretch>
            <a:fillRect/>
          </a:stretch>
        </p:blipFill>
        <p:spPr>
          <a:xfrm>
            <a:off x="-64542" y="-232083"/>
            <a:ext cx="2288939" cy="2532831"/>
          </a:xfrm>
          <a:prstGeom prst="rect">
            <a:avLst/>
          </a:prstGeom>
        </p:spPr>
      </p:pic>
      <p:pic>
        <p:nvPicPr>
          <p:cNvPr id="10" name="Picture 9">
            <a:extLst>
              <a:ext uri="{FF2B5EF4-FFF2-40B4-BE49-F238E27FC236}">
                <a16:creationId xmlns:a16="http://schemas.microsoft.com/office/drawing/2014/main" id="{4E66FFBA-DC0F-4FC2-A488-FDABD1957A1E}"/>
              </a:ext>
            </a:extLst>
          </p:cNvPr>
          <p:cNvPicPr>
            <a:picLocks noChangeAspect="1"/>
          </p:cNvPicPr>
          <p:nvPr/>
        </p:nvPicPr>
        <p:blipFill rotWithShape="1">
          <a:blip r:embed="rId21"/>
          <a:srcRect t="25895"/>
          <a:stretch/>
        </p:blipFill>
        <p:spPr>
          <a:xfrm>
            <a:off x="1115732" y="894668"/>
            <a:ext cx="3105056" cy="1439381"/>
          </a:xfrm>
          <a:prstGeom prst="rect">
            <a:avLst/>
          </a:prstGeom>
        </p:spPr>
      </p:pic>
      <p:sp>
        <p:nvSpPr>
          <p:cNvPr id="35" name="Footer Placeholder 3">
            <a:extLst>
              <a:ext uri="{FF2B5EF4-FFF2-40B4-BE49-F238E27FC236}">
                <a16:creationId xmlns:a16="http://schemas.microsoft.com/office/drawing/2014/main" id="{BC533B16-2B2B-43EA-BFDA-529AC23B9BB4}"/>
              </a:ext>
            </a:extLst>
          </p:cNvPr>
          <p:cNvSpPr txBox="1">
            <a:spLocks noGrp="1"/>
          </p:cNvSpPr>
          <p:nvPr/>
        </p:nvSpPr>
        <p:spPr>
          <a:xfrm>
            <a:off x="2286000" y="6356350"/>
            <a:ext cx="4267200" cy="365125"/>
          </a:xfrm>
          <a:prstGeom prst="rect">
            <a:avLst/>
          </a:prstGeom>
          <a:noFill/>
        </p:spPr>
        <p:txBody>
          <a:bodyPr anchor="ctr"/>
          <a:lstStyle/>
          <a:p>
            <a:pPr algn="ctr" defTabSz="914400" eaLnBrk="0" fontAlgn="base" hangingPunct="0">
              <a:spcBef>
                <a:spcPct val="0"/>
              </a:spcBef>
              <a:spcAft>
                <a:spcPct val="0"/>
              </a:spcAft>
              <a:defRPr/>
            </a:pPr>
            <a:r>
              <a:rPr lang="es-US" sz="1200" i="1" dirty="0">
                <a:solidFill>
                  <a:srgbClr val="FFFFFF">
                    <a:lumMod val="50000"/>
                  </a:srgbClr>
                </a:solidFill>
                <a:latin typeface="Arial"/>
                <a:ea typeface="ヒラギノ角ゴ Pro W3" pitchFamily="2" charset="-128"/>
              </a:rPr>
              <a:t>un futuro brillante para niños con discapacidades</a:t>
            </a:r>
            <a:endParaRPr lang="en-US" sz="1200" i="1" dirty="0">
              <a:solidFill>
                <a:srgbClr val="FFFFFF">
                  <a:lumMod val="50000"/>
                </a:srgbClr>
              </a:solidFill>
              <a:latin typeface="Arial"/>
              <a:ea typeface="ヒラギノ角ゴ Pro W3" pitchFamily="2" charset="-128"/>
            </a:endParaRPr>
          </a:p>
        </p:txBody>
      </p:sp>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0" y="188912"/>
            <a:ext cx="9143999" cy="645932"/>
          </a:xfrm>
        </p:spPr>
        <p:txBody>
          <a:bodyPr>
            <a:noAutofit/>
          </a:bodyPr>
          <a:lstStyle/>
          <a:p>
            <a:pPr algn="ctr"/>
            <a:r>
              <a:rPr lang="en-US" altLang="en-US" sz="38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¿CÓMO </a:t>
            </a:r>
            <a:r>
              <a:rPr lang="en-US" altLang="en-US" sz="3800" kern="1200" dirty="0" err="1">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conectarse</a:t>
            </a:r>
            <a:r>
              <a:rPr lang="en-US" altLang="en-US" sz="38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 con TNSTEP? </a:t>
            </a:r>
          </a:p>
        </p:txBody>
      </p:sp>
      <p:sp>
        <p:nvSpPr>
          <p:cNvPr id="34" name="Slide Number Placeholder 7">
            <a:extLst>
              <a:ext uri="{FF2B5EF4-FFF2-40B4-BE49-F238E27FC236}">
                <a16:creationId xmlns:a16="http://schemas.microsoft.com/office/drawing/2014/main" id="{939C66B1-E40F-460C-B47F-C280C1F4C88D}"/>
              </a:ext>
            </a:extLst>
          </p:cNvPr>
          <p:cNvSpPr txBox="1">
            <a:spLocks/>
          </p:cNvSpPr>
          <p:nvPr/>
        </p:nvSpPr>
        <p:spPr bwMode="auto">
          <a:xfrm>
            <a:off x="8610600" y="6408738"/>
            <a:ext cx="457200"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Tahoma" pitchFamily="34" charset="0"/>
                <a:ea typeface="ヒラギノ角ゴ Pro W3" pitchFamily="2" charset="-128"/>
                <a:cs typeface="Arial" pitchFamily="34" charset="0"/>
              </a:defRPr>
            </a:lvl1pPr>
            <a:lvl2pPr marL="4572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5pPr>
            <a:lvl6pPr marL="2286000" algn="l" defTabSz="914400" rtl="0" eaLnBrk="1" latinLnBrk="0" hangingPunct="1">
              <a:defRPr kern="1200">
                <a:solidFill>
                  <a:schemeClr val="tx1"/>
                </a:solidFill>
                <a:latin typeface="Tahoma" pitchFamily="34" charset="0"/>
                <a:ea typeface="ヒラギノ角ゴ Pro W3" pitchFamily="2" charset="-128"/>
                <a:cs typeface="+mn-cs"/>
              </a:defRPr>
            </a:lvl6pPr>
            <a:lvl7pPr marL="2743200" algn="l" defTabSz="914400" rtl="0" eaLnBrk="1" latinLnBrk="0" hangingPunct="1">
              <a:defRPr kern="1200">
                <a:solidFill>
                  <a:schemeClr val="tx1"/>
                </a:solidFill>
                <a:latin typeface="Tahoma" pitchFamily="34" charset="0"/>
                <a:ea typeface="ヒラギノ角ゴ Pro W3" pitchFamily="2" charset="-128"/>
                <a:cs typeface="+mn-cs"/>
              </a:defRPr>
            </a:lvl7pPr>
            <a:lvl8pPr marL="3200400" algn="l" defTabSz="914400" rtl="0" eaLnBrk="1" latinLnBrk="0" hangingPunct="1">
              <a:defRPr kern="1200">
                <a:solidFill>
                  <a:schemeClr val="tx1"/>
                </a:solidFill>
                <a:latin typeface="Tahoma" pitchFamily="34" charset="0"/>
                <a:ea typeface="ヒラギノ角ゴ Pro W3" pitchFamily="2" charset="-128"/>
                <a:cs typeface="+mn-cs"/>
              </a:defRPr>
            </a:lvl8pPr>
            <a:lvl9pPr marL="3657600" algn="l" defTabSz="914400" rtl="0" eaLnBrk="1" latinLnBrk="0" hangingPunct="1">
              <a:defRPr kern="1200">
                <a:solidFill>
                  <a:schemeClr val="tx1"/>
                </a:solidFill>
                <a:latin typeface="Tahoma" pitchFamily="34" charset="0"/>
                <a:ea typeface="ヒラギノ角ゴ Pro W3" pitchFamily="2" charset="-128"/>
                <a:cs typeface="+mn-cs"/>
              </a:defRPr>
            </a:lvl9pPr>
          </a:lstStyle>
          <a:p>
            <a:pPr algn="ctr">
              <a:defRPr/>
            </a:pPr>
            <a:fld id="{489566FE-4BE8-4C16-A408-0F5E4DCA1BE7}" type="slidenum">
              <a:rPr lang="en-US" b="1" smtClean="0">
                <a:latin typeface="Calibri"/>
              </a:rPr>
              <a:pPr algn="ctr">
                <a:defRPr/>
              </a:pPr>
              <a:t>30</a:t>
            </a:fld>
            <a:endParaRPr lang="en-US" b="1" dirty="0">
              <a:latin typeface="Calibri"/>
            </a:endParaRPr>
          </a:p>
        </p:txBody>
      </p:sp>
      <p:pic>
        <p:nvPicPr>
          <p:cNvPr id="3" name="Picture 2">
            <a:extLst>
              <a:ext uri="{FF2B5EF4-FFF2-40B4-BE49-F238E27FC236}">
                <a16:creationId xmlns:a16="http://schemas.microsoft.com/office/drawing/2014/main" id="{301D1B3C-DF1F-6B50-7FDE-6273F3AB42B9}"/>
              </a:ext>
            </a:extLst>
          </p:cNvPr>
          <p:cNvPicPr>
            <a:picLocks noChangeAspect="1"/>
          </p:cNvPicPr>
          <p:nvPr/>
        </p:nvPicPr>
        <p:blipFill>
          <a:blip r:embed="rId22"/>
          <a:stretch>
            <a:fillRect/>
          </a:stretch>
        </p:blipFill>
        <p:spPr>
          <a:xfrm>
            <a:off x="144797" y="5871317"/>
            <a:ext cx="969348" cy="969348"/>
          </a:xfrm>
          <a:prstGeom prst="rect">
            <a:avLst/>
          </a:prstGeom>
        </p:spPr>
      </p:pic>
    </p:spTree>
    <p:extLst>
      <p:ext uri="{BB962C8B-B14F-4D97-AF65-F5344CB8AC3E}">
        <p14:creationId xmlns:p14="http://schemas.microsoft.com/office/powerpoint/2010/main" val="350237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79" y="953584"/>
            <a:ext cx="8229600" cy="158750"/>
          </a:xfr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64542" y="-232083"/>
            <a:ext cx="2288939" cy="2532831"/>
          </a:xfrm>
          <a:prstGeom prst="rect">
            <a:avLst/>
          </a:prstGeom>
        </p:spPr>
      </p:pic>
      <p:pic>
        <p:nvPicPr>
          <p:cNvPr id="8" name="Picture 2">
            <a:extLst>
              <a:ext uri="{FF2B5EF4-FFF2-40B4-BE49-F238E27FC236}">
                <a16:creationId xmlns:a16="http://schemas.microsoft.com/office/drawing/2014/main" id="{C6DAA424-4BA4-4AAB-B3CA-38DB703AF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5803" y="5943600"/>
            <a:ext cx="664797"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3">
            <a:extLst>
              <a:ext uri="{FF2B5EF4-FFF2-40B4-BE49-F238E27FC236}">
                <a16:creationId xmlns:a16="http://schemas.microsoft.com/office/drawing/2014/main" id="{F69A81A7-ED0F-43DE-A292-F3A4D867EA88}"/>
              </a:ext>
            </a:extLst>
          </p:cNvPr>
          <p:cNvSpPr txBox="1">
            <a:spLocks noChangeArrowheads="1"/>
          </p:cNvSpPr>
          <p:nvPr/>
        </p:nvSpPr>
        <p:spPr>
          <a:xfrm>
            <a:off x="526920" y="1106954"/>
            <a:ext cx="6013920" cy="86752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Font typeface="Arial" charset="0"/>
              <a:buNone/>
            </a:pPr>
            <a:r>
              <a:rPr lang="es-ES" altLang="en-US" sz="1600" b="1" dirty="0"/>
              <a:t>Esto es un trayecto y el personal de TNSTEP está disponible para proporcionar apoyo, información y capacitación para las familias y los estudiantes!</a:t>
            </a:r>
            <a:br>
              <a:rPr lang="es-ES" altLang="en-US" sz="1600" b="1" dirty="0"/>
            </a:br>
            <a:endParaRPr lang="es-ES" altLang="en-US" sz="1600" b="1" dirty="0"/>
          </a:p>
          <a:p>
            <a:pPr marL="0" indent="0" algn="ctr">
              <a:spcBef>
                <a:spcPts val="0"/>
              </a:spcBef>
              <a:spcAft>
                <a:spcPts val="300"/>
              </a:spcAft>
              <a:buFont typeface="Arial" charset="0"/>
              <a:buNone/>
            </a:pPr>
            <a:r>
              <a:rPr lang="es-ES" altLang="en-US" sz="1600" b="1" dirty="0"/>
              <a:t>Llame en Español al 1-800-975-2919 o a su oficina regional</a:t>
            </a:r>
          </a:p>
        </p:txBody>
      </p:sp>
      <p:pic>
        <p:nvPicPr>
          <p:cNvPr id="19" name="Picture 5" descr="diverse kids 2010">
            <a:extLst>
              <a:ext uri="{FF2B5EF4-FFF2-40B4-BE49-F238E27FC236}">
                <a16:creationId xmlns:a16="http://schemas.microsoft.com/office/drawing/2014/main" id="{DEA2B74E-2CA5-45EA-B3C0-2190B66F2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156" y="2658896"/>
            <a:ext cx="1266825" cy="1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amily reading">
            <a:extLst>
              <a:ext uri="{FF2B5EF4-FFF2-40B4-BE49-F238E27FC236}">
                <a16:creationId xmlns:a16="http://schemas.microsoft.com/office/drawing/2014/main" id="{E6ED9106-CE45-4ED4-9B9B-0B970C6FF5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4175" y="1126400"/>
            <a:ext cx="1879396" cy="15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LifeLine Group">
            <a:extLst>
              <a:ext uri="{FF2B5EF4-FFF2-40B4-BE49-F238E27FC236}">
                <a16:creationId xmlns:a16="http://schemas.microsoft.com/office/drawing/2014/main" id="{8C8E2F5E-6BA4-459C-8066-2D6F066B35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9939" y="4329608"/>
            <a:ext cx="1852654" cy="140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https://upload.wikimedia.org/wikipedia/commons/thumb/0/0e/US-DeptOfEducation-Seal.svg/2000px-US-DeptOfEducation-Seal.svg.png">
            <a:extLst>
              <a:ext uri="{FF2B5EF4-FFF2-40B4-BE49-F238E27FC236}">
                <a16:creationId xmlns:a16="http://schemas.microsoft.com/office/drawing/2014/main" id="{5F5D9D04-699F-4939-9045-61EB2BDB382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9489" y="5915944"/>
            <a:ext cx="673267" cy="56105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a:extLst>
              <a:ext uri="{FF2B5EF4-FFF2-40B4-BE49-F238E27FC236}">
                <a16:creationId xmlns:a16="http://schemas.microsoft.com/office/drawing/2014/main" id="{CB44E8EA-8950-4933-8B95-F597800F75DE}"/>
              </a:ext>
            </a:extLst>
          </p:cNvPr>
          <p:cNvSpPr>
            <a:spLocks noChangeArrowheads="1"/>
          </p:cNvSpPr>
          <p:nvPr/>
        </p:nvSpPr>
        <p:spPr bwMode="auto">
          <a:xfrm>
            <a:off x="533400" y="1828800"/>
            <a:ext cx="6028287"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defTabSz="914400" fontAlgn="base">
              <a:spcBef>
                <a:spcPct val="0"/>
              </a:spcBef>
              <a:spcAft>
                <a:spcPct val="0"/>
              </a:spcAft>
              <a:buFontTx/>
              <a:buNone/>
            </a:pPr>
            <a:r>
              <a:rPr lang="es-ES_tradnl" altLang="zh-CN" sz="1400" b="1" dirty="0">
                <a:solidFill>
                  <a:srgbClr val="000000"/>
                </a:solidFill>
                <a:latin typeface="Arial" pitchFamily="34" charset="0"/>
                <a:ea typeface="ヒラギノ角ゴ Pro W3" pitchFamily="2" charset="-128"/>
              </a:rPr>
              <a:t>ESPAÑOL					(423) 639-6124</a:t>
            </a:r>
          </a:p>
          <a:p>
            <a:pPr defTabSz="914400" fontAlgn="base">
              <a:spcBef>
                <a:spcPct val="0"/>
              </a:spcBef>
              <a:spcAft>
                <a:spcPct val="0"/>
              </a:spcAft>
              <a:buFontTx/>
              <a:buNone/>
            </a:pPr>
            <a:r>
              <a:rPr lang="es-ES_tradnl" altLang="en-US" sz="1400" dirty="0">
                <a:solidFill>
                  <a:srgbClr val="000000"/>
                </a:solidFill>
                <a:latin typeface="Arial" pitchFamily="34" charset="0"/>
                <a:ea typeface="ヒラギノ角ゴ Pro W3" pitchFamily="2" charset="-128"/>
                <a:sym typeface="Arial" pitchFamily="34" charset="0"/>
                <a:hlinkClick r:id="rId10"/>
              </a:rPr>
              <a:t>Dorca.rose@tnstep.org</a:t>
            </a:r>
            <a:r>
              <a:rPr lang="es-ES_tradnl" altLang="en-US" sz="1400" dirty="0">
                <a:solidFill>
                  <a:srgbClr val="000000"/>
                </a:solidFill>
                <a:latin typeface="Arial" pitchFamily="34" charset="0"/>
                <a:ea typeface="ヒラギノ角ゴ Pro W3" pitchFamily="2" charset="-128"/>
                <a:sym typeface="Arial" pitchFamily="34" charset="0"/>
              </a:rPr>
              <a:t>			</a:t>
            </a:r>
            <a:r>
              <a:rPr lang="es-ES_tradnl" altLang="en-US" sz="1400" b="1" dirty="0">
                <a:solidFill>
                  <a:srgbClr val="000000"/>
                </a:solidFill>
                <a:latin typeface="Arial" pitchFamily="34" charset="0"/>
                <a:ea typeface="ヒラギノ角ゴ Pro W3" pitchFamily="2" charset="-128"/>
                <a:sym typeface="Arial" pitchFamily="34" charset="0"/>
              </a:rPr>
              <a:t>(423) 290-3391</a:t>
            </a:r>
            <a:endParaRPr lang="en-US" altLang="en-US" sz="1400" b="1" dirty="0">
              <a:solidFill>
                <a:srgbClr val="000000"/>
              </a:solidFill>
              <a:latin typeface="Arial" pitchFamily="34" charset="0"/>
              <a:sym typeface="Arial" pitchFamily="34" charset="0"/>
            </a:endParaRPr>
          </a:p>
          <a:p>
            <a:pPr defTabSz="914400" fontAlgn="base">
              <a:spcBef>
                <a:spcPct val="0"/>
              </a:spcBef>
              <a:spcAft>
                <a:spcPct val="0"/>
              </a:spcAft>
              <a:buFontTx/>
              <a:buNone/>
            </a:pPr>
            <a:endParaRPr lang="en-US" altLang="en-US" sz="1000" b="1" dirty="0">
              <a:solidFill>
                <a:srgbClr val="000000"/>
              </a:solidFill>
              <a:latin typeface="Arial" pitchFamily="34" charset="0"/>
              <a:sym typeface="Arial" pitchFamily="34" charset="0"/>
            </a:endParaRPr>
          </a:p>
          <a:p>
            <a:pPr defTabSz="914400" fontAlgn="base">
              <a:spcBef>
                <a:spcPct val="0"/>
              </a:spcBef>
              <a:spcAft>
                <a:spcPct val="0"/>
              </a:spcAft>
              <a:buNone/>
            </a:pPr>
            <a:r>
              <a:rPr lang="en-US" altLang="en-US" sz="1400" b="1" dirty="0">
                <a:solidFill>
                  <a:srgbClr val="000000"/>
                </a:solidFill>
                <a:latin typeface="Arial" pitchFamily="34" charset="0"/>
                <a:sym typeface="Arial" pitchFamily="34" charset="0"/>
              </a:rPr>
              <a:t>OESTE de TENNESSEE 			(901) 726-4334         </a:t>
            </a:r>
          </a:p>
          <a:p>
            <a:pPr defTabSz="914400" fontAlgn="base">
              <a:spcBef>
                <a:spcPct val="0"/>
              </a:spcBef>
              <a:spcAft>
                <a:spcPct val="0"/>
              </a:spcAft>
              <a:buFontTx/>
              <a:buNone/>
            </a:pPr>
            <a:r>
              <a:rPr lang="en-US" altLang="en-US" sz="1400" dirty="0">
                <a:solidFill>
                  <a:srgbClr val="000000"/>
                </a:solidFill>
                <a:latin typeface="Arial" pitchFamily="34" charset="0"/>
                <a:sym typeface="Arial" pitchFamily="34" charset="0"/>
                <a:hlinkClick r:id="rId11"/>
              </a:rPr>
              <a:t>westrtc@tnstep.org</a:t>
            </a:r>
            <a:endParaRPr lang="en-US" altLang="en-US" sz="1400" dirty="0">
              <a:solidFill>
                <a:srgbClr val="000000"/>
              </a:solidFill>
              <a:latin typeface="Arial" pitchFamily="34" charset="0"/>
              <a:sym typeface="Arial" pitchFamily="34" charset="0"/>
            </a:endParaRPr>
          </a:p>
          <a:p>
            <a:pPr defTabSz="914400" fontAlgn="base">
              <a:spcBef>
                <a:spcPct val="0"/>
              </a:spcBef>
              <a:spcAft>
                <a:spcPct val="0"/>
              </a:spcAft>
              <a:buFontTx/>
              <a:buNone/>
            </a:pPr>
            <a:endParaRPr lang="en-US" altLang="en-US" sz="1000" b="1" dirty="0">
              <a:solidFill>
                <a:srgbClr val="000000"/>
              </a:solidFill>
              <a:latin typeface="Arial" pitchFamily="34" charset="0"/>
              <a:sym typeface="Arial" pitchFamily="34" charset="0"/>
            </a:endParaRPr>
          </a:p>
          <a:p>
            <a:pPr defTabSz="914400" fontAlgn="base">
              <a:spcBef>
                <a:spcPct val="0"/>
              </a:spcBef>
              <a:spcAft>
                <a:spcPct val="0"/>
              </a:spcAft>
              <a:buNone/>
            </a:pPr>
            <a:r>
              <a:rPr lang="en-US" altLang="en-US" sz="1400" b="1" dirty="0">
                <a:solidFill>
                  <a:srgbClr val="000000"/>
                </a:solidFill>
                <a:latin typeface="Arial" pitchFamily="34" charset="0"/>
                <a:sym typeface="Arial" pitchFamily="34" charset="0"/>
              </a:rPr>
              <a:t>CENTRO de TENNESSEE			(615) 463-2310     </a:t>
            </a:r>
          </a:p>
          <a:p>
            <a:pPr defTabSz="914400" fontAlgn="base">
              <a:spcBef>
                <a:spcPct val="0"/>
              </a:spcBef>
              <a:spcAft>
                <a:spcPct val="0"/>
              </a:spcAft>
              <a:buFontTx/>
              <a:buNone/>
            </a:pPr>
            <a:r>
              <a:rPr lang="en-US" altLang="en-US" sz="1400" dirty="0">
                <a:solidFill>
                  <a:srgbClr val="000000"/>
                </a:solidFill>
                <a:latin typeface="Arial" pitchFamily="34" charset="0"/>
                <a:sym typeface="Arial" pitchFamily="34" charset="0"/>
                <a:hlinkClick r:id="rId12"/>
              </a:rPr>
              <a:t>middlertc@tnstep.org</a:t>
            </a:r>
            <a:endParaRPr lang="en-US" altLang="en-US" sz="1400" dirty="0">
              <a:solidFill>
                <a:srgbClr val="000000"/>
              </a:solidFill>
              <a:latin typeface="Arial" pitchFamily="34" charset="0"/>
              <a:sym typeface="Arial" pitchFamily="34" charset="0"/>
            </a:endParaRPr>
          </a:p>
          <a:p>
            <a:pPr defTabSz="914400" fontAlgn="base">
              <a:spcBef>
                <a:spcPct val="0"/>
              </a:spcBef>
              <a:spcAft>
                <a:spcPct val="0"/>
              </a:spcAft>
              <a:buFontTx/>
              <a:buNone/>
            </a:pPr>
            <a:r>
              <a:rPr lang="en-US" altLang="en-US" sz="1000" dirty="0">
                <a:solidFill>
                  <a:srgbClr val="000000"/>
                </a:solidFill>
                <a:latin typeface="Arial" pitchFamily="34" charset="0"/>
                <a:sym typeface="Arial" pitchFamily="34" charset="0"/>
              </a:rPr>
              <a:t>				</a:t>
            </a:r>
          </a:p>
          <a:p>
            <a:pPr defTabSz="914400" fontAlgn="base">
              <a:spcBef>
                <a:spcPct val="0"/>
              </a:spcBef>
              <a:spcAft>
                <a:spcPct val="0"/>
              </a:spcAft>
              <a:buFontTx/>
              <a:buNone/>
            </a:pPr>
            <a:r>
              <a:rPr lang="en-US" altLang="en-US" sz="1400" b="1" dirty="0">
                <a:solidFill>
                  <a:srgbClr val="000000"/>
                </a:solidFill>
                <a:latin typeface="Arial" pitchFamily="34" charset="0"/>
                <a:sym typeface="Arial" pitchFamily="34" charset="0"/>
              </a:rPr>
              <a:t>ESTE de TENNESSEE 			(423) 638-5819</a:t>
            </a:r>
          </a:p>
          <a:p>
            <a:pPr defTabSz="914400" fontAlgn="base">
              <a:spcBef>
                <a:spcPct val="0"/>
              </a:spcBef>
              <a:spcAft>
                <a:spcPct val="0"/>
              </a:spcAft>
              <a:buFontTx/>
              <a:buNone/>
            </a:pPr>
            <a:r>
              <a:rPr lang="en-US" altLang="en-US" sz="1400" dirty="0">
                <a:solidFill>
                  <a:srgbClr val="000000"/>
                </a:solidFill>
                <a:latin typeface="Arial" pitchFamily="34" charset="0"/>
                <a:sym typeface="Arial" pitchFamily="34" charset="0"/>
                <a:hlinkClick r:id="rId13"/>
              </a:rPr>
              <a:t>eastrtc@tnstep.org</a:t>
            </a:r>
            <a:r>
              <a:rPr lang="en-US" altLang="en-US" sz="1400" dirty="0">
                <a:solidFill>
                  <a:srgbClr val="000000"/>
                </a:solidFill>
                <a:latin typeface="Arial" pitchFamily="34" charset="0"/>
                <a:sym typeface="Arial" pitchFamily="34" charset="0"/>
              </a:rPr>
              <a:t> 				</a:t>
            </a:r>
          </a:p>
          <a:p>
            <a:pPr defTabSz="914400" fontAlgn="base">
              <a:spcBef>
                <a:spcPct val="0"/>
              </a:spcBef>
              <a:spcAft>
                <a:spcPct val="0"/>
              </a:spcAft>
              <a:buFontTx/>
              <a:buNone/>
            </a:pPr>
            <a:endParaRPr lang="en-US" altLang="en-US" sz="1000" dirty="0">
              <a:solidFill>
                <a:srgbClr val="000000"/>
              </a:solidFill>
              <a:latin typeface="Arial" pitchFamily="34" charset="0"/>
              <a:sym typeface="Arial" pitchFamily="34" charset="0"/>
            </a:endParaRPr>
          </a:p>
          <a:p>
            <a:pPr eaLnBrk="1" hangingPunct="1">
              <a:spcBef>
                <a:spcPct val="0"/>
              </a:spcBef>
              <a:buClrTx/>
              <a:buSzTx/>
              <a:buFontTx/>
              <a:buNone/>
            </a:pPr>
            <a:r>
              <a:rPr lang="en-US" altLang="en-US" sz="1400" b="1" dirty="0" err="1">
                <a:latin typeface="Arial" charset="0"/>
              </a:rPr>
              <a:t>Transición</a:t>
            </a:r>
            <a:r>
              <a:rPr lang="en-US" altLang="en-US" sz="1400" b="1" dirty="0">
                <a:latin typeface="Arial" charset="0"/>
              </a:rPr>
              <a:t> </a:t>
            </a:r>
            <a:r>
              <a:rPr lang="en-US" altLang="en-US" sz="1400" b="1" dirty="0" err="1">
                <a:latin typeface="Arial" charset="0"/>
              </a:rPr>
              <a:t>Postsecundaria</a:t>
            </a:r>
            <a:r>
              <a:rPr lang="en-US" altLang="en-US" sz="1400" b="1" dirty="0">
                <a:latin typeface="Arial" charset="0"/>
              </a:rPr>
              <a:t>			(615) 682-3120</a:t>
            </a:r>
          </a:p>
          <a:p>
            <a:pPr eaLnBrk="1" hangingPunct="1">
              <a:spcBef>
                <a:spcPct val="0"/>
              </a:spcBef>
              <a:buClrTx/>
              <a:buSzTx/>
              <a:buFontTx/>
              <a:buNone/>
            </a:pPr>
            <a:r>
              <a:rPr lang="en-US" altLang="en-US" sz="1400" dirty="0">
                <a:latin typeface="Arial" charset="0"/>
                <a:hlinkClick r:id="rId14"/>
              </a:rPr>
              <a:t>joey.ellis@tnstep.org</a:t>
            </a:r>
            <a:r>
              <a:rPr lang="en-US" altLang="en-US" sz="1400" dirty="0">
                <a:latin typeface="Arial" charset="0"/>
              </a:rPr>
              <a:t> 					</a:t>
            </a:r>
          </a:p>
          <a:p>
            <a:pPr defTabSz="914400" fontAlgn="base">
              <a:spcBef>
                <a:spcPct val="0"/>
              </a:spcBef>
              <a:spcAft>
                <a:spcPct val="0"/>
              </a:spcAft>
              <a:buFontTx/>
              <a:buNone/>
            </a:pPr>
            <a:r>
              <a:rPr lang="en-US" altLang="en-US" sz="1000" dirty="0">
                <a:solidFill>
                  <a:srgbClr val="000000"/>
                </a:solidFill>
                <a:latin typeface="Arial" pitchFamily="34" charset="0"/>
                <a:sym typeface="Arial" pitchFamily="34" charset="0"/>
              </a:rPr>
              <a:t> </a:t>
            </a:r>
          </a:p>
          <a:p>
            <a:pPr defTabSz="914400" fontAlgn="base">
              <a:spcBef>
                <a:spcPct val="0"/>
              </a:spcBef>
              <a:spcAft>
                <a:spcPct val="0"/>
              </a:spcAft>
              <a:buFontTx/>
              <a:buNone/>
            </a:pPr>
            <a:r>
              <a:rPr lang="en-US" altLang="en-US" sz="1400" b="1" dirty="0" err="1">
                <a:solidFill>
                  <a:srgbClr val="000000"/>
                </a:solidFill>
                <a:latin typeface="Arial" pitchFamily="34" charset="0"/>
                <a:sym typeface="Arial" pitchFamily="34" charset="0"/>
              </a:rPr>
              <a:t>Oficina</a:t>
            </a:r>
            <a:r>
              <a:rPr lang="en-US" altLang="en-US" sz="1400" b="1" dirty="0">
                <a:solidFill>
                  <a:srgbClr val="000000"/>
                </a:solidFill>
                <a:latin typeface="Arial" pitchFamily="34" charset="0"/>
                <a:sym typeface="Arial" pitchFamily="34" charset="0"/>
              </a:rPr>
              <a:t> Central				(423) 639-0125 </a:t>
            </a:r>
            <a:br>
              <a:rPr lang="en-US" altLang="en-US" sz="1400" b="1" dirty="0">
                <a:solidFill>
                  <a:srgbClr val="000000"/>
                </a:solidFill>
                <a:latin typeface="Arial" pitchFamily="34" charset="0"/>
                <a:sym typeface="Arial" pitchFamily="34" charset="0"/>
              </a:rPr>
            </a:br>
            <a:r>
              <a:rPr lang="en-US" altLang="en-US" sz="1400" dirty="0">
                <a:solidFill>
                  <a:srgbClr val="000000"/>
                </a:solidFill>
                <a:latin typeface="Arial" pitchFamily="34" charset="0"/>
                <a:sym typeface="Arial" pitchFamily="34" charset="0"/>
              </a:rPr>
              <a:t>1113 Tusculum Blvd., #393, Greeneville, TN 37745    Fax  (423) 636-8217</a:t>
            </a:r>
          </a:p>
          <a:p>
            <a:pPr defTabSz="914400" fontAlgn="base">
              <a:spcBef>
                <a:spcPct val="0"/>
              </a:spcBef>
              <a:spcAft>
                <a:spcPct val="0"/>
              </a:spcAft>
              <a:buFontTx/>
              <a:buNone/>
            </a:pPr>
            <a:r>
              <a:rPr lang="en-US" altLang="en-US" sz="1400" dirty="0">
                <a:solidFill>
                  <a:srgbClr val="000000"/>
                </a:solidFill>
                <a:latin typeface="Arial" pitchFamily="34" charset="0"/>
                <a:sym typeface="Arial" pitchFamily="34" charset="0"/>
                <a:hlinkClick r:id="rId15"/>
              </a:rPr>
              <a:t>information@tnstep.org</a:t>
            </a:r>
            <a:r>
              <a:rPr lang="en-US" altLang="en-US" sz="1400" dirty="0">
                <a:solidFill>
                  <a:srgbClr val="000000"/>
                </a:solidFill>
                <a:latin typeface="Arial" pitchFamily="34" charset="0"/>
                <a:sym typeface="Arial" pitchFamily="34" charset="0"/>
              </a:rPr>
              <a:t>        		        </a:t>
            </a:r>
            <a:r>
              <a:rPr lang="en-US" altLang="en-US" sz="1400" dirty="0" err="1">
                <a:solidFill>
                  <a:srgbClr val="000000"/>
                </a:solidFill>
                <a:latin typeface="Arial" pitchFamily="34" charset="0"/>
                <a:sym typeface="Arial" pitchFamily="34" charset="0"/>
              </a:rPr>
              <a:t>Inglés</a:t>
            </a:r>
            <a:r>
              <a:rPr lang="en-US" altLang="en-US" sz="1400" dirty="0">
                <a:solidFill>
                  <a:srgbClr val="000000"/>
                </a:solidFill>
                <a:latin typeface="Arial" pitchFamily="34" charset="0"/>
                <a:sym typeface="Arial" pitchFamily="34" charset="0"/>
              </a:rPr>
              <a:t> (800) 280-7837</a:t>
            </a:r>
          </a:p>
        </p:txBody>
      </p:sp>
      <p:sp>
        <p:nvSpPr>
          <p:cNvPr id="27" name="TextBox 12">
            <a:extLst>
              <a:ext uri="{FF2B5EF4-FFF2-40B4-BE49-F238E27FC236}">
                <a16:creationId xmlns:a16="http://schemas.microsoft.com/office/drawing/2014/main" id="{DE0F4920-E96E-430D-B77E-1D3B9290E6AF}"/>
              </a:ext>
            </a:extLst>
          </p:cNvPr>
          <p:cNvSpPr txBox="1">
            <a:spLocks noChangeArrowheads="1"/>
          </p:cNvSpPr>
          <p:nvPr/>
        </p:nvSpPr>
        <p:spPr bwMode="auto">
          <a:xfrm>
            <a:off x="2051990" y="5867400"/>
            <a:ext cx="6322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El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contenido</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de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esta</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presentaci</a:t>
            </a:r>
            <a:r>
              <a:rPr kumimoji="0" lang="es-419"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ón fue desarrollado bajo un  subsidio del  Departamento de Educación de los  EU. </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#H328M140024. Sin embargo , el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contenido</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no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necesariamente</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representa</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las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políticas</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del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Departamento</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de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Educación</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de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los</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EU.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Usted</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no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debe</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asumir</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una</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aprobacion</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por</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parte del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Gobierno</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Federal. </a:t>
            </a:r>
          </a:p>
          <a:p>
            <a:pPr marL="0" marR="0" lvl="0" indent="0" defTabSz="914400" eaLnBrk="0" fontAlgn="base" latinLnBrk="0" hangingPunct="0">
              <a:lnSpc>
                <a:spcPct val="100000"/>
              </a:lnSpc>
              <a:spcBef>
                <a:spcPct val="0"/>
              </a:spcBef>
              <a:spcAft>
                <a:spcPct val="0"/>
              </a:spcAft>
              <a:buClrTx/>
              <a:buSzTx/>
              <a:buFont typeface="Arial" pitchFamily="34" charset="0"/>
              <a:buNone/>
              <a:tabLst/>
              <a:defRPr/>
            </a:pP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Oficial</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del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Projecto</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Julia Martin </a:t>
            </a:r>
            <a:r>
              <a:rPr kumimoji="0" lang="en-US" altLang="en-US" sz="1000" b="0" i="0" u="none" strike="noStrike" kern="0" cap="none" spc="0" normalizeH="0" baseline="0" noProof="0" dirty="0" err="1">
                <a:ln>
                  <a:noFill/>
                </a:ln>
                <a:solidFill>
                  <a:srgbClr val="000000"/>
                </a:solidFill>
                <a:effectLst/>
                <a:uLnTx/>
                <a:uFillTx/>
                <a:latin typeface="Calibri" pitchFamily="34" charset="0"/>
                <a:ea typeface="SimSun" pitchFamily="2" charset="-122"/>
                <a:sym typeface="Arial" pitchFamily="34" charset="0"/>
              </a:rPr>
              <a:t>Eile</a:t>
            </a:r>
            <a:r>
              <a:rPr kumimoji="0" lang="en-US" altLang="en-US" sz="1000" b="0" i="0" u="none" strike="noStrike" kern="0" cap="none" spc="0" normalizeH="0" baseline="0" noProof="0" dirty="0">
                <a:ln>
                  <a:noFill/>
                </a:ln>
                <a:solidFill>
                  <a:srgbClr val="000000"/>
                </a:solidFill>
                <a:effectLst/>
                <a:uLnTx/>
                <a:uFillTx/>
                <a:latin typeface="Calibri" pitchFamily="34" charset="0"/>
                <a:ea typeface="SimSun" pitchFamily="2" charset="-122"/>
                <a:sym typeface="Arial" pitchFamily="34" charset="0"/>
              </a:rPr>
              <a:t>.		</a:t>
            </a:r>
          </a:p>
        </p:txBody>
      </p:sp>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0" y="188912"/>
            <a:ext cx="9143999" cy="645932"/>
          </a:xfrm>
        </p:spPr>
        <p:txBody>
          <a:bodyPr>
            <a:noAutofit/>
          </a:bodyPr>
          <a:lstStyle/>
          <a:p>
            <a:pPr algn="ctr"/>
            <a:r>
              <a:rPr lang="es-ES" altLang="en-US" sz="28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Empoderando a las familias para asegurar un futuro más brillante para los niños con discapacidades</a:t>
            </a:r>
            <a:endParaRPr lang="en-US" sz="2800" dirty="0">
              <a:solidFill>
                <a:srgbClr val="0033CC"/>
              </a:solidFill>
              <a:latin typeface="Calibri" panose="020F0502020204030204" pitchFamily="34" charset="0"/>
              <a:cs typeface="Calibri" panose="020F0502020204030204" pitchFamily="34" charset="0"/>
            </a:endParaRPr>
          </a:p>
        </p:txBody>
      </p:sp>
      <p:sp>
        <p:nvSpPr>
          <p:cNvPr id="22" name="Slide Number Placeholder 7">
            <a:extLst>
              <a:ext uri="{FF2B5EF4-FFF2-40B4-BE49-F238E27FC236}">
                <a16:creationId xmlns:a16="http://schemas.microsoft.com/office/drawing/2014/main" id="{2E973556-1497-4841-A140-9151B9CEE5BB}"/>
              </a:ext>
            </a:extLst>
          </p:cNvPr>
          <p:cNvSpPr txBox="1">
            <a:spLocks/>
          </p:cNvSpPr>
          <p:nvPr/>
        </p:nvSpPr>
        <p:spPr bwMode="auto">
          <a:xfrm>
            <a:off x="8610600" y="6408738"/>
            <a:ext cx="457200"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Tahoma" pitchFamily="34" charset="0"/>
                <a:ea typeface="ヒラギノ角ゴ Pro W3" pitchFamily="2" charset="-128"/>
                <a:cs typeface="Arial" pitchFamily="34" charset="0"/>
              </a:defRPr>
            </a:lvl1pPr>
            <a:lvl2pPr marL="4572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ヒラギノ角ゴ Pro W3" pitchFamily="2" charset="-128"/>
                <a:cs typeface="+mn-cs"/>
              </a:defRPr>
            </a:lvl5pPr>
            <a:lvl6pPr marL="2286000" algn="l" defTabSz="914400" rtl="0" eaLnBrk="1" latinLnBrk="0" hangingPunct="1">
              <a:defRPr kern="1200">
                <a:solidFill>
                  <a:schemeClr val="tx1"/>
                </a:solidFill>
                <a:latin typeface="Tahoma" pitchFamily="34" charset="0"/>
                <a:ea typeface="ヒラギノ角ゴ Pro W3" pitchFamily="2" charset="-128"/>
                <a:cs typeface="+mn-cs"/>
              </a:defRPr>
            </a:lvl6pPr>
            <a:lvl7pPr marL="2743200" algn="l" defTabSz="914400" rtl="0" eaLnBrk="1" latinLnBrk="0" hangingPunct="1">
              <a:defRPr kern="1200">
                <a:solidFill>
                  <a:schemeClr val="tx1"/>
                </a:solidFill>
                <a:latin typeface="Tahoma" pitchFamily="34" charset="0"/>
                <a:ea typeface="ヒラギノ角ゴ Pro W3" pitchFamily="2" charset="-128"/>
                <a:cs typeface="+mn-cs"/>
              </a:defRPr>
            </a:lvl7pPr>
            <a:lvl8pPr marL="3200400" algn="l" defTabSz="914400" rtl="0" eaLnBrk="1" latinLnBrk="0" hangingPunct="1">
              <a:defRPr kern="1200">
                <a:solidFill>
                  <a:schemeClr val="tx1"/>
                </a:solidFill>
                <a:latin typeface="Tahoma" pitchFamily="34" charset="0"/>
                <a:ea typeface="ヒラギノ角ゴ Pro W3" pitchFamily="2" charset="-128"/>
                <a:cs typeface="+mn-cs"/>
              </a:defRPr>
            </a:lvl8pPr>
            <a:lvl9pPr marL="3657600" algn="l" defTabSz="914400" rtl="0" eaLnBrk="1" latinLnBrk="0" hangingPunct="1">
              <a:defRPr kern="1200">
                <a:solidFill>
                  <a:schemeClr val="tx1"/>
                </a:solidFill>
                <a:latin typeface="Tahoma" pitchFamily="34" charset="0"/>
                <a:ea typeface="ヒラギノ角ゴ Pro W3" pitchFamily="2" charset="-128"/>
                <a:cs typeface="+mn-cs"/>
              </a:defRPr>
            </a:lvl9pPr>
          </a:lstStyle>
          <a:p>
            <a:pPr algn="ctr">
              <a:defRPr/>
            </a:pPr>
            <a:fld id="{489566FE-4BE8-4C16-A408-0F5E4DCA1BE7}" type="slidenum">
              <a:rPr lang="en-US" b="1" smtClean="0">
                <a:latin typeface="Calibri"/>
              </a:rPr>
              <a:pPr algn="ctr">
                <a:defRPr/>
              </a:pPr>
              <a:t>31</a:t>
            </a:fld>
            <a:endParaRPr lang="en-US" b="1" dirty="0">
              <a:latin typeface="Calibri"/>
            </a:endParaRPr>
          </a:p>
        </p:txBody>
      </p:sp>
      <p:pic>
        <p:nvPicPr>
          <p:cNvPr id="3" name="Picture 2">
            <a:extLst>
              <a:ext uri="{FF2B5EF4-FFF2-40B4-BE49-F238E27FC236}">
                <a16:creationId xmlns:a16="http://schemas.microsoft.com/office/drawing/2014/main" id="{6E8F986C-E73C-1C3F-FA34-08276430AF20}"/>
              </a:ext>
            </a:extLst>
          </p:cNvPr>
          <p:cNvPicPr>
            <a:picLocks noChangeAspect="1"/>
          </p:cNvPicPr>
          <p:nvPr/>
        </p:nvPicPr>
        <p:blipFill>
          <a:blip r:embed="rId16"/>
          <a:stretch>
            <a:fillRect/>
          </a:stretch>
        </p:blipFill>
        <p:spPr>
          <a:xfrm>
            <a:off x="252292" y="5872087"/>
            <a:ext cx="969348" cy="969348"/>
          </a:xfrm>
          <a:prstGeom prst="rect">
            <a:avLst/>
          </a:prstGeom>
        </p:spPr>
      </p:pic>
    </p:spTree>
    <p:extLst>
      <p:ext uri="{BB962C8B-B14F-4D97-AF65-F5344CB8AC3E}">
        <p14:creationId xmlns:p14="http://schemas.microsoft.com/office/powerpoint/2010/main" val="661231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82296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p:cNvSpPr>
          <p:nvPr/>
        </p:nvSpPr>
        <p:spPr bwMode="auto">
          <a:xfrm>
            <a:off x="8709" y="102119"/>
            <a:ext cx="692549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00FF"/>
                </a:solidFill>
                <a:latin typeface="+mn-lt"/>
              </a:rPr>
              <a:t>Su </a:t>
            </a:r>
            <a:r>
              <a:rPr lang="en-US" altLang="en-US" sz="3600" b="1" dirty="0" err="1">
                <a:solidFill>
                  <a:srgbClr val="0000FF"/>
                </a:solidFill>
                <a:latin typeface="+mn-lt"/>
              </a:rPr>
              <a:t>opinión</a:t>
            </a:r>
            <a:r>
              <a:rPr lang="en-US" altLang="en-US" sz="3600" b="1" dirty="0">
                <a:solidFill>
                  <a:srgbClr val="0000FF"/>
                </a:solidFill>
                <a:latin typeface="+mn-lt"/>
              </a:rPr>
              <a:t> es </a:t>
            </a:r>
            <a:r>
              <a:rPr lang="en-US" altLang="en-US" sz="3600" b="1" dirty="0" err="1">
                <a:solidFill>
                  <a:srgbClr val="0000FF"/>
                </a:solidFill>
                <a:latin typeface="+mn-lt"/>
              </a:rPr>
              <a:t>valiosa</a:t>
            </a:r>
            <a:r>
              <a:rPr lang="en-US" altLang="en-US" sz="3600" b="1" dirty="0">
                <a:solidFill>
                  <a:srgbClr val="0000FF"/>
                </a:solidFill>
                <a:latin typeface="+mn-lt"/>
              </a:rPr>
              <a:t>!</a:t>
            </a:r>
          </a:p>
        </p:txBody>
      </p:sp>
      <p:sp>
        <p:nvSpPr>
          <p:cNvPr id="2" name="TextBox 1"/>
          <p:cNvSpPr txBox="1"/>
          <p:nvPr/>
        </p:nvSpPr>
        <p:spPr>
          <a:xfrm>
            <a:off x="578533" y="959271"/>
            <a:ext cx="5785841" cy="1446550"/>
          </a:xfrm>
          <a:prstGeom prst="rect">
            <a:avLst/>
          </a:prstGeom>
          <a:noFill/>
        </p:spPr>
        <p:txBody>
          <a:bodyPr wrap="square" rtlCol="0">
            <a:spAutoFit/>
          </a:bodyPr>
          <a:lstStyle/>
          <a:p>
            <a:r>
              <a:rPr lang="es-ES" sz="2200" dirty="0">
                <a:latin typeface="+mn-lt"/>
                <a:cs typeface="Calibri" panose="020F0502020204030204" pitchFamily="34" charset="0"/>
              </a:rPr>
              <a:t>Usted ayuda a TNSTEP a hacer que sus talleres de capacitación sean mejores que nunca. Por favor tome cinco minutos para completar esta evaluación del taller. </a:t>
            </a:r>
            <a:endParaRPr lang="en-US" sz="2200" dirty="0">
              <a:latin typeface="+mn-lt"/>
              <a:cs typeface="Calibri" panose="020F0502020204030204" pitchFamily="34" charset="0"/>
            </a:endParaRPr>
          </a:p>
        </p:txBody>
      </p:sp>
      <p:pic>
        <p:nvPicPr>
          <p:cNvPr id="1033" name="Picture 9" descr="http://thebriberyact.com/wp-content/uploads/2012/01/Surv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6526">
            <a:off x="6376248" y="223749"/>
            <a:ext cx="2652958" cy="31634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2770" y="2401993"/>
            <a:ext cx="6172149" cy="430887"/>
          </a:xfrm>
          <a:prstGeom prst="rect">
            <a:avLst/>
          </a:prstGeom>
        </p:spPr>
        <p:txBody>
          <a:bodyPr wrap="square">
            <a:spAutoFit/>
          </a:bodyPr>
          <a:lstStyle/>
          <a:p>
            <a:r>
              <a:rPr lang="en-US" sz="2200" u="sng" dirty="0">
                <a:latin typeface="+mn-lt"/>
                <a:hlinkClick r:id="rId5"/>
              </a:rPr>
              <a:t>https://www.surveymonkey.com/r/BRWSpanish</a:t>
            </a:r>
            <a:r>
              <a:rPr lang="en-US" sz="2200" u="sng" dirty="0">
                <a:latin typeface="+mn-lt"/>
              </a:rPr>
              <a:t> </a:t>
            </a:r>
            <a:endParaRPr lang="en-US" sz="2200" dirty="0">
              <a:latin typeface="+mn-lt"/>
            </a:endParaRPr>
          </a:p>
        </p:txBody>
      </p:sp>
      <p:pic>
        <p:nvPicPr>
          <p:cNvPr id="1031" name="Picture 7"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t="17047" b="7281"/>
          <a:stretch/>
        </p:blipFill>
        <p:spPr bwMode="auto">
          <a:xfrm>
            <a:off x="4610100" y="3352800"/>
            <a:ext cx="4331983" cy="29138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isa_2\Desktop\QR_Code_Basic_Rights_Workshop_-_Spanis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288" y="2819416"/>
            <a:ext cx="3047984" cy="3047984"/>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4"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32</a:t>
            </a:fld>
            <a:endParaRPr lang="en-US" b="1" dirty="0">
              <a:latin typeface="Calibri"/>
            </a:endParaRPr>
          </a:p>
        </p:txBody>
      </p:sp>
      <p:pic>
        <p:nvPicPr>
          <p:cNvPr id="4" name="Picture 3">
            <a:extLst>
              <a:ext uri="{FF2B5EF4-FFF2-40B4-BE49-F238E27FC236}">
                <a16:creationId xmlns:a16="http://schemas.microsoft.com/office/drawing/2014/main" id="{559836F4-E60D-FBFE-CB58-32C1DC04194C}"/>
              </a:ext>
            </a:extLst>
          </p:cNvPr>
          <p:cNvPicPr>
            <a:picLocks noChangeAspect="1"/>
          </p:cNvPicPr>
          <p:nvPr/>
        </p:nvPicPr>
        <p:blipFill>
          <a:blip r:embed="rId8"/>
          <a:stretch>
            <a:fillRect/>
          </a:stretch>
        </p:blipFill>
        <p:spPr>
          <a:xfrm>
            <a:off x="183696" y="5755440"/>
            <a:ext cx="969348" cy="969348"/>
          </a:xfrm>
          <a:prstGeom prst="rect">
            <a:avLst/>
          </a:prstGeom>
        </p:spPr>
      </p:pic>
    </p:spTree>
    <p:extLst>
      <p:ext uri="{BB962C8B-B14F-4D97-AF65-F5344CB8AC3E}">
        <p14:creationId xmlns:p14="http://schemas.microsoft.com/office/powerpoint/2010/main" val="60033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79" y="720112"/>
            <a:ext cx="8229600" cy="158750"/>
          </a:xfr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64542" y="-232083"/>
            <a:ext cx="2288939" cy="2532831"/>
          </a:xfrm>
          <a:prstGeom prst="rect">
            <a:avLst/>
          </a:prstGeom>
        </p:spPr>
      </p:pic>
      <p:pic>
        <p:nvPicPr>
          <p:cNvPr id="8" name="Picture 2">
            <a:extLst>
              <a:ext uri="{FF2B5EF4-FFF2-40B4-BE49-F238E27FC236}">
                <a16:creationId xmlns:a16="http://schemas.microsoft.com/office/drawing/2014/main" id="{C6DAA424-4BA4-4AAB-B3CA-38DB703AF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938586"/>
            <a:ext cx="839066" cy="6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Footer Placeholder 3">
            <a:extLst>
              <a:ext uri="{FF2B5EF4-FFF2-40B4-BE49-F238E27FC236}">
                <a16:creationId xmlns:a16="http://schemas.microsoft.com/office/drawing/2014/main" id="{0B374805-37CB-49C3-B7D7-2B377443E220}"/>
              </a:ext>
            </a:extLst>
          </p:cNvPr>
          <p:cNvSpPr txBox="1">
            <a:spLocks noGrp="1"/>
          </p:cNvSpPr>
          <p:nvPr/>
        </p:nvSpPr>
        <p:spPr>
          <a:xfrm>
            <a:off x="2286000" y="6356350"/>
            <a:ext cx="4267200" cy="365125"/>
          </a:xfrm>
          <a:prstGeom prst="rect">
            <a:avLst/>
          </a:prstGeom>
          <a:noFill/>
        </p:spPr>
        <p:txBody>
          <a:bodyPr anchor="ctr"/>
          <a:lstStyle/>
          <a:p>
            <a:pPr algn="ctr" defTabSz="914400" eaLnBrk="0" fontAlgn="base" hangingPunct="0">
              <a:spcBef>
                <a:spcPct val="0"/>
              </a:spcBef>
              <a:spcAft>
                <a:spcPct val="0"/>
              </a:spcAft>
              <a:defRPr/>
            </a:pPr>
            <a:r>
              <a:rPr lang="es-US" sz="1200" i="1" dirty="0">
                <a:solidFill>
                  <a:srgbClr val="FFFFFF">
                    <a:lumMod val="50000"/>
                  </a:srgbClr>
                </a:solidFill>
                <a:latin typeface="Arial"/>
                <a:ea typeface="ヒラギノ角ゴ Pro W3" pitchFamily="2" charset="-128"/>
              </a:rPr>
              <a:t>un futuro brillante para niños con discapacidades</a:t>
            </a:r>
            <a:endParaRPr lang="en-US" sz="1200" i="1" dirty="0">
              <a:solidFill>
                <a:srgbClr val="FFFFFF">
                  <a:lumMod val="50000"/>
                </a:srgbClr>
              </a:solidFill>
              <a:latin typeface="Arial"/>
              <a:ea typeface="ヒラギノ角ゴ Pro W3" pitchFamily="2" charset="-128"/>
            </a:endParaRPr>
          </a:p>
        </p:txBody>
      </p:sp>
      <p:pic>
        <p:nvPicPr>
          <p:cNvPr id="41" name="Picture 40" descr="C:\Documents and Settings\Sally\Desktop\Lisa Working Files\Images\tncolormapregions.jpg">
            <a:extLst>
              <a:ext uri="{FF2B5EF4-FFF2-40B4-BE49-F238E27FC236}">
                <a16:creationId xmlns:a16="http://schemas.microsoft.com/office/drawing/2014/main" id="{F8F08568-576A-413B-A331-011B46DAD6AF}"/>
              </a:ext>
            </a:extLst>
          </p:cNvPr>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t="10007" b="7527"/>
          <a:stretch/>
        </p:blipFill>
        <p:spPr bwMode="auto">
          <a:xfrm>
            <a:off x="-18343" y="1034332"/>
            <a:ext cx="9144000" cy="2581276"/>
          </a:xfrm>
          <a:prstGeom prst="rect">
            <a:avLst/>
          </a:prstGeom>
          <a:noFill/>
          <a:ln>
            <a:noFill/>
          </a:ln>
          <a:extLst>
            <a:ext uri="{53640926-AAD7-44D8-BBD7-CCE9431645EC}">
              <a14:shadowObscured xmlns:a14="http://schemas.microsoft.com/office/drawing/2010/main"/>
            </a:ext>
          </a:extLst>
        </p:spPr>
      </p:pic>
      <p:sp>
        <p:nvSpPr>
          <p:cNvPr id="42" name="5-Point Star 2">
            <a:extLst>
              <a:ext uri="{FF2B5EF4-FFF2-40B4-BE49-F238E27FC236}">
                <a16:creationId xmlns:a16="http://schemas.microsoft.com/office/drawing/2014/main" id="{3B32E247-62D8-4540-BDEA-750E3E9DA917}"/>
              </a:ext>
            </a:extLst>
          </p:cNvPr>
          <p:cNvSpPr/>
          <p:nvPr/>
        </p:nvSpPr>
        <p:spPr>
          <a:xfrm>
            <a:off x="5449552" y="2902934"/>
            <a:ext cx="190500" cy="169863"/>
          </a:xfrm>
          <a:prstGeom prst="star5">
            <a:avLst/>
          </a:prstGeom>
          <a:solidFill>
            <a:srgbClr val="000000"/>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ヒラギノ角ゴ Pro W3"/>
              <a:cs typeface="+mn-cs"/>
            </a:endParaRPr>
          </a:p>
        </p:txBody>
      </p:sp>
      <p:sp>
        <p:nvSpPr>
          <p:cNvPr id="43" name="5-Point Star 2">
            <a:extLst>
              <a:ext uri="{FF2B5EF4-FFF2-40B4-BE49-F238E27FC236}">
                <a16:creationId xmlns:a16="http://schemas.microsoft.com/office/drawing/2014/main" id="{2572B446-9F5E-4382-BBF3-FB40BB13AC8D}"/>
              </a:ext>
            </a:extLst>
          </p:cNvPr>
          <p:cNvSpPr/>
          <p:nvPr/>
        </p:nvSpPr>
        <p:spPr>
          <a:xfrm>
            <a:off x="515057" y="2818003"/>
            <a:ext cx="190500" cy="169863"/>
          </a:xfrm>
          <a:prstGeom prst="star5">
            <a:avLst/>
          </a:prstGeom>
          <a:solidFill>
            <a:srgbClr val="000000"/>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ヒラギノ角ゴ Pro W3"/>
              <a:cs typeface="+mn-cs"/>
            </a:endParaRPr>
          </a:p>
        </p:txBody>
      </p:sp>
      <p:sp>
        <p:nvSpPr>
          <p:cNvPr id="44" name="5-Point Star 12">
            <a:extLst>
              <a:ext uri="{FF2B5EF4-FFF2-40B4-BE49-F238E27FC236}">
                <a16:creationId xmlns:a16="http://schemas.microsoft.com/office/drawing/2014/main" id="{C5ACD853-5AC3-444B-A366-5067E463EC6C}"/>
              </a:ext>
            </a:extLst>
          </p:cNvPr>
          <p:cNvSpPr/>
          <p:nvPr/>
        </p:nvSpPr>
        <p:spPr>
          <a:xfrm>
            <a:off x="7797056" y="1434037"/>
            <a:ext cx="190500" cy="169863"/>
          </a:xfrm>
          <a:prstGeom prst="star5">
            <a:avLst/>
          </a:prstGeom>
          <a:solidFill>
            <a:srgbClr val="000000"/>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ヒラギノ角ゴ Pro W3"/>
              <a:cs typeface="+mn-cs"/>
            </a:endParaRPr>
          </a:p>
        </p:txBody>
      </p:sp>
      <p:sp>
        <p:nvSpPr>
          <p:cNvPr id="45" name="5-Point Star 13">
            <a:extLst>
              <a:ext uri="{FF2B5EF4-FFF2-40B4-BE49-F238E27FC236}">
                <a16:creationId xmlns:a16="http://schemas.microsoft.com/office/drawing/2014/main" id="{6062E40A-853C-4124-AFBA-182CD9BD81B9}"/>
              </a:ext>
            </a:extLst>
          </p:cNvPr>
          <p:cNvSpPr/>
          <p:nvPr/>
        </p:nvSpPr>
        <p:spPr>
          <a:xfrm>
            <a:off x="3702257" y="1518969"/>
            <a:ext cx="190500" cy="169863"/>
          </a:xfrm>
          <a:prstGeom prst="star5">
            <a:avLst/>
          </a:prstGeom>
          <a:solidFill>
            <a:srgbClr val="000000"/>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ヒラギノ角ゴ Pro W3"/>
              <a:cs typeface="+mn-cs"/>
            </a:endParaRPr>
          </a:p>
        </p:txBody>
      </p:sp>
      <p:sp>
        <p:nvSpPr>
          <p:cNvPr id="47" name="Text Box 9">
            <a:extLst>
              <a:ext uri="{FF2B5EF4-FFF2-40B4-BE49-F238E27FC236}">
                <a16:creationId xmlns:a16="http://schemas.microsoft.com/office/drawing/2014/main" id="{E24D7C26-BAFE-449A-A8B9-4CBDC8BD8D4B}"/>
              </a:ext>
            </a:extLst>
          </p:cNvPr>
          <p:cNvSpPr txBox="1"/>
          <p:nvPr/>
        </p:nvSpPr>
        <p:spPr>
          <a:xfrm>
            <a:off x="957288" y="3609975"/>
            <a:ext cx="750841" cy="276225"/>
          </a:xfrm>
          <a:prstGeom prst="rect">
            <a:avLst/>
          </a:prstGeom>
          <a:solidFill>
            <a:srgbClr val="FFFF00"/>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228600" algn="ctr" defTabSz="914400" eaLnBrk="0" fontAlgn="base"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000000"/>
                </a:solidFill>
                <a:effectLst/>
                <a:uLnTx/>
                <a:uFillTx/>
                <a:ea typeface="Calibri"/>
                <a:cs typeface="Times New Roman"/>
              </a:rPr>
              <a:t>Oest</a:t>
            </a:r>
            <a:endParaRPr kumimoji="0" lang="en-US" sz="1800" b="0" i="0" u="none" strike="noStrike" kern="0" cap="none" spc="0" normalizeH="0" baseline="0" noProof="0" dirty="0">
              <a:ln>
                <a:noFill/>
              </a:ln>
              <a:solidFill>
                <a:srgbClr val="000000"/>
              </a:solidFill>
              <a:effectLst/>
              <a:uLnTx/>
              <a:uFillTx/>
              <a:ea typeface="Calibri"/>
              <a:cs typeface="Times New Roman"/>
            </a:endParaRPr>
          </a:p>
        </p:txBody>
      </p:sp>
      <p:sp>
        <p:nvSpPr>
          <p:cNvPr id="48" name="Text Box 8">
            <a:extLst>
              <a:ext uri="{FF2B5EF4-FFF2-40B4-BE49-F238E27FC236}">
                <a16:creationId xmlns:a16="http://schemas.microsoft.com/office/drawing/2014/main" id="{1BEE14EC-D420-47E5-BE5E-947DFA7A0299}"/>
              </a:ext>
            </a:extLst>
          </p:cNvPr>
          <p:cNvSpPr txBox="1"/>
          <p:nvPr/>
        </p:nvSpPr>
        <p:spPr>
          <a:xfrm>
            <a:off x="3385890" y="3564988"/>
            <a:ext cx="1013732" cy="276225"/>
          </a:xfrm>
          <a:prstGeom prst="rect">
            <a:avLst/>
          </a:prstGeom>
          <a:solidFill>
            <a:srgbClr val="00FF00"/>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228600" algn="ctr" defTabSz="914400" eaLnBrk="0" fontAlgn="base"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ea typeface="Calibri"/>
                <a:cs typeface="Times New Roman"/>
              </a:rPr>
              <a:t>Centro</a:t>
            </a:r>
            <a:endParaRPr kumimoji="0" lang="en-US" sz="1800" b="0" i="0" u="none" strike="noStrike" kern="0" cap="none" spc="0" normalizeH="0" baseline="0" noProof="0" dirty="0">
              <a:ln>
                <a:noFill/>
              </a:ln>
              <a:solidFill>
                <a:srgbClr val="000000"/>
              </a:solidFill>
              <a:effectLst/>
              <a:uLnTx/>
              <a:uFillTx/>
              <a:ea typeface="Calibri"/>
              <a:cs typeface="Times New Roman"/>
            </a:endParaRPr>
          </a:p>
        </p:txBody>
      </p:sp>
      <p:sp>
        <p:nvSpPr>
          <p:cNvPr id="49" name="Text Box 7">
            <a:extLst>
              <a:ext uri="{FF2B5EF4-FFF2-40B4-BE49-F238E27FC236}">
                <a16:creationId xmlns:a16="http://schemas.microsoft.com/office/drawing/2014/main" id="{330B0918-F06E-462E-92FF-AA390D066181}"/>
              </a:ext>
            </a:extLst>
          </p:cNvPr>
          <p:cNvSpPr txBox="1"/>
          <p:nvPr/>
        </p:nvSpPr>
        <p:spPr>
          <a:xfrm>
            <a:off x="6526693" y="3511650"/>
            <a:ext cx="819150" cy="276225"/>
          </a:xfrm>
          <a:prstGeom prst="rect">
            <a:avLst/>
          </a:prstGeom>
          <a:solidFill>
            <a:srgbClr val="FF9900"/>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228600" algn="ctr" defTabSz="914400" eaLnBrk="0" fontAlgn="base"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Calibri"/>
                <a:cs typeface="Calibri" panose="020F0502020204030204" pitchFamily="34" charset="0"/>
              </a:rPr>
              <a:t>Este</a:t>
            </a:r>
            <a:endParaRPr kumimoji="0" lang="en-US" sz="1800" b="0" i="0" u="none" strike="noStrike" kern="0" cap="none" spc="0" normalizeH="0" baseline="0" noProof="0" dirty="0">
              <a:ln>
                <a:noFill/>
              </a:ln>
              <a:solidFill>
                <a:srgbClr val="000000"/>
              </a:solidFill>
              <a:effectLst/>
              <a:uLnTx/>
              <a:uFillTx/>
              <a:latin typeface="Arial"/>
              <a:ea typeface="Calibri"/>
              <a:cs typeface="Calibri" panose="020F0502020204030204" pitchFamily="34" charset="0"/>
            </a:endParaRPr>
          </a:p>
        </p:txBody>
      </p:sp>
      <p:sp>
        <p:nvSpPr>
          <p:cNvPr id="50" name="Rectangle 49">
            <a:extLst>
              <a:ext uri="{FF2B5EF4-FFF2-40B4-BE49-F238E27FC236}">
                <a16:creationId xmlns:a16="http://schemas.microsoft.com/office/drawing/2014/main" id="{93787982-32FB-43B7-924E-B67269175A51}"/>
              </a:ext>
            </a:extLst>
          </p:cNvPr>
          <p:cNvSpPr/>
          <p:nvPr/>
        </p:nvSpPr>
        <p:spPr>
          <a:xfrm>
            <a:off x="286457" y="3883677"/>
            <a:ext cx="2228851" cy="646331"/>
          </a:xfrm>
          <a:prstGeom prst="rect">
            <a:avLst/>
          </a:prstGeom>
          <a:solidFill>
            <a:srgbClr val="FFFF00"/>
          </a:solidFill>
        </p:spPr>
        <p:txBody>
          <a:bodyPr wrap="square">
            <a:sp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a:cs typeface="Arial" panose="020B0604020202020204" pitchFamily="34" charset="0"/>
              </a:rPr>
              <a:t>Oficina de Memphis</a:t>
            </a:r>
          </a:p>
          <a:p>
            <a:pPr marL="0" marR="0" lvl="0" indent="0" defTabSz="914400" eaLnBrk="0" fontAlgn="base" latinLnBrk="0" hangingPunct="0">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a:cs typeface="Arial" panose="020B0604020202020204" pitchFamily="34" charset="0"/>
              </a:rPr>
              <a:t>Sirviendo a los condados de West TN</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endParaRPr>
          </a:p>
        </p:txBody>
      </p:sp>
      <p:sp>
        <p:nvSpPr>
          <p:cNvPr id="51" name="Rectangle 50">
            <a:extLst>
              <a:ext uri="{FF2B5EF4-FFF2-40B4-BE49-F238E27FC236}">
                <a16:creationId xmlns:a16="http://schemas.microsoft.com/office/drawing/2014/main" id="{199B5018-FADA-4AA8-9C24-39D6592BAB6F}"/>
              </a:ext>
            </a:extLst>
          </p:cNvPr>
          <p:cNvSpPr/>
          <p:nvPr/>
        </p:nvSpPr>
        <p:spPr>
          <a:xfrm>
            <a:off x="2778331" y="3841213"/>
            <a:ext cx="2228851" cy="646331"/>
          </a:xfrm>
          <a:prstGeom prst="rect">
            <a:avLst/>
          </a:prstGeom>
          <a:solidFill>
            <a:srgbClr val="00FF00"/>
          </a:solidFill>
        </p:spPr>
        <p:txBody>
          <a:bodyPr wrap="square">
            <a:sp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a:ea typeface="Times New Roman"/>
              </a:rPr>
              <a:t>Oficina</a:t>
            </a:r>
            <a:r>
              <a:rPr kumimoji="0" lang="en-US" sz="1200" b="1" i="0" u="none" strike="noStrike" kern="0" cap="none" spc="0" normalizeH="0" baseline="0" noProof="0" dirty="0">
                <a:ln>
                  <a:noFill/>
                </a:ln>
                <a:solidFill>
                  <a:srgbClr val="000000"/>
                </a:solidFill>
                <a:effectLst/>
                <a:uLnTx/>
                <a:uFillTx/>
                <a:latin typeface="Arial"/>
                <a:ea typeface="Times New Roman"/>
              </a:rPr>
              <a:t> </a:t>
            </a:r>
            <a:r>
              <a:rPr kumimoji="0" lang="en-US" sz="1200" b="1" i="0" u="none" strike="noStrike" kern="0" cap="none" spc="0" normalizeH="0" baseline="0" noProof="0" dirty="0" err="1">
                <a:ln>
                  <a:noFill/>
                </a:ln>
                <a:solidFill>
                  <a:srgbClr val="000000"/>
                </a:solidFill>
                <a:effectLst/>
                <a:uLnTx/>
                <a:uFillTx/>
                <a:latin typeface="Arial"/>
                <a:ea typeface="Times New Roman"/>
              </a:rPr>
              <a:t>en</a:t>
            </a:r>
            <a:r>
              <a:rPr kumimoji="0" lang="en-US" sz="1200" b="1" i="0" u="none" strike="noStrike" kern="0" cap="none" spc="0" normalizeH="0" baseline="0" noProof="0" dirty="0">
                <a:ln>
                  <a:noFill/>
                </a:ln>
                <a:solidFill>
                  <a:srgbClr val="000000"/>
                </a:solidFill>
                <a:effectLst/>
                <a:uLnTx/>
                <a:uFillTx/>
                <a:latin typeface="Arial"/>
                <a:ea typeface="Times New Roman"/>
              </a:rPr>
              <a:t> Nashville</a:t>
            </a:r>
          </a:p>
          <a:p>
            <a:pPr marL="0" marR="0" lvl="0" indent="0" defTabSz="914400" eaLnBrk="0" fontAlgn="base"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Arial"/>
                <a:ea typeface="Times New Roman"/>
              </a:rPr>
              <a:t>Sirviendo</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todos</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los</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condados</a:t>
            </a:r>
            <a:r>
              <a:rPr kumimoji="0" lang="en-US" sz="1200" b="0" i="0" u="none" strike="noStrike" kern="0" cap="none" spc="0" normalizeH="0" baseline="0" noProof="0" dirty="0">
                <a:ln>
                  <a:noFill/>
                </a:ln>
                <a:solidFill>
                  <a:srgbClr val="000000"/>
                </a:solidFill>
                <a:effectLst/>
                <a:uLnTx/>
                <a:uFillTx/>
                <a:latin typeface="Arial"/>
                <a:ea typeface="Times New Roman"/>
              </a:rPr>
              <a:t> del </a:t>
            </a:r>
            <a:r>
              <a:rPr kumimoji="0" lang="en-US" sz="1200" b="0" i="0" u="none" strike="noStrike" kern="0" cap="none" spc="0" normalizeH="0" baseline="0" noProof="0" dirty="0" err="1">
                <a:ln>
                  <a:noFill/>
                </a:ln>
                <a:solidFill>
                  <a:srgbClr val="000000"/>
                </a:solidFill>
                <a:effectLst/>
                <a:uLnTx/>
                <a:uFillTx/>
                <a:latin typeface="Arial"/>
                <a:ea typeface="Times New Roman"/>
              </a:rPr>
              <a:t>centro</a:t>
            </a:r>
            <a:r>
              <a:rPr kumimoji="0" lang="en-US" sz="1200" b="0" i="0" u="none" strike="noStrike" kern="0" cap="none" spc="0" normalizeH="0" baseline="0" noProof="0" dirty="0">
                <a:ln>
                  <a:noFill/>
                </a:ln>
                <a:solidFill>
                  <a:srgbClr val="000000"/>
                </a:solidFill>
                <a:effectLst/>
                <a:uLnTx/>
                <a:uFillTx/>
                <a:latin typeface="Arial"/>
                <a:ea typeface="Times New Roman"/>
              </a:rPr>
              <a:t> de TN</a:t>
            </a:r>
            <a:endParaRPr kumimoji="0" lang="en-US" sz="1200" b="0" i="0" u="none" strike="noStrike" kern="0" cap="none" spc="0" normalizeH="0" baseline="0" noProof="0" dirty="0">
              <a:ln>
                <a:noFill/>
              </a:ln>
              <a:solidFill>
                <a:srgbClr val="000000"/>
              </a:solidFill>
              <a:effectLst/>
              <a:uLnTx/>
              <a:uFillTx/>
              <a:latin typeface="Times New Roman"/>
              <a:ea typeface="Times New Roman"/>
            </a:endParaRPr>
          </a:p>
        </p:txBody>
      </p:sp>
      <p:sp>
        <p:nvSpPr>
          <p:cNvPr id="52" name="Rectangle 51">
            <a:extLst>
              <a:ext uri="{FF2B5EF4-FFF2-40B4-BE49-F238E27FC236}">
                <a16:creationId xmlns:a16="http://schemas.microsoft.com/office/drawing/2014/main" id="{89933A99-47D8-4CAF-9607-28EA250715D7}"/>
              </a:ext>
            </a:extLst>
          </p:cNvPr>
          <p:cNvSpPr/>
          <p:nvPr/>
        </p:nvSpPr>
        <p:spPr>
          <a:xfrm>
            <a:off x="5480576" y="3787875"/>
            <a:ext cx="2911384" cy="1384995"/>
          </a:xfrm>
          <a:prstGeom prst="rect">
            <a:avLst/>
          </a:prstGeom>
          <a:solidFill>
            <a:srgbClr val="FF9900"/>
          </a:solidFill>
        </p:spPr>
        <p:txBody>
          <a:bodyPr wrap="square">
            <a:sp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a:ea typeface="Times New Roman"/>
              </a:rPr>
              <a:t>Oficina</a:t>
            </a:r>
            <a:r>
              <a:rPr kumimoji="0" lang="en-US" sz="1200" b="1" i="0" u="none" strike="noStrike" kern="0" cap="none" spc="0" normalizeH="0" baseline="0" noProof="0" dirty="0">
                <a:ln>
                  <a:noFill/>
                </a:ln>
                <a:solidFill>
                  <a:srgbClr val="000000"/>
                </a:solidFill>
                <a:effectLst/>
                <a:uLnTx/>
                <a:uFillTx/>
                <a:latin typeface="Arial"/>
                <a:ea typeface="Times New Roman"/>
              </a:rPr>
              <a:t> </a:t>
            </a:r>
            <a:r>
              <a:rPr kumimoji="0" lang="en-US" sz="1200" b="1" i="0" u="none" strike="noStrike" kern="0" cap="none" spc="0" normalizeH="0" baseline="0" noProof="0" dirty="0" err="1">
                <a:ln>
                  <a:noFill/>
                </a:ln>
                <a:solidFill>
                  <a:srgbClr val="000000"/>
                </a:solidFill>
                <a:effectLst/>
                <a:uLnTx/>
                <a:uFillTx/>
                <a:latin typeface="Arial"/>
                <a:ea typeface="Times New Roman"/>
              </a:rPr>
              <a:t>matriz</a:t>
            </a:r>
            <a:r>
              <a:rPr kumimoji="0" lang="en-US" sz="1200" b="1" i="0" u="none" strike="noStrike" kern="0" cap="none" spc="0" normalizeH="0" baseline="0" noProof="0" dirty="0">
                <a:ln>
                  <a:noFill/>
                </a:ln>
                <a:solidFill>
                  <a:srgbClr val="000000"/>
                </a:solidFill>
                <a:effectLst/>
                <a:uLnTx/>
                <a:uFillTx/>
                <a:latin typeface="Arial"/>
                <a:ea typeface="Times New Roman"/>
              </a:rPr>
              <a:t> </a:t>
            </a:r>
            <a:r>
              <a:rPr kumimoji="0" lang="en-US" sz="1200" b="1" i="0" u="none" strike="noStrike" kern="0" cap="none" spc="0" normalizeH="0" baseline="0" noProof="0" dirty="0" err="1">
                <a:ln>
                  <a:noFill/>
                </a:ln>
                <a:solidFill>
                  <a:srgbClr val="000000"/>
                </a:solidFill>
                <a:effectLst/>
                <a:uLnTx/>
                <a:uFillTx/>
                <a:latin typeface="Arial"/>
                <a:ea typeface="Times New Roman"/>
              </a:rPr>
              <a:t>en</a:t>
            </a:r>
            <a:r>
              <a:rPr kumimoji="0" lang="en-US" sz="1200" b="1" i="0" u="none" strike="noStrike" kern="0" cap="none" spc="0" normalizeH="0" baseline="0" noProof="0" dirty="0">
                <a:ln>
                  <a:noFill/>
                </a:ln>
                <a:solidFill>
                  <a:srgbClr val="000000"/>
                </a:solidFill>
                <a:effectLst/>
                <a:uLnTx/>
                <a:uFillTx/>
                <a:latin typeface="Arial"/>
                <a:ea typeface="Times New Roman"/>
              </a:rPr>
              <a:t> Greeneville </a:t>
            </a:r>
          </a:p>
          <a:p>
            <a:pPr marL="0" marR="0" lvl="0" indent="0" defTabSz="914400" eaLnBrk="0" fontAlgn="base"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Arial"/>
                <a:ea typeface="Times New Roman"/>
              </a:rPr>
              <a:t>Sirviendo</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todos</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los</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condados</a:t>
            </a:r>
            <a:r>
              <a:rPr kumimoji="0" lang="en-US" sz="1200" b="0" i="0" u="none" strike="noStrike" kern="0" cap="none" spc="0" normalizeH="0" baseline="0" noProof="0" dirty="0">
                <a:ln>
                  <a:noFill/>
                </a:ln>
                <a:solidFill>
                  <a:srgbClr val="000000"/>
                </a:solidFill>
                <a:effectLst/>
                <a:uLnTx/>
                <a:uFillTx/>
                <a:latin typeface="Arial"/>
                <a:ea typeface="Times New Roman"/>
              </a:rPr>
              <a:t> del </a:t>
            </a:r>
            <a:r>
              <a:rPr kumimoji="0" lang="en-US" sz="1200" b="0" i="0" u="none" strike="noStrike" kern="0" cap="none" spc="0" normalizeH="0" baseline="0" noProof="0" dirty="0" err="1">
                <a:ln>
                  <a:noFill/>
                </a:ln>
                <a:solidFill>
                  <a:srgbClr val="000000"/>
                </a:solidFill>
                <a:effectLst/>
                <a:uLnTx/>
                <a:uFillTx/>
                <a:latin typeface="Arial"/>
                <a:ea typeface="Times New Roman"/>
              </a:rPr>
              <a:t>este</a:t>
            </a:r>
            <a:r>
              <a:rPr kumimoji="0" lang="en-US" sz="1200" b="0" i="0" u="none" strike="noStrike" kern="0" cap="none" spc="0" normalizeH="0" baseline="0" noProof="0" dirty="0">
                <a:ln>
                  <a:noFill/>
                </a:ln>
                <a:solidFill>
                  <a:srgbClr val="000000"/>
                </a:solidFill>
                <a:effectLst/>
                <a:uLnTx/>
                <a:uFillTx/>
                <a:latin typeface="Arial"/>
                <a:ea typeface="Times New Roman"/>
              </a:rPr>
              <a:t> de TN</a:t>
            </a: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Times New Roman"/>
            </a:endParaRPr>
          </a:p>
          <a:p>
            <a:pPr marL="0" marR="0" lvl="0" indent="0" defTabSz="914400" eaLnBrk="0" fontAlgn="base"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a:ea typeface="Times New Roman"/>
              </a:rPr>
              <a:t>Oficina</a:t>
            </a:r>
            <a:r>
              <a:rPr kumimoji="0" lang="en-US" sz="1200" b="1" i="0" u="none" strike="noStrike" kern="0" cap="none" spc="0" normalizeH="0" baseline="0" noProof="0" dirty="0">
                <a:ln>
                  <a:noFill/>
                </a:ln>
                <a:solidFill>
                  <a:srgbClr val="000000"/>
                </a:solidFill>
                <a:effectLst/>
                <a:uLnTx/>
                <a:uFillTx/>
                <a:latin typeface="Arial"/>
                <a:ea typeface="Times New Roman"/>
              </a:rPr>
              <a:t> </a:t>
            </a:r>
            <a:r>
              <a:rPr kumimoji="0" lang="en-US" sz="1200" b="1" i="0" u="none" strike="noStrike" kern="0" cap="none" spc="0" normalizeH="0" baseline="0" noProof="0" dirty="0" err="1">
                <a:ln>
                  <a:noFill/>
                </a:ln>
                <a:solidFill>
                  <a:srgbClr val="000000"/>
                </a:solidFill>
                <a:effectLst/>
                <a:uLnTx/>
                <a:uFillTx/>
                <a:latin typeface="Arial"/>
                <a:ea typeface="Times New Roman"/>
              </a:rPr>
              <a:t>Satélite</a:t>
            </a:r>
            <a:r>
              <a:rPr kumimoji="0" lang="en-US" sz="1200" b="1" i="0" u="none" strike="noStrike" kern="0" cap="none" spc="0" normalizeH="0" baseline="0" noProof="0" dirty="0">
                <a:ln>
                  <a:noFill/>
                </a:ln>
                <a:solidFill>
                  <a:srgbClr val="000000"/>
                </a:solidFill>
                <a:effectLst/>
                <a:uLnTx/>
                <a:uFillTx/>
                <a:latin typeface="Arial"/>
                <a:ea typeface="Times New Roman"/>
              </a:rPr>
              <a:t> Chattanooga</a:t>
            </a:r>
          </a:p>
          <a:p>
            <a:pPr marL="0" marR="0" lvl="0" indent="0" defTabSz="914400" eaLnBrk="0" fontAlgn="base"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Arial"/>
                <a:ea typeface="Times New Roman"/>
              </a:rPr>
              <a:t>Sirviendo</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familias</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bilingües</a:t>
            </a:r>
            <a:r>
              <a:rPr kumimoji="0" lang="en-US" sz="1200" b="0" i="0" u="none" strike="noStrike" kern="0" cap="none" spc="0" normalizeH="0" baseline="0" noProof="0" dirty="0">
                <a:ln>
                  <a:noFill/>
                </a:ln>
                <a:solidFill>
                  <a:srgbClr val="000000"/>
                </a:solidFill>
                <a:effectLst/>
                <a:uLnTx/>
                <a:uFillTx/>
                <a:latin typeface="Arial"/>
                <a:ea typeface="Times New Roman"/>
              </a:rPr>
              <a:t> a lo largo de Tennessee</a:t>
            </a:r>
            <a:endParaRPr kumimoji="0" lang="en-US" sz="1200" b="0" i="0" u="none" strike="noStrike" kern="0" cap="none" spc="0" normalizeH="0" baseline="0" noProof="0" dirty="0">
              <a:ln>
                <a:noFill/>
              </a:ln>
              <a:solidFill>
                <a:srgbClr val="000000"/>
              </a:solidFill>
              <a:effectLst/>
              <a:uLnTx/>
              <a:uFillTx/>
              <a:latin typeface="Times New Roman"/>
              <a:ea typeface="Times New Roman"/>
            </a:endParaRPr>
          </a:p>
        </p:txBody>
      </p:sp>
      <p:sp>
        <p:nvSpPr>
          <p:cNvPr id="53" name="Rectangle 52">
            <a:extLst>
              <a:ext uri="{FF2B5EF4-FFF2-40B4-BE49-F238E27FC236}">
                <a16:creationId xmlns:a16="http://schemas.microsoft.com/office/drawing/2014/main" id="{0D31D80A-0BC7-4B22-BAAA-41ED07324216}"/>
              </a:ext>
            </a:extLst>
          </p:cNvPr>
          <p:cNvSpPr/>
          <p:nvPr/>
        </p:nvSpPr>
        <p:spPr>
          <a:xfrm>
            <a:off x="2781994" y="4453778"/>
            <a:ext cx="2228851" cy="461665"/>
          </a:xfrm>
          <a:prstGeom prst="rect">
            <a:avLst/>
          </a:prstGeom>
          <a:solidFill>
            <a:srgbClr val="00FF00"/>
          </a:solid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Times New Roman"/>
              </a:rPr>
              <a:t>Personal </a:t>
            </a:r>
            <a:r>
              <a:rPr kumimoji="0" lang="en-US" sz="1200" b="0" i="0" u="none" strike="noStrike" kern="0" cap="none" spc="0" normalizeH="0" baseline="0" noProof="0" dirty="0" err="1">
                <a:ln>
                  <a:noFill/>
                </a:ln>
                <a:solidFill>
                  <a:srgbClr val="000000"/>
                </a:solidFill>
                <a:effectLst/>
                <a:uLnTx/>
                <a:uFillTx/>
                <a:latin typeface="Arial"/>
                <a:ea typeface="Times New Roman"/>
              </a:rPr>
              <a:t>bilingüe</a:t>
            </a:r>
            <a:r>
              <a:rPr kumimoji="0" lang="en-US" sz="1200" b="0" i="0" u="none" strike="noStrike" kern="0" cap="none" spc="0" normalizeH="0" baseline="0" noProof="0" dirty="0">
                <a:ln>
                  <a:noFill/>
                </a:ln>
                <a:solidFill>
                  <a:srgbClr val="000000"/>
                </a:solidFill>
                <a:effectLst/>
                <a:uLnTx/>
                <a:uFillTx/>
                <a:latin typeface="Arial"/>
                <a:ea typeface="Times New Roman"/>
              </a:rPr>
              <a:t> </a:t>
            </a:r>
            <a:r>
              <a:rPr kumimoji="0" lang="en-US" sz="1200" b="0" i="0" u="none" strike="noStrike" kern="0" cap="none" spc="0" normalizeH="0" baseline="0" noProof="0" dirty="0" err="1">
                <a:ln>
                  <a:noFill/>
                </a:ln>
                <a:solidFill>
                  <a:srgbClr val="000000"/>
                </a:solidFill>
                <a:effectLst/>
                <a:uLnTx/>
                <a:uFillTx/>
                <a:latin typeface="Arial"/>
                <a:ea typeface="Times New Roman"/>
              </a:rPr>
              <a:t>disponible</a:t>
            </a:r>
            <a:r>
              <a:rPr kumimoji="0" lang="en-US" sz="1200" b="0" i="0" u="none" strike="noStrike" kern="0" cap="none" spc="0" normalizeH="0" baseline="0" noProof="0" dirty="0">
                <a:ln>
                  <a:noFill/>
                </a:ln>
                <a:solidFill>
                  <a:srgbClr val="000000"/>
                </a:solidFill>
                <a:effectLst/>
                <a:uLnTx/>
                <a:uFillTx/>
                <a:latin typeface="Arial"/>
                <a:ea typeface="Times New Roman"/>
              </a:rPr>
              <a:t> para </a:t>
            </a:r>
            <a:r>
              <a:rPr kumimoji="0" lang="en-US" sz="1200" b="0" i="0" u="none" strike="noStrike" kern="0" cap="none" spc="0" normalizeH="0" baseline="0" noProof="0" dirty="0" err="1">
                <a:ln>
                  <a:noFill/>
                </a:ln>
                <a:solidFill>
                  <a:srgbClr val="000000"/>
                </a:solidFill>
                <a:effectLst/>
                <a:uLnTx/>
                <a:uFillTx/>
                <a:latin typeface="Arial"/>
                <a:ea typeface="Times New Roman"/>
              </a:rPr>
              <a:t>familias</a:t>
            </a:r>
            <a:endParaRPr kumimoji="0" lang="en-US" sz="1200" b="0" i="0" u="none" strike="noStrike" kern="0" cap="none" spc="0" normalizeH="0" baseline="0" noProof="0" dirty="0">
              <a:ln>
                <a:noFill/>
              </a:ln>
              <a:solidFill>
                <a:srgbClr val="000000"/>
              </a:solidFill>
              <a:effectLst/>
              <a:uLnTx/>
              <a:uFillTx/>
              <a:latin typeface="Arial"/>
              <a:ea typeface="Times New Roman"/>
            </a:endParaRPr>
          </a:p>
        </p:txBody>
      </p:sp>
      <p:sp>
        <p:nvSpPr>
          <p:cNvPr id="54" name="Rectangle 53">
            <a:extLst>
              <a:ext uri="{FF2B5EF4-FFF2-40B4-BE49-F238E27FC236}">
                <a16:creationId xmlns:a16="http://schemas.microsoft.com/office/drawing/2014/main" id="{8B787C5E-486F-49F8-9789-ED1F18FA87C8}"/>
              </a:ext>
            </a:extLst>
          </p:cNvPr>
          <p:cNvSpPr/>
          <p:nvPr/>
        </p:nvSpPr>
        <p:spPr>
          <a:xfrm>
            <a:off x="821809" y="5311827"/>
            <a:ext cx="7543688" cy="738664"/>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Calibri"/>
              </a:rPr>
              <a:t>TNSTEP, Inc. </a:t>
            </a:r>
            <a:r>
              <a:rPr kumimoji="0" lang="en-US" sz="1400" b="0" i="0" u="none" strike="noStrike" kern="0" cap="none" spc="0" normalizeH="0" baseline="0" noProof="0" dirty="0" err="1">
                <a:ln>
                  <a:noFill/>
                </a:ln>
                <a:solidFill>
                  <a:srgbClr val="000000"/>
                </a:solidFill>
                <a:effectLst/>
                <a:uLnTx/>
                <a:uFillTx/>
                <a:ea typeface="Calibri"/>
              </a:rPr>
              <a:t>es</a:t>
            </a:r>
            <a:r>
              <a:rPr kumimoji="0" lang="en-US" sz="1400" b="0" i="0" u="none" strike="noStrike" kern="0" cap="none" spc="0" normalizeH="0" baseline="0" noProof="0" dirty="0">
                <a:ln>
                  <a:noFill/>
                </a:ln>
                <a:solidFill>
                  <a:srgbClr val="000000"/>
                </a:solidFill>
                <a:effectLst/>
                <a:uLnTx/>
                <a:uFillTx/>
                <a:ea typeface="Calibri"/>
              </a:rPr>
              <a:t> </a:t>
            </a:r>
            <a:r>
              <a:rPr kumimoji="0" lang="en-US" sz="1400" b="0" i="0" u="none" strike="noStrike" kern="0" cap="none" spc="0" normalizeH="0" baseline="0" noProof="0" dirty="0" err="1">
                <a:ln>
                  <a:noFill/>
                </a:ln>
                <a:solidFill>
                  <a:srgbClr val="000000"/>
                </a:solidFill>
                <a:effectLst/>
                <a:uLnTx/>
                <a:uFillTx/>
                <a:ea typeface="Calibri"/>
              </a:rPr>
              <a:t>uno</a:t>
            </a:r>
            <a:r>
              <a:rPr kumimoji="0" lang="en-US" sz="1400" b="0" i="0" u="none" strike="noStrike" kern="0" cap="none" spc="0" normalizeH="0" baseline="0" noProof="0" dirty="0">
                <a:ln>
                  <a:noFill/>
                </a:ln>
                <a:solidFill>
                  <a:srgbClr val="000000"/>
                </a:solidFill>
                <a:effectLst/>
                <a:uLnTx/>
                <a:uFillTx/>
                <a:ea typeface="Calibri"/>
              </a:rPr>
              <a:t> de </a:t>
            </a:r>
            <a:r>
              <a:rPr kumimoji="0" lang="en-US" sz="1400" b="0" i="0" u="none" strike="noStrike" kern="0" cap="none" spc="0" normalizeH="0" baseline="0" noProof="0" dirty="0" err="1">
                <a:ln>
                  <a:noFill/>
                </a:ln>
                <a:solidFill>
                  <a:srgbClr val="000000"/>
                </a:solidFill>
                <a:effectLst/>
                <a:uLnTx/>
                <a:uFillTx/>
                <a:ea typeface="Calibri"/>
              </a:rPr>
              <a:t>más</a:t>
            </a:r>
            <a:r>
              <a:rPr kumimoji="0" lang="en-US" sz="1400" b="0" i="0" u="none" strike="noStrike" kern="0" cap="none" spc="0" normalizeH="0" baseline="0" noProof="0" dirty="0">
                <a:ln>
                  <a:noFill/>
                </a:ln>
                <a:solidFill>
                  <a:srgbClr val="000000"/>
                </a:solidFill>
                <a:effectLst/>
                <a:uLnTx/>
                <a:uFillTx/>
                <a:ea typeface="Calibri"/>
              </a:rPr>
              <a:t> de 100</a:t>
            </a:r>
            <a:r>
              <a:rPr kumimoji="0" lang="es-ES" sz="1400" b="1" i="0" u="none" strike="noStrike" kern="0" cap="none" spc="0" normalizeH="0" baseline="0" noProof="0" dirty="0">
                <a:ln>
                  <a:noFill/>
                </a:ln>
                <a:solidFill>
                  <a:srgbClr val="0033CC"/>
                </a:solidFill>
                <a:effectLst/>
                <a:uLnTx/>
                <a:uFillTx/>
                <a:latin typeface="Tahoma" pitchFamily="34" charset="0"/>
                <a:ea typeface="ヒラギノ角ゴ Pro W3" pitchFamily="2" charset="-128"/>
              </a:rPr>
              <a:t> </a:t>
            </a:r>
            <a:r>
              <a:rPr kumimoji="0" lang="es-ES" altLang="en-US" sz="1400" b="0" i="0" u="none" strike="noStrike" kern="0" cap="none" spc="0" normalizeH="0" baseline="0" noProof="0" dirty="0">
                <a:ln>
                  <a:noFill/>
                </a:ln>
                <a:solidFill>
                  <a:srgbClr val="000000"/>
                </a:solidFill>
                <a:effectLst/>
                <a:uLnTx/>
                <a:uFillTx/>
                <a:ea typeface="ヒラギノ角ゴ Pro W3" pitchFamily="2" charset="-128"/>
              </a:rPr>
              <a:t>c</a:t>
            </a:r>
            <a:r>
              <a:rPr kumimoji="0" lang="es-ES" altLang="en-US" sz="1400" b="0" i="0" u="none" strike="noStrike" kern="0" cap="none" spc="0" normalizeH="0" baseline="0" noProof="0" dirty="0">
                <a:ln>
                  <a:noFill/>
                </a:ln>
                <a:solidFill>
                  <a:srgbClr val="000000"/>
                </a:solidFill>
                <a:effectLst/>
                <a:uLnTx/>
                <a:uFillTx/>
                <a:ea typeface="Calibri"/>
              </a:rPr>
              <a:t>entros de capacitación e información para padres dentro de los Estados Unidos</a:t>
            </a:r>
            <a:r>
              <a:rPr kumimoji="0" lang="en-US" sz="1400" b="0" i="0" u="none" strike="noStrike" kern="0" cap="none" spc="0" normalizeH="0" baseline="0" noProof="0" dirty="0">
                <a:ln>
                  <a:noFill/>
                </a:ln>
                <a:solidFill>
                  <a:srgbClr val="000000"/>
                </a:solidFill>
                <a:effectLst/>
                <a:uLnTx/>
                <a:uFillTx/>
                <a:ea typeface="Calibri"/>
              </a:rPr>
              <a:t>, que </a:t>
            </a:r>
            <a:r>
              <a:rPr kumimoji="0" lang="en-US" sz="1400" b="0" i="0" u="none" strike="noStrike" kern="0" cap="none" spc="0" normalizeH="0" baseline="0" noProof="0" dirty="0" err="1">
                <a:ln>
                  <a:noFill/>
                </a:ln>
                <a:solidFill>
                  <a:srgbClr val="000000"/>
                </a:solidFill>
                <a:effectLst/>
                <a:uLnTx/>
                <a:uFillTx/>
                <a:ea typeface="Calibri"/>
              </a:rPr>
              <a:t>proporciona</a:t>
            </a:r>
            <a:r>
              <a:rPr kumimoji="0" lang="en-US" sz="1400" b="0" i="0" u="none" strike="noStrike" kern="0" cap="none" spc="0" normalizeH="0" baseline="0" noProof="0" dirty="0">
                <a:ln>
                  <a:noFill/>
                </a:ln>
                <a:solidFill>
                  <a:srgbClr val="000000"/>
                </a:solidFill>
                <a:effectLst/>
                <a:uLnTx/>
                <a:uFillTx/>
                <a:ea typeface="Calibri"/>
              </a:rPr>
              <a:t> </a:t>
            </a:r>
            <a:r>
              <a:rPr kumimoji="0" lang="en-US" sz="1400" b="0" i="0" u="none" strike="noStrike" kern="0" cap="none" spc="0" normalizeH="0" baseline="0" noProof="0" dirty="0" err="1">
                <a:ln>
                  <a:noFill/>
                </a:ln>
                <a:solidFill>
                  <a:srgbClr val="000000"/>
                </a:solidFill>
                <a:effectLst/>
                <a:uLnTx/>
                <a:uFillTx/>
                <a:ea typeface="Calibri"/>
              </a:rPr>
              <a:t>capacitación</a:t>
            </a:r>
            <a:r>
              <a:rPr kumimoji="0" lang="en-US" sz="1400" b="0" i="0" u="none" strike="noStrike" kern="0" cap="none" spc="0" normalizeH="0" baseline="0" noProof="0" dirty="0">
                <a:ln>
                  <a:noFill/>
                </a:ln>
                <a:solidFill>
                  <a:srgbClr val="000000"/>
                </a:solidFill>
                <a:effectLst/>
                <a:uLnTx/>
                <a:uFillTx/>
                <a:ea typeface="Calibri"/>
              </a:rPr>
              <a:t>, </a:t>
            </a:r>
            <a:r>
              <a:rPr kumimoji="0" lang="en-US" sz="1400" b="0" i="0" u="none" strike="noStrike" kern="0" cap="none" spc="0" normalizeH="0" baseline="0" noProof="0" dirty="0" err="1">
                <a:ln>
                  <a:noFill/>
                </a:ln>
                <a:solidFill>
                  <a:srgbClr val="000000"/>
                </a:solidFill>
                <a:effectLst/>
                <a:uLnTx/>
                <a:uFillTx/>
                <a:ea typeface="Calibri"/>
              </a:rPr>
              <a:t>herramientas</a:t>
            </a:r>
            <a:r>
              <a:rPr kumimoji="0" lang="en-US" sz="1400" b="0" i="0" u="none" strike="noStrike" kern="0" cap="none" spc="0" normalizeH="0" baseline="0" noProof="0" dirty="0">
                <a:ln>
                  <a:noFill/>
                </a:ln>
                <a:solidFill>
                  <a:srgbClr val="000000"/>
                </a:solidFill>
                <a:effectLst/>
                <a:uLnTx/>
                <a:uFillTx/>
                <a:ea typeface="Calibri"/>
              </a:rPr>
              <a:t>,  e </a:t>
            </a:r>
            <a:r>
              <a:rPr kumimoji="0" lang="en-US" sz="1400" b="0" i="0" u="none" strike="noStrike" kern="0" cap="none" spc="0" normalizeH="0" baseline="0" noProof="0" dirty="0" err="1">
                <a:ln>
                  <a:noFill/>
                </a:ln>
                <a:solidFill>
                  <a:srgbClr val="000000"/>
                </a:solidFill>
                <a:effectLst/>
                <a:uLnTx/>
                <a:uFillTx/>
                <a:ea typeface="Calibri"/>
              </a:rPr>
              <a:t>información</a:t>
            </a:r>
            <a:r>
              <a:rPr kumimoji="0" lang="en-US" sz="1400" b="0" i="0" u="none" strike="noStrike" kern="0" cap="none" spc="0" normalizeH="0" baseline="0" noProof="0" dirty="0">
                <a:ln>
                  <a:noFill/>
                </a:ln>
                <a:solidFill>
                  <a:srgbClr val="000000"/>
                </a:solidFill>
                <a:effectLst/>
                <a:uLnTx/>
                <a:uFillTx/>
                <a:ea typeface="Calibri"/>
              </a:rPr>
              <a:t> para padres, </a:t>
            </a:r>
            <a:r>
              <a:rPr kumimoji="0" lang="en-US" sz="1400" b="0" i="0" u="none" strike="noStrike" kern="0" cap="none" spc="0" normalizeH="0" baseline="0" noProof="0" dirty="0" err="1">
                <a:ln>
                  <a:noFill/>
                </a:ln>
                <a:solidFill>
                  <a:srgbClr val="000000"/>
                </a:solidFill>
                <a:effectLst/>
                <a:uLnTx/>
                <a:uFillTx/>
                <a:ea typeface="Calibri"/>
              </a:rPr>
              <a:t>cuidadores</a:t>
            </a:r>
            <a:r>
              <a:rPr kumimoji="0" lang="en-US" sz="1400" b="0" i="0" u="none" strike="noStrike" kern="0" cap="none" spc="0" normalizeH="0" baseline="0" noProof="0" dirty="0">
                <a:ln>
                  <a:noFill/>
                </a:ln>
                <a:solidFill>
                  <a:srgbClr val="000000"/>
                </a:solidFill>
                <a:effectLst/>
                <a:uLnTx/>
                <a:uFillTx/>
                <a:ea typeface="Calibri"/>
              </a:rPr>
              <a:t>, y </a:t>
            </a:r>
            <a:r>
              <a:rPr kumimoji="0" lang="en-US" sz="1400" b="0" i="0" u="none" strike="noStrike" kern="0" cap="none" spc="0" normalizeH="0" baseline="0" noProof="0" dirty="0" err="1">
                <a:ln>
                  <a:noFill/>
                </a:ln>
                <a:solidFill>
                  <a:srgbClr val="000000"/>
                </a:solidFill>
                <a:effectLst/>
                <a:uLnTx/>
                <a:uFillTx/>
                <a:ea typeface="Calibri"/>
              </a:rPr>
              <a:t>profesionales</a:t>
            </a:r>
            <a:r>
              <a:rPr kumimoji="0" lang="en-US" sz="1400" b="0" i="0" u="none" strike="noStrike" kern="0" cap="none" spc="0" normalizeH="0" baseline="0" noProof="0" dirty="0">
                <a:ln>
                  <a:noFill/>
                </a:ln>
                <a:solidFill>
                  <a:srgbClr val="000000"/>
                </a:solidFill>
                <a:effectLst/>
                <a:uLnTx/>
                <a:uFillTx/>
                <a:ea typeface="Calibri"/>
              </a:rPr>
              <a:t> </a:t>
            </a:r>
            <a:r>
              <a:rPr kumimoji="0" lang="en-US" sz="1400" b="0" i="0" u="none" strike="noStrike" kern="0" cap="none" spc="0" normalizeH="0" baseline="0" noProof="0" dirty="0" err="1">
                <a:ln>
                  <a:noFill/>
                </a:ln>
                <a:solidFill>
                  <a:srgbClr val="000000"/>
                </a:solidFill>
                <a:effectLst/>
                <a:uLnTx/>
                <a:uFillTx/>
                <a:ea typeface="Calibri"/>
              </a:rPr>
              <a:t>en</a:t>
            </a:r>
            <a:r>
              <a:rPr kumimoji="0" lang="en-US" sz="1400" b="0" i="0" u="none" strike="noStrike" kern="0" cap="none" spc="0" normalizeH="0" baseline="0" noProof="0" dirty="0">
                <a:ln>
                  <a:noFill/>
                </a:ln>
                <a:solidFill>
                  <a:srgbClr val="000000"/>
                </a:solidFill>
                <a:effectLst/>
                <a:uLnTx/>
                <a:uFillTx/>
                <a:ea typeface="Calibri"/>
              </a:rPr>
              <a:t> Tennessee.</a:t>
            </a:r>
            <a:endParaRPr kumimoji="0" lang="en-US" sz="1400" b="0" i="0" u="none" strike="noStrike" kern="0" cap="none" spc="0" normalizeH="0" baseline="0" noProof="0" dirty="0">
              <a:ln>
                <a:noFill/>
              </a:ln>
              <a:solidFill>
                <a:srgbClr val="000000"/>
              </a:solidFill>
              <a:effectLst/>
              <a:uLnTx/>
              <a:uFillTx/>
              <a:latin typeface="Tahoma" pitchFamily="34" charset="0"/>
              <a:ea typeface="ヒラギノ角ゴ Pro W3" pitchFamily="2" charset="-128"/>
            </a:endParaRPr>
          </a:p>
        </p:txBody>
      </p:sp>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0" y="188912"/>
            <a:ext cx="9143999" cy="645932"/>
          </a:xfrm>
        </p:spPr>
        <p:txBody>
          <a:bodyPr>
            <a:noAutofit/>
          </a:bodyPr>
          <a:lstStyle/>
          <a:p>
            <a:pPr algn="ctr"/>
            <a:r>
              <a:rPr lang="es-ES" altLang="en-US" sz="36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Servicios disponibles a lo largo de Tennessee</a:t>
            </a:r>
            <a:endParaRPr lang="en-US" sz="3600" dirty="0">
              <a:solidFill>
                <a:srgbClr val="0033CC"/>
              </a:solidFill>
              <a:latin typeface="Calibri" panose="020F0502020204030204" pitchFamily="34" charset="0"/>
              <a:cs typeface="Calibri" panose="020F0502020204030204" pitchFamily="34" charset="0"/>
            </a:endParaRPr>
          </a:p>
        </p:txBody>
      </p:sp>
      <p:sp>
        <p:nvSpPr>
          <p:cNvPr id="28" name="Slide Number Placeholder 7">
            <a:extLst>
              <a:ext uri="{FF2B5EF4-FFF2-40B4-BE49-F238E27FC236}">
                <a16:creationId xmlns:a16="http://schemas.microsoft.com/office/drawing/2014/main" id="{69F789D8-64FD-4A5C-8D5B-4793867A44CD}"/>
              </a:ext>
            </a:extLst>
          </p:cNvPr>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4</a:t>
            </a:fld>
            <a:endParaRPr lang="en-US" b="1" dirty="0">
              <a:latin typeface="Calibri"/>
            </a:endParaRPr>
          </a:p>
        </p:txBody>
      </p:sp>
      <p:pic>
        <p:nvPicPr>
          <p:cNvPr id="3" name="Picture 2">
            <a:extLst>
              <a:ext uri="{FF2B5EF4-FFF2-40B4-BE49-F238E27FC236}">
                <a16:creationId xmlns:a16="http://schemas.microsoft.com/office/drawing/2014/main" id="{DC11C659-BDD3-D88E-1AC0-3AA25D0616F9}"/>
              </a:ext>
            </a:extLst>
          </p:cNvPr>
          <p:cNvPicPr>
            <a:picLocks noChangeAspect="1"/>
          </p:cNvPicPr>
          <p:nvPr/>
        </p:nvPicPr>
        <p:blipFill>
          <a:blip r:embed="rId8"/>
          <a:stretch>
            <a:fillRect/>
          </a:stretch>
        </p:blipFill>
        <p:spPr>
          <a:xfrm>
            <a:off x="376714" y="5871676"/>
            <a:ext cx="969348" cy="969348"/>
          </a:xfrm>
          <a:prstGeom prst="rect">
            <a:avLst/>
          </a:prstGeom>
        </p:spPr>
      </p:pic>
    </p:spTree>
    <p:extLst>
      <p:ext uri="{BB962C8B-B14F-4D97-AF65-F5344CB8AC3E}">
        <p14:creationId xmlns:p14="http://schemas.microsoft.com/office/powerpoint/2010/main" val="143894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79" y="720112"/>
            <a:ext cx="8229600" cy="158750"/>
          </a:xfr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64542" y="-232083"/>
            <a:ext cx="2288939" cy="2532831"/>
          </a:xfrm>
          <a:prstGeom prst="rect">
            <a:avLst/>
          </a:prstGeom>
        </p:spPr>
      </p:pic>
      <p:pic>
        <p:nvPicPr>
          <p:cNvPr id="8" name="Picture 2">
            <a:extLst>
              <a:ext uri="{FF2B5EF4-FFF2-40B4-BE49-F238E27FC236}">
                <a16:creationId xmlns:a16="http://schemas.microsoft.com/office/drawing/2014/main" id="{C6DAA424-4BA4-4AAB-B3CA-38DB703AF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938586"/>
            <a:ext cx="839066" cy="6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a:extLst>
              <a:ext uri="{FF2B5EF4-FFF2-40B4-BE49-F238E27FC236}">
                <a16:creationId xmlns:a16="http://schemas.microsoft.com/office/drawing/2014/main" id="{8464560E-50CD-424C-AB42-70C64D747AA6}"/>
              </a:ext>
            </a:extLst>
          </p:cNvPr>
          <p:cNvGrpSpPr/>
          <p:nvPr/>
        </p:nvGrpSpPr>
        <p:grpSpPr>
          <a:xfrm>
            <a:off x="6692535" y="1302145"/>
            <a:ext cx="2137539" cy="1228024"/>
            <a:chOff x="2238524" y="0"/>
            <a:chExt cx="2104883" cy="1471163"/>
          </a:xfrm>
        </p:grpSpPr>
        <p:sp>
          <p:nvSpPr>
            <p:cNvPr id="54" name="Round Same Side Corner Rectangle 30">
              <a:extLst>
                <a:ext uri="{FF2B5EF4-FFF2-40B4-BE49-F238E27FC236}">
                  <a16:creationId xmlns:a16="http://schemas.microsoft.com/office/drawing/2014/main" id="{43FBB26D-DEC3-482F-9C6D-A018B5FFF00F}"/>
                </a:ext>
              </a:extLst>
            </p:cNvPr>
            <p:cNvSpPr/>
            <p:nvPr/>
          </p:nvSpPr>
          <p:spPr>
            <a:xfrm>
              <a:off x="2238524" y="0"/>
              <a:ext cx="2104883" cy="1471163"/>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5" name="Round Same Side Corner Rectangle 4">
              <a:extLst>
                <a:ext uri="{FF2B5EF4-FFF2-40B4-BE49-F238E27FC236}">
                  <a16:creationId xmlns:a16="http://schemas.microsoft.com/office/drawing/2014/main" id="{A4503715-9A77-4A07-AD96-92B2B5E6CBBA}"/>
                </a:ext>
              </a:extLst>
            </p:cNvPr>
            <p:cNvSpPr/>
            <p:nvPr/>
          </p:nvSpPr>
          <p:spPr>
            <a:xfrm>
              <a:off x="2272995" y="34471"/>
              <a:ext cx="2035941" cy="1436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p:txBody>
        </p:sp>
      </p:grpSp>
      <p:sp>
        <p:nvSpPr>
          <p:cNvPr id="41" name="Freeform 13">
            <a:extLst>
              <a:ext uri="{FF2B5EF4-FFF2-40B4-BE49-F238E27FC236}">
                <a16:creationId xmlns:a16="http://schemas.microsoft.com/office/drawing/2014/main" id="{7E93997D-89B1-48DD-AF37-E12B88A7C474}"/>
              </a:ext>
            </a:extLst>
          </p:cNvPr>
          <p:cNvSpPr/>
          <p:nvPr/>
        </p:nvSpPr>
        <p:spPr>
          <a:xfrm>
            <a:off x="3494556" y="1276832"/>
            <a:ext cx="2151494" cy="1471163"/>
          </a:xfrm>
          <a:custGeom>
            <a:avLst/>
            <a:gdLst>
              <a:gd name="connsiteX0" fmla="*/ 117693 w 2104883"/>
              <a:gd name="connsiteY0" fmla="*/ 0 h 1471163"/>
              <a:gd name="connsiteX1" fmla="*/ 1987190 w 2104883"/>
              <a:gd name="connsiteY1" fmla="*/ 0 h 1471163"/>
              <a:gd name="connsiteX2" fmla="*/ 2104883 w 2104883"/>
              <a:gd name="connsiteY2" fmla="*/ 117693 h 1471163"/>
              <a:gd name="connsiteX3" fmla="*/ 2104883 w 2104883"/>
              <a:gd name="connsiteY3" fmla="*/ 1471163 h 1471163"/>
              <a:gd name="connsiteX4" fmla="*/ 2104883 w 2104883"/>
              <a:gd name="connsiteY4" fmla="*/ 1471163 h 1471163"/>
              <a:gd name="connsiteX5" fmla="*/ 0 w 2104883"/>
              <a:gd name="connsiteY5" fmla="*/ 1471163 h 1471163"/>
              <a:gd name="connsiteX6" fmla="*/ 0 w 2104883"/>
              <a:gd name="connsiteY6" fmla="*/ 1471163 h 1471163"/>
              <a:gd name="connsiteX7" fmla="*/ 0 w 2104883"/>
              <a:gd name="connsiteY7" fmla="*/ 117693 h 1471163"/>
              <a:gd name="connsiteX8" fmla="*/ 117693 w 2104883"/>
              <a:gd name="connsiteY8" fmla="*/ 0 h 147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883" h="1471163">
                <a:moveTo>
                  <a:pt x="117693" y="0"/>
                </a:moveTo>
                <a:lnTo>
                  <a:pt x="1987190" y="0"/>
                </a:lnTo>
                <a:cubicBezTo>
                  <a:pt x="2052190" y="0"/>
                  <a:pt x="2104883" y="52693"/>
                  <a:pt x="2104883" y="117693"/>
                </a:cubicBezTo>
                <a:lnTo>
                  <a:pt x="2104883" y="1471163"/>
                </a:lnTo>
                <a:lnTo>
                  <a:pt x="2104883" y="1471163"/>
                </a:lnTo>
                <a:lnTo>
                  <a:pt x="0" y="1471163"/>
                </a:lnTo>
                <a:lnTo>
                  <a:pt x="0" y="1471163"/>
                </a:lnTo>
                <a:lnTo>
                  <a:pt x="0" y="117693"/>
                </a:lnTo>
                <a:cubicBezTo>
                  <a:pt x="0" y="52693"/>
                  <a:pt x="52693" y="0"/>
                  <a:pt x="117693"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871" tIns="110671" rIns="59871" bIns="254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p:txBody>
      </p:sp>
      <p:sp>
        <p:nvSpPr>
          <p:cNvPr id="42" name="Round Same Side Corner Rectangle 5">
            <a:extLst>
              <a:ext uri="{FF2B5EF4-FFF2-40B4-BE49-F238E27FC236}">
                <a16:creationId xmlns:a16="http://schemas.microsoft.com/office/drawing/2014/main" id="{0A0A85AE-3941-4F9C-A4FA-A820A60BD56A}"/>
              </a:ext>
            </a:extLst>
          </p:cNvPr>
          <p:cNvSpPr/>
          <p:nvPr/>
        </p:nvSpPr>
        <p:spPr>
          <a:xfrm>
            <a:off x="365760" y="1267902"/>
            <a:ext cx="2153702" cy="1465992"/>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Freeform 6">
            <a:extLst>
              <a:ext uri="{FF2B5EF4-FFF2-40B4-BE49-F238E27FC236}">
                <a16:creationId xmlns:a16="http://schemas.microsoft.com/office/drawing/2014/main" id="{9E401C95-18C2-46C1-9DEF-556980C8EE15}"/>
              </a:ext>
            </a:extLst>
          </p:cNvPr>
          <p:cNvSpPr/>
          <p:nvPr/>
        </p:nvSpPr>
        <p:spPr>
          <a:xfrm>
            <a:off x="364902" y="1931624"/>
            <a:ext cx="2152842" cy="2151036"/>
          </a:xfrm>
          <a:custGeom>
            <a:avLst/>
            <a:gdLst>
              <a:gd name="connsiteX0" fmla="*/ 0 w 2152842"/>
              <a:gd name="connsiteY0" fmla="*/ 0 h 2151036"/>
              <a:gd name="connsiteX1" fmla="*/ 2152842 w 2152842"/>
              <a:gd name="connsiteY1" fmla="*/ 0 h 2151036"/>
              <a:gd name="connsiteX2" fmla="*/ 2152842 w 2152842"/>
              <a:gd name="connsiteY2" fmla="*/ 2151036 h 2151036"/>
              <a:gd name="connsiteX3" fmla="*/ 0 w 2152842"/>
              <a:gd name="connsiteY3" fmla="*/ 2151036 h 2151036"/>
              <a:gd name="connsiteX4" fmla="*/ 0 w 2152842"/>
              <a:gd name="connsiteY4" fmla="*/ 0 h 2151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42" h="2151036">
                <a:moveTo>
                  <a:pt x="0" y="0"/>
                </a:moveTo>
                <a:lnTo>
                  <a:pt x="2152842" y="0"/>
                </a:lnTo>
                <a:lnTo>
                  <a:pt x="2152842" y="2151036"/>
                </a:lnTo>
                <a:lnTo>
                  <a:pt x="0" y="2151036"/>
                </a:lnTo>
                <a:lnTo>
                  <a:pt x="0" y="0"/>
                </a:lnTo>
                <a:close/>
              </a:path>
            </a:pathLst>
          </a:custGeom>
          <a:solidFill>
            <a:schemeClr val="tx2">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0" rIns="662157" bIns="0" numCol="1" spcCol="1270" anchor="ctr" anchorCtr="0">
            <a:noAutofit/>
          </a:bodyPr>
          <a:lstStyle/>
          <a:p>
            <a:pPr lvl="0" algn="l" defTabSz="889000">
              <a:lnSpc>
                <a:spcPct val="90000"/>
              </a:lnSpc>
              <a:spcBef>
                <a:spcPct val="0"/>
              </a:spcBef>
              <a:spcAft>
                <a:spcPct val="35000"/>
              </a:spcAft>
            </a:pPr>
            <a:r>
              <a:rPr lang="es-ES" sz="2000" kern="1200" dirty="0"/>
              <a:t>El Centro de Capacitación  e Información de Tennessee </a:t>
            </a:r>
          </a:p>
          <a:p>
            <a:pPr lvl="0" algn="l" defTabSz="889000">
              <a:lnSpc>
                <a:spcPct val="90000"/>
              </a:lnSpc>
              <a:spcBef>
                <a:spcPct val="0"/>
              </a:spcBef>
              <a:spcAft>
                <a:spcPct val="35000"/>
              </a:spcAft>
            </a:pPr>
            <a:endParaRPr lang="es-ES" sz="2000" kern="1200" dirty="0"/>
          </a:p>
        </p:txBody>
      </p:sp>
      <p:sp>
        <p:nvSpPr>
          <p:cNvPr id="44" name="Oval 43">
            <a:extLst>
              <a:ext uri="{FF2B5EF4-FFF2-40B4-BE49-F238E27FC236}">
                <a16:creationId xmlns:a16="http://schemas.microsoft.com/office/drawing/2014/main" id="{12E53549-6D52-4540-AB40-281A61159C05}"/>
              </a:ext>
            </a:extLst>
          </p:cNvPr>
          <p:cNvSpPr/>
          <p:nvPr/>
        </p:nvSpPr>
        <p:spPr>
          <a:xfrm>
            <a:off x="1752600" y="3371104"/>
            <a:ext cx="604662" cy="604662"/>
          </a:xfrm>
          <a:prstGeom prst="ellipse">
            <a:avLst/>
          </a:prstGeom>
          <a:blipFill rotWithShape="1">
            <a:blip r:embed="rId6"/>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5" name="Freeform 9">
            <a:extLst>
              <a:ext uri="{FF2B5EF4-FFF2-40B4-BE49-F238E27FC236}">
                <a16:creationId xmlns:a16="http://schemas.microsoft.com/office/drawing/2014/main" id="{03166B3F-F1D5-4DA0-9280-9A6F16F7F7ED}"/>
              </a:ext>
            </a:extLst>
          </p:cNvPr>
          <p:cNvSpPr/>
          <p:nvPr/>
        </p:nvSpPr>
        <p:spPr>
          <a:xfrm>
            <a:off x="3494556" y="1946883"/>
            <a:ext cx="2152842" cy="2120519"/>
          </a:xfrm>
          <a:custGeom>
            <a:avLst/>
            <a:gdLst>
              <a:gd name="connsiteX0" fmla="*/ 0 w 2152842"/>
              <a:gd name="connsiteY0" fmla="*/ 0 h 2151030"/>
              <a:gd name="connsiteX1" fmla="*/ 2152842 w 2152842"/>
              <a:gd name="connsiteY1" fmla="*/ 0 h 2151030"/>
              <a:gd name="connsiteX2" fmla="*/ 2152842 w 2152842"/>
              <a:gd name="connsiteY2" fmla="*/ 2151030 h 2151030"/>
              <a:gd name="connsiteX3" fmla="*/ 0 w 2152842"/>
              <a:gd name="connsiteY3" fmla="*/ 2151030 h 2151030"/>
              <a:gd name="connsiteX4" fmla="*/ 0 w 2152842"/>
              <a:gd name="connsiteY4" fmla="*/ 0 h 215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42" h="2151030">
                <a:moveTo>
                  <a:pt x="0" y="0"/>
                </a:moveTo>
                <a:lnTo>
                  <a:pt x="2152842" y="0"/>
                </a:lnTo>
                <a:lnTo>
                  <a:pt x="2152842" y="2151030"/>
                </a:lnTo>
                <a:lnTo>
                  <a:pt x="0" y="2151030"/>
                </a:lnTo>
                <a:lnTo>
                  <a:pt x="0" y="0"/>
                </a:lnTo>
                <a:close/>
              </a:path>
            </a:pathLst>
          </a:custGeom>
          <a:solidFill>
            <a:schemeClr val="tx2">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0" rIns="662157" bIns="0" numCol="1" spcCol="1270" anchor="ctr" anchorCtr="0">
            <a:noAutofit/>
          </a:bodyPr>
          <a:lstStyle/>
          <a:p>
            <a:pPr lvl="0" algn="l" defTabSz="889000">
              <a:lnSpc>
                <a:spcPct val="90000"/>
              </a:lnSpc>
              <a:spcBef>
                <a:spcPct val="0"/>
              </a:spcBef>
              <a:spcAft>
                <a:spcPct val="35000"/>
              </a:spcAft>
            </a:pPr>
            <a:r>
              <a:rPr lang="es-ES" sz="2000" kern="1200" dirty="0"/>
              <a:t>Subvención para Capacitaciones del Personal del Estado (SPDG)</a:t>
            </a:r>
          </a:p>
        </p:txBody>
      </p:sp>
      <p:sp>
        <p:nvSpPr>
          <p:cNvPr id="46" name="Oval 45">
            <a:extLst>
              <a:ext uri="{FF2B5EF4-FFF2-40B4-BE49-F238E27FC236}">
                <a16:creationId xmlns:a16="http://schemas.microsoft.com/office/drawing/2014/main" id="{24975B67-4CAA-42D7-B088-479C27DF09FF}"/>
              </a:ext>
            </a:extLst>
          </p:cNvPr>
          <p:cNvSpPr/>
          <p:nvPr/>
        </p:nvSpPr>
        <p:spPr>
          <a:xfrm>
            <a:off x="4872153" y="3321625"/>
            <a:ext cx="604662" cy="604662"/>
          </a:xfrm>
          <a:prstGeom prst="ellipse">
            <a:avLst/>
          </a:prstGeom>
          <a:blipFill rotWithShape="1">
            <a:blip r:embed="rId7"/>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7" name="Freeform 14">
            <a:extLst>
              <a:ext uri="{FF2B5EF4-FFF2-40B4-BE49-F238E27FC236}">
                <a16:creationId xmlns:a16="http://schemas.microsoft.com/office/drawing/2014/main" id="{ABF48A8D-92FC-4D61-A1AE-E62832D6443D}"/>
              </a:ext>
            </a:extLst>
          </p:cNvPr>
          <p:cNvSpPr/>
          <p:nvPr/>
        </p:nvSpPr>
        <p:spPr>
          <a:xfrm>
            <a:off x="6693883" y="1946883"/>
            <a:ext cx="2145317" cy="2120519"/>
          </a:xfrm>
          <a:custGeom>
            <a:avLst/>
            <a:gdLst>
              <a:gd name="connsiteX0" fmla="*/ 0 w 2122297"/>
              <a:gd name="connsiteY0" fmla="*/ 0 h 2120519"/>
              <a:gd name="connsiteX1" fmla="*/ 2122297 w 2122297"/>
              <a:gd name="connsiteY1" fmla="*/ 0 h 2120519"/>
              <a:gd name="connsiteX2" fmla="*/ 2122297 w 2122297"/>
              <a:gd name="connsiteY2" fmla="*/ 2120519 h 2120519"/>
              <a:gd name="connsiteX3" fmla="*/ 0 w 2122297"/>
              <a:gd name="connsiteY3" fmla="*/ 2120519 h 2120519"/>
              <a:gd name="connsiteX4" fmla="*/ 0 w 2122297"/>
              <a:gd name="connsiteY4" fmla="*/ 0 h 212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297" h="2120519">
                <a:moveTo>
                  <a:pt x="0" y="0"/>
                </a:moveTo>
                <a:lnTo>
                  <a:pt x="2122297" y="0"/>
                </a:lnTo>
                <a:lnTo>
                  <a:pt x="2122297" y="2120519"/>
                </a:lnTo>
                <a:lnTo>
                  <a:pt x="0" y="2120519"/>
                </a:lnTo>
                <a:lnTo>
                  <a:pt x="0" y="0"/>
                </a:lnTo>
                <a:close/>
              </a:path>
            </a:pathLst>
          </a:custGeom>
          <a:solidFill>
            <a:schemeClr val="tx2">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0" rIns="627722" bIns="0" numCol="1" spcCol="1270" anchor="ctr" anchorCtr="0">
            <a:noAutofit/>
          </a:bodyPr>
          <a:lstStyle/>
          <a:p>
            <a:pPr lvl="0" algn="l" defTabSz="889000">
              <a:lnSpc>
                <a:spcPct val="90000"/>
              </a:lnSpc>
              <a:spcBef>
                <a:spcPct val="0"/>
              </a:spcBef>
              <a:spcAft>
                <a:spcPct val="35000"/>
              </a:spcAft>
            </a:pPr>
            <a:r>
              <a:rPr lang="en-US" sz="2000" kern="1200" dirty="0" err="1"/>
              <a:t>Financiado</a:t>
            </a:r>
            <a:r>
              <a:rPr lang="en-US" sz="2000" kern="1200" dirty="0"/>
              <a:t> por OSEP - Consultor </a:t>
            </a:r>
            <a:r>
              <a:rPr lang="en-US" sz="2000" kern="1200" dirty="0" err="1"/>
              <a:t>técnico</a:t>
            </a:r>
            <a:r>
              <a:rPr lang="en-US" sz="2000" kern="1200" dirty="0"/>
              <a:t> de 12 </a:t>
            </a:r>
            <a:r>
              <a:rPr lang="en-US" sz="2000" kern="1200" dirty="0" err="1"/>
              <a:t>regiones</a:t>
            </a:r>
            <a:r>
              <a:rPr lang="en-US" sz="2000" kern="1200" dirty="0"/>
              <a:t> </a:t>
            </a:r>
            <a:r>
              <a:rPr lang="en-US" sz="2000" kern="1200" dirty="0" err="1"/>
              <a:t>estatales</a:t>
            </a:r>
            <a:endParaRPr lang="en-US" sz="2000" kern="1200" dirty="0"/>
          </a:p>
        </p:txBody>
      </p:sp>
      <p:sp>
        <p:nvSpPr>
          <p:cNvPr id="48" name="Oval 47">
            <a:extLst>
              <a:ext uri="{FF2B5EF4-FFF2-40B4-BE49-F238E27FC236}">
                <a16:creationId xmlns:a16="http://schemas.microsoft.com/office/drawing/2014/main" id="{0183C5C7-F473-4E89-8913-EE6531F16538}"/>
              </a:ext>
            </a:extLst>
          </p:cNvPr>
          <p:cNvSpPr/>
          <p:nvPr/>
        </p:nvSpPr>
        <p:spPr>
          <a:xfrm>
            <a:off x="8065044" y="3308613"/>
            <a:ext cx="604662" cy="604662"/>
          </a:xfrm>
          <a:prstGeom prst="ellipse">
            <a:avLst/>
          </a:prstGeom>
          <a:blipFill rotWithShape="1">
            <a:blip r:embed="rId8"/>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9" name="TextBox 48">
            <a:extLst>
              <a:ext uri="{FF2B5EF4-FFF2-40B4-BE49-F238E27FC236}">
                <a16:creationId xmlns:a16="http://schemas.microsoft.com/office/drawing/2014/main" id="{8D11D2DE-C44B-4E6D-9E59-9DFBD393C707}"/>
              </a:ext>
            </a:extLst>
          </p:cNvPr>
          <p:cNvSpPr txBox="1"/>
          <p:nvPr/>
        </p:nvSpPr>
        <p:spPr>
          <a:xfrm>
            <a:off x="6640123" y="1302145"/>
            <a:ext cx="2189951" cy="523220"/>
          </a:xfrm>
          <a:prstGeom prst="rect">
            <a:avLst/>
          </a:prstGeom>
          <a:noFill/>
        </p:spPr>
        <p:txBody>
          <a:bodyPr wrap="square" rtlCol="0">
            <a:spAutoFit/>
          </a:bodyPr>
          <a:lstStyle/>
          <a:p>
            <a:pPr algn="ctr"/>
            <a:r>
              <a:rPr lang="en-US" sz="2800" dirty="0">
                <a:solidFill>
                  <a:prstClr val="black"/>
                </a:solidFill>
                <a:latin typeface="Arial" charset="0"/>
              </a:rPr>
              <a:t>TA Region B</a:t>
            </a:r>
          </a:p>
        </p:txBody>
      </p:sp>
      <p:sp>
        <p:nvSpPr>
          <p:cNvPr id="50" name="Rounded Rectangle 2">
            <a:extLst>
              <a:ext uri="{FF2B5EF4-FFF2-40B4-BE49-F238E27FC236}">
                <a16:creationId xmlns:a16="http://schemas.microsoft.com/office/drawing/2014/main" id="{C1ED6AF5-A3D6-46CE-85DD-802165ACD383}"/>
              </a:ext>
            </a:extLst>
          </p:cNvPr>
          <p:cNvSpPr/>
          <p:nvPr/>
        </p:nvSpPr>
        <p:spPr>
          <a:xfrm>
            <a:off x="392648" y="4620491"/>
            <a:ext cx="8437426" cy="969818"/>
          </a:xfrm>
          <a:prstGeom prst="round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solidFill>
                  <a:prstClr val="white"/>
                </a:solidFill>
                <a:latin typeface="Arial" panose="020B0604020202020204" pitchFamily="34" charset="0"/>
                <a:cs typeface="Arial" panose="020B0604020202020204" pitchFamily="34" charset="0"/>
              </a:rPr>
              <a:t>Fondos recaudados a través de eventos, donaciones, contribuciones, fundaciones, venta de productos, otras fuentes</a:t>
            </a:r>
          </a:p>
        </p:txBody>
      </p:sp>
      <p:sp>
        <p:nvSpPr>
          <p:cNvPr id="51" name="Oval 50">
            <a:extLst>
              <a:ext uri="{FF2B5EF4-FFF2-40B4-BE49-F238E27FC236}">
                <a16:creationId xmlns:a16="http://schemas.microsoft.com/office/drawing/2014/main" id="{564A9F07-2684-4AD9-8061-2802A08E6D62}"/>
              </a:ext>
            </a:extLst>
          </p:cNvPr>
          <p:cNvSpPr/>
          <p:nvPr/>
        </p:nvSpPr>
        <p:spPr>
          <a:xfrm>
            <a:off x="8145548" y="4475364"/>
            <a:ext cx="604662" cy="604662"/>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2" name="TextBox 51">
            <a:extLst>
              <a:ext uri="{FF2B5EF4-FFF2-40B4-BE49-F238E27FC236}">
                <a16:creationId xmlns:a16="http://schemas.microsoft.com/office/drawing/2014/main" id="{68B3EF50-6A99-421D-8E6A-2AA1F87FAE8A}"/>
              </a:ext>
            </a:extLst>
          </p:cNvPr>
          <p:cNvSpPr txBox="1"/>
          <p:nvPr/>
        </p:nvSpPr>
        <p:spPr>
          <a:xfrm>
            <a:off x="3520583" y="1319341"/>
            <a:ext cx="2126815" cy="523220"/>
          </a:xfrm>
          <a:prstGeom prst="rect">
            <a:avLst/>
          </a:prstGeom>
          <a:noFill/>
        </p:spPr>
        <p:txBody>
          <a:bodyPr wrap="square" rtlCol="0">
            <a:spAutoFit/>
          </a:bodyPr>
          <a:lstStyle/>
          <a:p>
            <a:pPr algn="ctr"/>
            <a:r>
              <a:rPr lang="en-US" sz="2800" dirty="0">
                <a:solidFill>
                  <a:prstClr val="black"/>
                </a:solidFill>
                <a:latin typeface="Arial" charset="0"/>
              </a:rPr>
              <a:t>SPDG</a:t>
            </a:r>
          </a:p>
        </p:txBody>
      </p:sp>
      <p:sp>
        <p:nvSpPr>
          <p:cNvPr id="53" name="TextBox 52">
            <a:extLst>
              <a:ext uri="{FF2B5EF4-FFF2-40B4-BE49-F238E27FC236}">
                <a16:creationId xmlns:a16="http://schemas.microsoft.com/office/drawing/2014/main" id="{0A8194CF-47DE-4513-AB80-D48B4DEB3AF3}"/>
              </a:ext>
            </a:extLst>
          </p:cNvPr>
          <p:cNvSpPr txBox="1"/>
          <p:nvPr/>
        </p:nvSpPr>
        <p:spPr>
          <a:xfrm>
            <a:off x="392647" y="1330919"/>
            <a:ext cx="2126815" cy="523220"/>
          </a:xfrm>
          <a:prstGeom prst="rect">
            <a:avLst/>
          </a:prstGeom>
          <a:noFill/>
        </p:spPr>
        <p:txBody>
          <a:bodyPr wrap="square" rtlCol="0">
            <a:spAutoFit/>
          </a:bodyPr>
          <a:lstStyle/>
          <a:p>
            <a:pPr algn="ctr"/>
            <a:r>
              <a:rPr lang="en-US" sz="2800" dirty="0">
                <a:solidFill>
                  <a:prstClr val="black"/>
                </a:solidFill>
                <a:latin typeface="Arial" charset="0"/>
              </a:rPr>
              <a:t>PTI</a:t>
            </a:r>
          </a:p>
        </p:txBody>
      </p:sp>
      <p:sp>
        <p:nvSpPr>
          <p:cNvPr id="31" name="Footer Placeholder 3">
            <a:extLst>
              <a:ext uri="{FF2B5EF4-FFF2-40B4-BE49-F238E27FC236}">
                <a16:creationId xmlns:a16="http://schemas.microsoft.com/office/drawing/2014/main" id="{A124732A-C576-4DD0-BD4B-06B9346426AC}"/>
              </a:ext>
            </a:extLst>
          </p:cNvPr>
          <p:cNvSpPr txBox="1">
            <a:spLocks noGrp="1"/>
          </p:cNvSpPr>
          <p:nvPr/>
        </p:nvSpPr>
        <p:spPr>
          <a:xfrm>
            <a:off x="2286000" y="6356350"/>
            <a:ext cx="4267200" cy="365125"/>
          </a:xfrm>
          <a:prstGeom prst="rect">
            <a:avLst/>
          </a:prstGeom>
          <a:noFill/>
        </p:spPr>
        <p:txBody>
          <a:bodyPr anchor="ctr"/>
          <a:lstStyle/>
          <a:p>
            <a:pPr algn="ctr" defTabSz="914400" eaLnBrk="0" fontAlgn="base" hangingPunct="0">
              <a:spcBef>
                <a:spcPct val="0"/>
              </a:spcBef>
              <a:spcAft>
                <a:spcPct val="0"/>
              </a:spcAft>
              <a:defRPr/>
            </a:pPr>
            <a:r>
              <a:rPr lang="es-US" sz="1200" i="1" dirty="0">
                <a:solidFill>
                  <a:srgbClr val="FFFFFF">
                    <a:lumMod val="50000"/>
                  </a:srgbClr>
                </a:solidFill>
                <a:latin typeface="Arial"/>
                <a:ea typeface="ヒラギノ角ゴ Pro W3" pitchFamily="2" charset="-128"/>
              </a:rPr>
              <a:t>un futuro brillante para niños con discapacidades</a:t>
            </a:r>
            <a:endParaRPr lang="en-US" sz="1200" i="1" dirty="0">
              <a:solidFill>
                <a:srgbClr val="FFFFFF">
                  <a:lumMod val="50000"/>
                </a:srgbClr>
              </a:solidFill>
              <a:latin typeface="Arial"/>
              <a:ea typeface="ヒラギノ角ゴ Pro W3" pitchFamily="2" charset="-128"/>
            </a:endParaRPr>
          </a:p>
        </p:txBody>
      </p:sp>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0" y="188912"/>
            <a:ext cx="9143999" cy="645932"/>
          </a:xfrm>
        </p:spPr>
        <p:txBody>
          <a:bodyPr>
            <a:noAutofit/>
          </a:bodyPr>
          <a:lstStyle/>
          <a:p>
            <a:pPr algn="ctr"/>
            <a:r>
              <a:rPr lang="es-ES" altLang="en-US" sz="38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De dónde viene nuestro apoyo financiero?</a:t>
            </a:r>
            <a:endParaRPr lang="en-US" sz="3800" dirty="0">
              <a:solidFill>
                <a:srgbClr val="0033CC"/>
              </a:solidFill>
              <a:latin typeface="Calibri" panose="020F0502020204030204" pitchFamily="34" charset="0"/>
              <a:cs typeface="Calibri" panose="020F0502020204030204" pitchFamily="34" charset="0"/>
            </a:endParaRPr>
          </a:p>
        </p:txBody>
      </p:sp>
      <p:sp>
        <p:nvSpPr>
          <p:cNvPr id="32" name="Slide Number Placeholder 7">
            <a:extLst>
              <a:ext uri="{FF2B5EF4-FFF2-40B4-BE49-F238E27FC236}">
                <a16:creationId xmlns:a16="http://schemas.microsoft.com/office/drawing/2014/main" id="{76F763E3-D87C-4E7B-9F03-EBB198B8CE7B}"/>
              </a:ext>
            </a:extLst>
          </p:cNvPr>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5</a:t>
            </a:fld>
            <a:endParaRPr lang="en-US" b="1" dirty="0">
              <a:latin typeface="Calibri"/>
            </a:endParaRPr>
          </a:p>
        </p:txBody>
      </p:sp>
      <p:pic>
        <p:nvPicPr>
          <p:cNvPr id="3" name="Picture 2">
            <a:extLst>
              <a:ext uri="{FF2B5EF4-FFF2-40B4-BE49-F238E27FC236}">
                <a16:creationId xmlns:a16="http://schemas.microsoft.com/office/drawing/2014/main" id="{A963D034-2F2F-5088-F5D8-003947C832FB}"/>
              </a:ext>
            </a:extLst>
          </p:cNvPr>
          <p:cNvPicPr>
            <a:picLocks noChangeAspect="1"/>
          </p:cNvPicPr>
          <p:nvPr/>
        </p:nvPicPr>
        <p:blipFill>
          <a:blip r:embed="rId10"/>
          <a:stretch>
            <a:fillRect/>
          </a:stretch>
        </p:blipFill>
        <p:spPr>
          <a:xfrm>
            <a:off x="668482" y="5803288"/>
            <a:ext cx="969818" cy="969818"/>
          </a:xfrm>
          <a:prstGeom prst="rect">
            <a:avLst/>
          </a:prstGeom>
        </p:spPr>
      </p:pic>
    </p:spTree>
    <p:extLst>
      <p:ext uri="{BB962C8B-B14F-4D97-AF65-F5344CB8AC3E}">
        <p14:creationId xmlns:p14="http://schemas.microsoft.com/office/powerpoint/2010/main" val="110457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0" y="188912"/>
            <a:ext cx="9143999" cy="645932"/>
          </a:xfrm>
        </p:spPr>
        <p:txBody>
          <a:bodyPr>
            <a:noAutofit/>
          </a:bodyPr>
          <a:lstStyle/>
          <a:p>
            <a:pPr algn="ctr"/>
            <a:r>
              <a:rPr lang="en-US" altLang="en-US" sz="38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Nuestra </a:t>
            </a:r>
            <a:r>
              <a:rPr lang="en-US" altLang="en-US" sz="3800" kern="1200" dirty="0" err="1">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Misión</a:t>
            </a:r>
            <a:endParaRPr lang="en-US" sz="3800" dirty="0">
              <a:solidFill>
                <a:srgbClr val="0033CC"/>
              </a:solidFill>
              <a:latin typeface="Calibri" panose="020F0502020204030204" pitchFamily="34" charset="0"/>
              <a:cs typeface="Calibri" panose="020F0502020204030204" pitchFamily="34" charset="0"/>
            </a:endParaRPr>
          </a:p>
        </p:txBody>
      </p:sp>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79" y="720112"/>
            <a:ext cx="8229600" cy="158750"/>
          </a:xfr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64542" y="-232083"/>
            <a:ext cx="2288939" cy="2532831"/>
          </a:xfrm>
          <a:prstGeom prst="rect">
            <a:avLst/>
          </a:prstGeom>
        </p:spPr>
      </p:pic>
      <p:pic>
        <p:nvPicPr>
          <p:cNvPr id="8" name="Picture 2">
            <a:extLst>
              <a:ext uri="{FF2B5EF4-FFF2-40B4-BE49-F238E27FC236}">
                <a16:creationId xmlns:a16="http://schemas.microsoft.com/office/drawing/2014/main" id="{C6DAA424-4BA4-4AAB-B3CA-38DB703AF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938586"/>
            <a:ext cx="839066" cy="6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DC9547C5-1F78-4C97-8699-B6450D495718}"/>
              </a:ext>
            </a:extLst>
          </p:cNvPr>
          <p:cNvPicPr>
            <a:picLocks noChangeAspect="1"/>
          </p:cNvPicPr>
          <p:nvPr/>
        </p:nvPicPr>
        <p:blipFill>
          <a:blip r:embed="rId6"/>
          <a:stretch>
            <a:fillRect/>
          </a:stretch>
        </p:blipFill>
        <p:spPr>
          <a:xfrm>
            <a:off x="3747391" y="5181103"/>
            <a:ext cx="1765505" cy="1175247"/>
          </a:xfrm>
          <a:prstGeom prst="rect">
            <a:avLst/>
          </a:prstGeom>
        </p:spPr>
      </p:pic>
      <p:sp>
        <p:nvSpPr>
          <p:cNvPr id="19" name="Footer Placeholder 3">
            <a:extLst>
              <a:ext uri="{FF2B5EF4-FFF2-40B4-BE49-F238E27FC236}">
                <a16:creationId xmlns:a16="http://schemas.microsoft.com/office/drawing/2014/main" id="{E42863F0-E8D0-4BA2-99EF-9B5C1D502DD5}"/>
              </a:ext>
            </a:extLst>
          </p:cNvPr>
          <p:cNvSpPr txBox="1">
            <a:spLocks noGrp="1"/>
          </p:cNvSpPr>
          <p:nvPr/>
        </p:nvSpPr>
        <p:spPr>
          <a:xfrm>
            <a:off x="2286000" y="6356350"/>
            <a:ext cx="4267200" cy="365125"/>
          </a:xfrm>
          <a:prstGeom prst="rect">
            <a:avLst/>
          </a:prstGeom>
          <a:noFill/>
        </p:spPr>
        <p:txBody>
          <a:bodyPr anchor="ctr"/>
          <a:lstStyle/>
          <a:p>
            <a:pPr algn="ctr" defTabSz="914400" eaLnBrk="0" fontAlgn="base" hangingPunct="0">
              <a:spcBef>
                <a:spcPct val="0"/>
              </a:spcBef>
              <a:spcAft>
                <a:spcPct val="0"/>
              </a:spcAft>
              <a:defRPr/>
            </a:pPr>
            <a:r>
              <a:rPr lang="es-US" sz="1200" i="1" dirty="0">
                <a:solidFill>
                  <a:srgbClr val="FFFFFF">
                    <a:lumMod val="50000"/>
                  </a:srgbClr>
                </a:solidFill>
                <a:latin typeface="Arial"/>
                <a:ea typeface="ヒラギノ角ゴ Pro W3" pitchFamily="2" charset="-128"/>
              </a:rPr>
              <a:t>un futuro brillante para niños con discapacidades</a:t>
            </a:r>
            <a:endParaRPr lang="en-US" sz="1200" i="1" dirty="0">
              <a:solidFill>
                <a:srgbClr val="FFFFFF">
                  <a:lumMod val="50000"/>
                </a:srgbClr>
              </a:solidFill>
              <a:latin typeface="Arial"/>
              <a:ea typeface="ヒラギノ角ゴ Pro W3" pitchFamily="2" charset="-128"/>
            </a:endParaRPr>
          </a:p>
        </p:txBody>
      </p:sp>
      <p:sp>
        <p:nvSpPr>
          <p:cNvPr id="20" name="Rectangle 19">
            <a:extLst>
              <a:ext uri="{FF2B5EF4-FFF2-40B4-BE49-F238E27FC236}">
                <a16:creationId xmlns:a16="http://schemas.microsoft.com/office/drawing/2014/main" id="{5DCF56BB-5B44-4673-8674-9874BCD41014}"/>
              </a:ext>
            </a:extLst>
          </p:cNvPr>
          <p:cNvSpPr/>
          <p:nvPr/>
        </p:nvSpPr>
        <p:spPr>
          <a:xfrm>
            <a:off x="687660" y="999367"/>
            <a:ext cx="7848394" cy="4185761"/>
          </a:xfrm>
          <a:prstGeom prst="rect">
            <a:avLst/>
          </a:prstGeom>
        </p:spPr>
        <p:txBody>
          <a:bodyPr wrap="square">
            <a:spAutoFit/>
          </a:bodyPr>
          <a:lstStyle/>
          <a:p>
            <a:pPr defTabSz="914400" eaLnBrk="0" fontAlgn="base" hangingPunct="0"/>
            <a:r>
              <a:rPr lang="es-419" dirty="0">
                <a:solidFill>
                  <a:srgbClr val="FF0000"/>
                </a:solidFill>
                <a:latin typeface="Arial"/>
                <a:ea typeface="Calibri"/>
              </a:rPr>
              <a:t>La misión de TNSTEP</a:t>
            </a:r>
            <a:r>
              <a:rPr lang="es-419" dirty="0">
                <a:solidFill>
                  <a:srgbClr val="000000"/>
                </a:solidFill>
                <a:latin typeface="Arial"/>
                <a:ea typeface="Calibri"/>
              </a:rPr>
              <a:t> es servir a familias de niños, jóvenes y adultos jóvenes y todos los que esten involucrados en la vida de ellos.</a:t>
            </a:r>
            <a:br>
              <a:rPr lang="es-419" dirty="0">
                <a:solidFill>
                  <a:srgbClr val="000000"/>
                </a:solidFill>
                <a:latin typeface="Arial"/>
                <a:ea typeface="Calibri"/>
              </a:rPr>
            </a:br>
            <a:endParaRPr lang="en-US" sz="1600" dirty="0">
              <a:solidFill>
                <a:srgbClr val="000000"/>
              </a:solidFill>
              <a:ea typeface="Calibri"/>
            </a:endParaRPr>
          </a:p>
          <a:p>
            <a:pPr defTabSz="914400" eaLnBrk="0" fontAlgn="base" hangingPunct="0"/>
            <a:r>
              <a:rPr lang="es-419" dirty="0">
                <a:solidFill>
                  <a:srgbClr val="FF0000"/>
                </a:solidFill>
                <a:latin typeface="Arial"/>
                <a:ea typeface="Calibri"/>
              </a:rPr>
              <a:t>Nosotros proporcionamos</a:t>
            </a:r>
            <a:r>
              <a:rPr lang="es-419" dirty="0">
                <a:solidFill>
                  <a:srgbClr val="000000"/>
                </a:solidFill>
                <a:latin typeface="Arial"/>
                <a:ea typeface="Calibri"/>
              </a:rPr>
              <a:t> información precisa, oportuna y relevante, además capacitaciones sobre los derechos de educación especial, igualdad de acceso a la educación y acceso a recursos de la comunidad.</a:t>
            </a:r>
            <a:br>
              <a:rPr lang="es-419" dirty="0">
                <a:solidFill>
                  <a:srgbClr val="000000"/>
                </a:solidFill>
                <a:latin typeface="Arial"/>
                <a:ea typeface="Calibri"/>
              </a:rPr>
            </a:br>
            <a:r>
              <a:rPr lang="es-419" dirty="0">
                <a:solidFill>
                  <a:srgbClr val="000000"/>
                </a:solidFill>
                <a:latin typeface="Arial"/>
                <a:ea typeface="Calibri"/>
              </a:rPr>
              <a:t> </a:t>
            </a:r>
            <a:endParaRPr lang="en-US" sz="1600" dirty="0">
              <a:solidFill>
                <a:srgbClr val="000000"/>
              </a:solidFill>
              <a:ea typeface="Calibri"/>
            </a:endParaRPr>
          </a:p>
          <a:p>
            <a:pPr defTabSz="914400" eaLnBrk="0" fontAlgn="base" hangingPunct="0"/>
            <a:r>
              <a:rPr lang="es-419" dirty="0">
                <a:solidFill>
                  <a:srgbClr val="FF0000"/>
                </a:solidFill>
                <a:latin typeface="Arial"/>
                <a:ea typeface="Calibri"/>
              </a:rPr>
              <a:t>Nosotros creemos</a:t>
            </a:r>
            <a:r>
              <a:rPr lang="es-419" dirty="0">
                <a:solidFill>
                  <a:srgbClr val="000000"/>
                </a:solidFill>
                <a:latin typeface="Arial"/>
                <a:ea typeface="Calibri"/>
              </a:rPr>
              <a:t> que los padres y cuidadores son los mejores defensores de los derechos de sus hijos, y así también los jóvenes con discapacidades deberían ser autodefensores de sus derechos. </a:t>
            </a:r>
            <a:br>
              <a:rPr lang="es-419" dirty="0">
                <a:solidFill>
                  <a:srgbClr val="000000"/>
                </a:solidFill>
                <a:latin typeface="Arial"/>
                <a:ea typeface="Calibri"/>
              </a:rPr>
            </a:br>
            <a:endParaRPr lang="en-US" sz="1600" dirty="0">
              <a:solidFill>
                <a:srgbClr val="000000"/>
              </a:solidFill>
              <a:ea typeface="Calibri"/>
            </a:endParaRPr>
          </a:p>
          <a:p>
            <a:pPr defTabSz="914400" eaLnBrk="0" fontAlgn="base" hangingPunct="0"/>
            <a:r>
              <a:rPr lang="es-419" dirty="0">
                <a:solidFill>
                  <a:srgbClr val="FF0000"/>
                </a:solidFill>
                <a:latin typeface="Arial"/>
                <a:ea typeface="Calibri"/>
              </a:rPr>
              <a:t>Nosotros sabemos</a:t>
            </a:r>
            <a:r>
              <a:rPr lang="es-419" dirty="0">
                <a:solidFill>
                  <a:srgbClr val="000000"/>
                </a:solidFill>
                <a:latin typeface="Arial"/>
                <a:ea typeface="Calibri"/>
              </a:rPr>
              <a:t> que las familias y los jóvenes informados, empoderados y comprometidos pueden  ser parte del  equipo para  alcanzar servicios y apoyos que conduzcan a mejores resultados y éxitos  en la vida.  </a:t>
            </a:r>
            <a:endParaRPr lang="en-US" sz="1600" dirty="0">
              <a:solidFill>
                <a:srgbClr val="000000"/>
              </a:solidFill>
              <a:ea typeface="Calibri"/>
            </a:endParaRPr>
          </a:p>
        </p:txBody>
      </p:sp>
      <p:sp>
        <p:nvSpPr>
          <p:cNvPr id="21" name="Slide Number Placeholder 7">
            <a:extLst>
              <a:ext uri="{FF2B5EF4-FFF2-40B4-BE49-F238E27FC236}">
                <a16:creationId xmlns:a16="http://schemas.microsoft.com/office/drawing/2014/main" id="{77D51804-D998-4584-A5CB-D76CA14C6273}"/>
              </a:ext>
            </a:extLst>
          </p:cNvPr>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6</a:t>
            </a:fld>
            <a:endParaRPr lang="en-US" b="1" dirty="0">
              <a:latin typeface="Calibri"/>
            </a:endParaRPr>
          </a:p>
        </p:txBody>
      </p:sp>
      <p:pic>
        <p:nvPicPr>
          <p:cNvPr id="4" name="Picture 3">
            <a:extLst>
              <a:ext uri="{FF2B5EF4-FFF2-40B4-BE49-F238E27FC236}">
                <a16:creationId xmlns:a16="http://schemas.microsoft.com/office/drawing/2014/main" id="{CE0DA122-9CF2-66BA-8B23-F8C92F035A81}"/>
              </a:ext>
            </a:extLst>
          </p:cNvPr>
          <p:cNvPicPr>
            <a:picLocks noChangeAspect="1"/>
          </p:cNvPicPr>
          <p:nvPr/>
        </p:nvPicPr>
        <p:blipFill>
          <a:blip r:embed="rId7"/>
          <a:stretch>
            <a:fillRect/>
          </a:stretch>
        </p:blipFill>
        <p:spPr>
          <a:xfrm>
            <a:off x="838200" y="5569564"/>
            <a:ext cx="969348" cy="969348"/>
          </a:xfrm>
          <a:prstGeom prst="rect">
            <a:avLst/>
          </a:prstGeom>
        </p:spPr>
      </p:pic>
    </p:spTree>
    <p:extLst>
      <p:ext uri="{BB962C8B-B14F-4D97-AF65-F5344CB8AC3E}">
        <p14:creationId xmlns:p14="http://schemas.microsoft.com/office/powerpoint/2010/main" val="242088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CFBC-F7C6-496D-BABD-0AF5B3C1C4FE}"/>
              </a:ext>
            </a:extLst>
          </p:cNvPr>
          <p:cNvSpPr>
            <a:spLocks noGrp="1"/>
          </p:cNvSpPr>
          <p:nvPr>
            <p:ph type="title"/>
          </p:nvPr>
        </p:nvSpPr>
        <p:spPr>
          <a:xfrm>
            <a:off x="0" y="188912"/>
            <a:ext cx="9143999" cy="645932"/>
          </a:xfrm>
        </p:spPr>
        <p:txBody>
          <a:bodyPr>
            <a:noAutofit/>
          </a:bodyPr>
          <a:lstStyle/>
          <a:p>
            <a:pPr algn="ctr"/>
            <a:r>
              <a:rPr lang="en-US" altLang="en-US" sz="3800" kern="1200" dirty="0">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Nuestra </a:t>
            </a:r>
            <a:r>
              <a:rPr lang="en-US" altLang="en-US" sz="3800" kern="1200" dirty="0" err="1">
                <a:ln w="0"/>
                <a:solidFill>
                  <a:srgbClr val="0033CC"/>
                </a:solidFill>
                <a:effectLst>
                  <a:outerShdw blurRad="38100" dist="25400" dir="5400000" algn="ctr" rotWithShape="0">
                    <a:srgbClr val="6E747A">
                      <a:alpha val="43000"/>
                    </a:srgbClr>
                  </a:outerShdw>
                </a:effectLst>
                <a:latin typeface="Calibri" panose="020F0502020204030204" pitchFamily="34" charset="0"/>
                <a:ea typeface="+mn-ea"/>
                <a:cs typeface="Calibri" panose="020F0502020204030204" pitchFamily="34" charset="0"/>
              </a:rPr>
              <a:t>Visión</a:t>
            </a:r>
            <a:endParaRPr lang="en-US" sz="3800" dirty="0">
              <a:solidFill>
                <a:srgbClr val="0033CC"/>
              </a:solidFill>
              <a:latin typeface="Calibri" panose="020F0502020204030204" pitchFamily="34" charset="0"/>
              <a:cs typeface="Calibri" panose="020F0502020204030204" pitchFamily="34" charset="0"/>
            </a:endParaRPr>
          </a:p>
        </p:txBody>
      </p:sp>
      <p:pic>
        <p:nvPicPr>
          <p:cNvPr id="29" name="Picture 2">
            <a:extLst>
              <a:ext uri="{FF2B5EF4-FFF2-40B4-BE49-F238E27FC236}">
                <a16:creationId xmlns:a16="http://schemas.microsoft.com/office/drawing/2014/main" id="{D7E29ADE-5F87-4D2D-9ED8-0DD0CD8A3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79" y="720112"/>
            <a:ext cx="8229600" cy="158750"/>
          </a:xfrm>
        </p:spPr>
      </p:pic>
      <p:pic>
        <p:nvPicPr>
          <p:cNvPr id="30" name="Picture 29">
            <a:extLst>
              <a:ext uri="{FF2B5EF4-FFF2-40B4-BE49-F238E27FC236}">
                <a16:creationId xmlns:a16="http://schemas.microsoft.com/office/drawing/2014/main" id="{74A0BB5A-BC80-42C3-95AA-C207209601C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64542" y="-232083"/>
            <a:ext cx="2288939" cy="2532831"/>
          </a:xfrm>
          <a:prstGeom prst="rect">
            <a:avLst/>
          </a:prstGeom>
        </p:spPr>
      </p:pic>
      <p:pic>
        <p:nvPicPr>
          <p:cNvPr id="8" name="Picture 2">
            <a:extLst>
              <a:ext uri="{FF2B5EF4-FFF2-40B4-BE49-F238E27FC236}">
                <a16:creationId xmlns:a16="http://schemas.microsoft.com/office/drawing/2014/main" id="{C6DAA424-4BA4-4AAB-B3CA-38DB703AF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938586"/>
            <a:ext cx="839066" cy="6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6">
            <a:extLst>
              <a:ext uri="{FF2B5EF4-FFF2-40B4-BE49-F238E27FC236}">
                <a16:creationId xmlns:a16="http://schemas.microsoft.com/office/drawing/2014/main" id="{14F4ADFB-840E-49BE-A7D9-D7282B95C8E2}"/>
              </a:ext>
            </a:extLst>
          </p:cNvPr>
          <p:cNvSpPr txBox="1">
            <a:spLocks noChangeArrowheads="1"/>
          </p:cNvSpPr>
          <p:nvPr/>
        </p:nvSpPr>
        <p:spPr bwMode="auto">
          <a:xfrm>
            <a:off x="671209" y="917639"/>
            <a:ext cx="783076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en-US" sz="2200" dirty="0">
                <a:solidFill>
                  <a:srgbClr val="FF0000"/>
                </a:solidFill>
              </a:rPr>
              <a:t>La visión de TNSTEP </a:t>
            </a:r>
            <a:r>
              <a:rPr lang="es-ES" altLang="en-US" sz="2200" dirty="0"/>
              <a:t>es asegurar un futuro brillante para los niños y jóvenes en Tennessee, con énfasis en aquellos con discapacidades, necesidades especiales de cuidado médico y salud mental.</a:t>
            </a:r>
          </a:p>
        </p:txBody>
      </p:sp>
      <p:pic>
        <p:nvPicPr>
          <p:cNvPr id="3" name="Picture 2">
            <a:extLst>
              <a:ext uri="{FF2B5EF4-FFF2-40B4-BE49-F238E27FC236}">
                <a16:creationId xmlns:a16="http://schemas.microsoft.com/office/drawing/2014/main" id="{EB101A61-FF69-49A3-B807-E97D86F59CD5}"/>
              </a:ext>
            </a:extLst>
          </p:cNvPr>
          <p:cNvPicPr>
            <a:picLocks noChangeAspect="1"/>
          </p:cNvPicPr>
          <p:nvPr/>
        </p:nvPicPr>
        <p:blipFill>
          <a:blip r:embed="rId6"/>
          <a:stretch>
            <a:fillRect/>
          </a:stretch>
        </p:blipFill>
        <p:spPr>
          <a:xfrm>
            <a:off x="2766364" y="3136713"/>
            <a:ext cx="3615241" cy="2408129"/>
          </a:xfrm>
          <a:prstGeom prst="rect">
            <a:avLst/>
          </a:prstGeom>
        </p:spPr>
      </p:pic>
      <p:sp>
        <p:nvSpPr>
          <p:cNvPr id="19" name="Footer Placeholder 3">
            <a:extLst>
              <a:ext uri="{FF2B5EF4-FFF2-40B4-BE49-F238E27FC236}">
                <a16:creationId xmlns:a16="http://schemas.microsoft.com/office/drawing/2014/main" id="{E53F0810-8A76-4FEF-B410-F4DA7B9CC65E}"/>
              </a:ext>
            </a:extLst>
          </p:cNvPr>
          <p:cNvSpPr txBox="1">
            <a:spLocks noGrp="1"/>
          </p:cNvSpPr>
          <p:nvPr/>
        </p:nvSpPr>
        <p:spPr>
          <a:xfrm>
            <a:off x="2286000" y="6356350"/>
            <a:ext cx="4267200" cy="365125"/>
          </a:xfrm>
          <a:prstGeom prst="rect">
            <a:avLst/>
          </a:prstGeom>
          <a:noFill/>
        </p:spPr>
        <p:txBody>
          <a:bodyPr anchor="ctr"/>
          <a:lstStyle/>
          <a:p>
            <a:pPr algn="ctr" defTabSz="914400" eaLnBrk="0" fontAlgn="base" hangingPunct="0">
              <a:spcBef>
                <a:spcPct val="0"/>
              </a:spcBef>
              <a:spcAft>
                <a:spcPct val="0"/>
              </a:spcAft>
              <a:defRPr/>
            </a:pPr>
            <a:r>
              <a:rPr lang="es-US" sz="1200" i="1" dirty="0">
                <a:solidFill>
                  <a:srgbClr val="FFFFFF">
                    <a:lumMod val="50000"/>
                  </a:srgbClr>
                </a:solidFill>
                <a:latin typeface="Arial"/>
                <a:ea typeface="ヒラギノ角ゴ Pro W3" pitchFamily="2" charset="-128"/>
              </a:rPr>
              <a:t>un futuro brillante para niños con discapacidades</a:t>
            </a:r>
            <a:endParaRPr lang="en-US" sz="1200" i="1" dirty="0">
              <a:solidFill>
                <a:srgbClr val="FFFFFF">
                  <a:lumMod val="50000"/>
                </a:srgbClr>
              </a:solidFill>
              <a:latin typeface="Arial"/>
              <a:ea typeface="ヒラギノ角ゴ Pro W3" pitchFamily="2" charset="-128"/>
            </a:endParaRPr>
          </a:p>
        </p:txBody>
      </p:sp>
      <p:sp>
        <p:nvSpPr>
          <p:cNvPr id="20" name="Slide Number Placeholder 7">
            <a:extLst>
              <a:ext uri="{FF2B5EF4-FFF2-40B4-BE49-F238E27FC236}">
                <a16:creationId xmlns:a16="http://schemas.microsoft.com/office/drawing/2014/main" id="{8FF3B737-E707-41E5-A4B3-22073E581CC7}"/>
              </a:ext>
            </a:extLst>
          </p:cNvPr>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7</a:t>
            </a:fld>
            <a:endParaRPr lang="en-US" b="1" dirty="0">
              <a:latin typeface="Calibri"/>
            </a:endParaRPr>
          </a:p>
        </p:txBody>
      </p:sp>
      <p:pic>
        <p:nvPicPr>
          <p:cNvPr id="4" name="Picture 3">
            <a:extLst>
              <a:ext uri="{FF2B5EF4-FFF2-40B4-BE49-F238E27FC236}">
                <a16:creationId xmlns:a16="http://schemas.microsoft.com/office/drawing/2014/main" id="{9D7BB42D-2145-9739-472B-C9E656CDA919}"/>
              </a:ext>
            </a:extLst>
          </p:cNvPr>
          <p:cNvPicPr>
            <a:picLocks noChangeAspect="1"/>
          </p:cNvPicPr>
          <p:nvPr/>
        </p:nvPicPr>
        <p:blipFill>
          <a:blip r:embed="rId7"/>
          <a:stretch>
            <a:fillRect/>
          </a:stretch>
        </p:blipFill>
        <p:spPr>
          <a:xfrm>
            <a:off x="772626" y="5871676"/>
            <a:ext cx="969348" cy="969348"/>
          </a:xfrm>
          <a:prstGeom prst="rect">
            <a:avLst/>
          </a:prstGeom>
        </p:spPr>
      </p:pic>
    </p:spTree>
    <p:extLst>
      <p:ext uri="{BB962C8B-B14F-4D97-AF65-F5344CB8AC3E}">
        <p14:creationId xmlns:p14="http://schemas.microsoft.com/office/powerpoint/2010/main" val="403129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0"/>
            <a:ext cx="9144000" cy="990600"/>
          </a:xfrm>
        </p:spPr>
        <p:txBody>
          <a:bodyPr/>
          <a:lstStyle/>
          <a:p>
            <a:pPr eaLnBrk="1" hangingPunct="1"/>
            <a:r>
              <a:rPr lang="en-US" altLang="en-US" sz="3600" b="1" dirty="0" err="1">
                <a:solidFill>
                  <a:srgbClr val="0000FF"/>
                </a:solidFill>
                <a:latin typeface="+mn-lt"/>
              </a:rPr>
              <a:t>Objetivos</a:t>
            </a:r>
            <a:endParaRPr lang="en-US" altLang="en-US" sz="3600" b="1" dirty="0">
              <a:solidFill>
                <a:srgbClr val="0000FF"/>
              </a:solidFill>
              <a:latin typeface="+mn-lt"/>
            </a:endParaRPr>
          </a:p>
        </p:txBody>
      </p:sp>
      <p:pic>
        <p:nvPicPr>
          <p:cNvPr id="614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914400"/>
            <a:ext cx="8229600" cy="158750"/>
          </a:xfrm>
        </p:spPr>
      </p:pic>
      <p:sp>
        <p:nvSpPr>
          <p:cNvPr id="6149" name="TextBox 6"/>
          <p:cNvSpPr txBox="1">
            <a:spLocks noChangeArrowheads="1"/>
          </p:cNvSpPr>
          <p:nvPr/>
        </p:nvSpPr>
        <p:spPr bwMode="auto">
          <a:xfrm>
            <a:off x="876300" y="1219200"/>
            <a:ext cx="7467600" cy="25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ea typeface="ヒラギノ角ゴ Pro W3" pitchFamily="2" charset="-128"/>
              </a:defRPr>
            </a:lvl1pPr>
            <a:lvl2pPr marL="742950" indent="-285750">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eaLnBrk="1" hangingPunct="1">
              <a:lnSpc>
                <a:spcPct val="150000"/>
              </a:lnSpc>
              <a:buFont typeface="Wingdings" pitchFamily="2" charset="2"/>
              <a:buChar char="§"/>
            </a:pPr>
            <a:r>
              <a:rPr lang="es-ES_tradnl" altLang="en-US" dirty="0">
                <a:cs typeface="Tahoma" pitchFamily="34" charset="0"/>
              </a:rPr>
              <a:t>Repasar las cuatro partes de IDEA</a:t>
            </a:r>
          </a:p>
          <a:p>
            <a:pPr eaLnBrk="1" hangingPunct="1">
              <a:lnSpc>
                <a:spcPct val="150000"/>
              </a:lnSpc>
              <a:buFont typeface="Wingdings" pitchFamily="2" charset="2"/>
              <a:buChar char="§"/>
            </a:pPr>
            <a:r>
              <a:rPr lang="es-ES_tradnl" altLang="en-US" dirty="0">
                <a:cs typeface="Tahoma" pitchFamily="34" charset="0"/>
              </a:rPr>
              <a:t>Definir a un Niño/a con Discapacidad</a:t>
            </a:r>
          </a:p>
          <a:p>
            <a:pPr eaLnBrk="1" hangingPunct="1">
              <a:lnSpc>
                <a:spcPct val="150000"/>
              </a:lnSpc>
              <a:buFont typeface="Wingdings" pitchFamily="2" charset="2"/>
              <a:buChar char="§"/>
            </a:pPr>
            <a:r>
              <a:rPr lang="es-ES_tradnl" altLang="en-US" dirty="0">
                <a:cs typeface="Tahoma" pitchFamily="34" charset="0"/>
              </a:rPr>
              <a:t>Seis Principios de IDEA</a:t>
            </a:r>
          </a:p>
        </p:txBody>
      </p:sp>
      <p:sp>
        <p:nvSpPr>
          <p:cNvPr id="2" name="AutoShape 10" descr="Image result for manos a la obra"/>
          <p:cNvSpPr>
            <a:spLocks noChangeAspect="1" noChangeArrowheads="1"/>
          </p:cNvSpPr>
          <p:nvPr/>
        </p:nvSpPr>
        <p:spPr bwMode="auto">
          <a:xfrm>
            <a:off x="1635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sp>
        <p:nvSpPr>
          <p:cNvPr id="3" name="AutoShape 12" descr="Image result for manos a la obra"/>
          <p:cNvSpPr>
            <a:spLocks noChangeAspect="1" noChangeArrowheads="1"/>
          </p:cNvSpPr>
          <p:nvPr/>
        </p:nvSpPr>
        <p:spPr bwMode="auto">
          <a:xfrm>
            <a:off x="31591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730" y="4427220"/>
            <a:ext cx="2034540" cy="1440180"/>
          </a:xfrm>
          <a:prstGeom prst="rect">
            <a:avLst/>
          </a:prstGeom>
        </p:spPr>
      </p:pic>
      <p:sp>
        <p:nvSpPr>
          <p:cNvPr id="13"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4"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8</a:t>
            </a:fld>
            <a:endParaRPr lang="en-US" b="1" dirty="0">
              <a:latin typeface="Calibri"/>
            </a:endParaRPr>
          </a:p>
        </p:txBody>
      </p:sp>
      <p:pic>
        <p:nvPicPr>
          <p:cNvPr id="5" name="Picture 4">
            <a:extLst>
              <a:ext uri="{FF2B5EF4-FFF2-40B4-BE49-F238E27FC236}">
                <a16:creationId xmlns:a16="http://schemas.microsoft.com/office/drawing/2014/main" id="{1A958402-4D01-2548-1CCD-275F28747B6D}"/>
              </a:ext>
            </a:extLst>
          </p:cNvPr>
          <p:cNvPicPr>
            <a:picLocks noChangeAspect="1"/>
          </p:cNvPicPr>
          <p:nvPr/>
        </p:nvPicPr>
        <p:blipFill>
          <a:blip r:embed="rId5"/>
          <a:stretch>
            <a:fillRect/>
          </a:stretch>
        </p:blipFill>
        <p:spPr>
          <a:xfrm>
            <a:off x="914400" y="5638800"/>
            <a:ext cx="969348" cy="9693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152400"/>
            <a:ext cx="9144000" cy="1143000"/>
          </a:xfrm>
        </p:spPr>
        <p:txBody>
          <a:bodyPr/>
          <a:lstStyle/>
          <a:p>
            <a:pPr eaLnBrk="1" hangingPunct="1"/>
            <a:r>
              <a:rPr lang="es-ES_tradnl" altLang="en-US" sz="3200" b="1" dirty="0">
                <a:solidFill>
                  <a:srgbClr val="0000FF"/>
                </a:solidFill>
                <a:latin typeface="+mn-lt"/>
              </a:rPr>
              <a:t>La Ley para la Educación de los Individuos con Discapacidades (IDEA)</a:t>
            </a:r>
            <a:endParaRPr lang="en-US" altLang="en-US" sz="3200" b="1" dirty="0">
              <a:solidFill>
                <a:srgbClr val="0000FF"/>
              </a:solidFill>
              <a:latin typeface="+mn-lt"/>
            </a:endParaRPr>
          </a:p>
        </p:txBody>
      </p:sp>
      <p:pic>
        <p:nvPicPr>
          <p:cNvPr id="717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371600"/>
            <a:ext cx="8229600" cy="158750"/>
          </a:xfrm>
        </p:spPr>
      </p:pic>
      <p:sp>
        <p:nvSpPr>
          <p:cNvPr id="7175" name="Rectangle 3"/>
          <p:cNvSpPr txBox="1">
            <a:spLocks noChangeArrowheads="1"/>
          </p:cNvSpPr>
          <p:nvPr/>
        </p:nvSpPr>
        <p:spPr bwMode="auto">
          <a:xfrm>
            <a:off x="701675"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ヒラギノ角ゴ Pro W3" pitchFamily="2" charset="-128"/>
              </a:defRPr>
            </a:lvl1pPr>
            <a:lvl2pPr>
              <a:spcBef>
                <a:spcPct val="20000"/>
              </a:spcBef>
              <a:buChar char="–"/>
              <a:defRPr sz="2800">
                <a:solidFill>
                  <a:schemeClr val="tx1"/>
                </a:solidFill>
                <a:latin typeface="Arial" pitchFamily="34" charset="0"/>
                <a:ea typeface="ヒラギノ角ゴ Pro W3" pitchFamily="2" charset="-128"/>
              </a:defRPr>
            </a:lvl2pPr>
            <a:lvl3pPr marL="1143000" indent="-228600">
              <a:spcBef>
                <a:spcPct val="20000"/>
              </a:spcBef>
              <a:buChar char="•"/>
              <a:defRPr sz="2400">
                <a:solidFill>
                  <a:schemeClr val="tx1"/>
                </a:solidFill>
                <a:latin typeface="Arial" pitchFamily="34" charset="0"/>
                <a:ea typeface="ヒラギノ角ゴ Pro W3" pitchFamily="2" charset="-128"/>
              </a:defRPr>
            </a:lvl3pPr>
            <a:lvl4pPr marL="1600200" indent="-228600">
              <a:spcBef>
                <a:spcPct val="20000"/>
              </a:spcBef>
              <a:buChar char="–"/>
              <a:defRPr sz="2000">
                <a:solidFill>
                  <a:schemeClr val="tx1"/>
                </a:solidFill>
                <a:latin typeface="Arial" pitchFamily="34" charset="0"/>
                <a:ea typeface="ヒラギノ角ゴ Pro W3" pitchFamily="2" charset="-128"/>
              </a:defRPr>
            </a:lvl4pPr>
            <a:lvl5pPr marL="2057400" indent="-228600">
              <a:spcBef>
                <a:spcPct val="20000"/>
              </a:spcBef>
              <a:buChar char="»"/>
              <a:defRPr sz="2000">
                <a:solidFill>
                  <a:schemeClr val="tx1"/>
                </a:solidFill>
                <a:latin typeface="Arial" pitchFamily="34"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2" charset="-128"/>
              </a:defRPr>
            </a:lvl9pPr>
          </a:lstStyle>
          <a:p>
            <a:pPr algn="just" eaLnBrk="1" hangingPunct="1">
              <a:buClr>
                <a:srgbClr val="0000FF"/>
              </a:buClr>
              <a:buFont typeface="Wingdings" panose="05000000000000000000" pitchFamily="2" charset="2"/>
              <a:buChar char="q"/>
            </a:pPr>
            <a:r>
              <a:rPr lang="es-ES_tradnl" altLang="en-US" sz="2800" b="1" dirty="0"/>
              <a:t>Propósito</a:t>
            </a:r>
            <a:r>
              <a:rPr lang="es-ES_tradnl" altLang="en-US" sz="2800" dirty="0"/>
              <a:t>: </a:t>
            </a:r>
          </a:p>
          <a:p>
            <a:pPr lvl="1" eaLnBrk="1" hangingPunct="1">
              <a:buClr>
                <a:srgbClr val="0000FF"/>
              </a:buClr>
              <a:buFontTx/>
              <a:buNone/>
            </a:pPr>
            <a:r>
              <a:rPr lang="es-ES" dirty="0"/>
              <a:t>Asegurar que </a:t>
            </a:r>
            <a:r>
              <a:rPr lang="es-ES" dirty="0">
                <a:solidFill>
                  <a:srgbClr val="FF0000"/>
                </a:solidFill>
              </a:rPr>
              <a:t>todos los niños con discapacidades tengan a su disposición una educación pública gratuita y apropiada</a:t>
            </a:r>
            <a:r>
              <a:rPr lang="es-ES" dirty="0"/>
              <a:t> que enfatice la educación especial y los servicios relacionados diseñados para satisfacer sus necesidades únicas y los prepare para una  educación superior, empleo y vida independiente.</a:t>
            </a:r>
            <a:endParaRPr lang="en-US" altLang="en-US" dirty="0"/>
          </a:p>
        </p:txBody>
      </p:sp>
      <p:sp>
        <p:nvSpPr>
          <p:cNvPr id="8" name="Footer Placeholder 3"/>
          <p:cNvSpPr txBox="1">
            <a:spLocks noGrp="1"/>
          </p:cNvSpPr>
          <p:nvPr/>
        </p:nvSpPr>
        <p:spPr>
          <a:xfrm>
            <a:off x="2286000" y="6356350"/>
            <a:ext cx="4267200" cy="365125"/>
          </a:xfrm>
          <a:prstGeom prst="rect">
            <a:avLst/>
          </a:prstGeom>
          <a:noFill/>
        </p:spPr>
        <p:txBody>
          <a:bodyPr anchor="ctr"/>
          <a:lstStyle/>
          <a:p>
            <a:pPr algn="ctr">
              <a:defRPr/>
            </a:pPr>
            <a:r>
              <a:rPr lang="es-US" sz="1200" i="1" dirty="0">
                <a:solidFill>
                  <a:schemeClr val="bg1">
                    <a:lumMod val="50000"/>
                  </a:schemeClr>
                </a:solidFill>
                <a:latin typeface="+mn-lt"/>
              </a:rPr>
              <a:t>un futuro brillante para niños con discapacidades</a:t>
            </a:r>
            <a:endParaRPr lang="en-US" sz="1200" i="1" dirty="0">
              <a:solidFill>
                <a:schemeClr val="bg1">
                  <a:lumMod val="50000"/>
                </a:schemeClr>
              </a:solidFill>
              <a:latin typeface="+mn-lt"/>
            </a:endParaRPr>
          </a:p>
        </p:txBody>
      </p:sp>
      <p:sp>
        <p:nvSpPr>
          <p:cNvPr id="10" name="Slide Number Placeholder 7"/>
          <p:cNvSpPr>
            <a:spLocks noGrp="1"/>
          </p:cNvSpPr>
          <p:nvPr>
            <p:ph type="sldNum" sz="quarter" idx="12"/>
          </p:nvPr>
        </p:nvSpPr>
        <p:spPr>
          <a:xfrm>
            <a:off x="8610600" y="6408738"/>
            <a:ext cx="457200" cy="312737"/>
          </a:xfrm>
        </p:spPr>
        <p:txBody>
          <a:bodyPr/>
          <a:lstStyle/>
          <a:p>
            <a:pPr algn="ctr">
              <a:defRPr/>
            </a:pPr>
            <a:fld id="{489566FE-4BE8-4C16-A408-0F5E4DCA1BE7}" type="slidenum">
              <a:rPr lang="en-US" b="1">
                <a:latin typeface="Calibri"/>
              </a:rPr>
              <a:pPr algn="ctr">
                <a:defRPr/>
              </a:pPr>
              <a:t>9</a:t>
            </a:fld>
            <a:endParaRPr lang="en-US" b="1" dirty="0">
              <a:latin typeface="Calibri"/>
            </a:endParaRPr>
          </a:p>
        </p:txBody>
      </p:sp>
      <p:pic>
        <p:nvPicPr>
          <p:cNvPr id="2" name="Picture 1">
            <a:extLst>
              <a:ext uri="{FF2B5EF4-FFF2-40B4-BE49-F238E27FC236}">
                <a16:creationId xmlns:a16="http://schemas.microsoft.com/office/drawing/2014/main" id="{54B188B5-3AEA-7118-2D70-13978A4D7E2C}"/>
              </a:ext>
            </a:extLst>
          </p:cNvPr>
          <p:cNvPicPr>
            <a:picLocks noChangeAspect="1"/>
          </p:cNvPicPr>
          <p:nvPr/>
        </p:nvPicPr>
        <p:blipFill>
          <a:blip r:embed="rId4"/>
          <a:stretch>
            <a:fillRect/>
          </a:stretch>
        </p:blipFill>
        <p:spPr>
          <a:xfrm>
            <a:off x="669925" y="5752127"/>
            <a:ext cx="969348" cy="969348"/>
          </a:xfrm>
          <a:prstGeom prst="rect">
            <a:avLst/>
          </a:prstGeom>
        </p:spPr>
      </p:pic>
    </p:spTree>
  </p:cSld>
  <p:clrMapOvr>
    <a:masterClrMapping/>
  </p:clrMapOvr>
</p:sld>
</file>

<file path=ppt/theme/theme1.xml><?xml version="1.0" encoding="utf-8"?>
<a:theme xmlns:a="http://schemas.openxmlformats.org/drawingml/2006/main" name="HP_ModernSolid_DesignSlides_TP10379467">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HP_ModernSolid_DesignSlides_TP10379467</Template>
  <TotalTime>41098</TotalTime>
  <Words>3954</Words>
  <Application>Microsoft Office PowerPoint</Application>
  <PresentationFormat>On-screen Show (4:3)</PresentationFormat>
  <Paragraphs>423</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Book Antiqua</vt:lpstr>
      <vt:lpstr>Calibri</vt:lpstr>
      <vt:lpstr>Symbol</vt:lpstr>
      <vt:lpstr>Tahoma</vt:lpstr>
      <vt:lpstr>Times New Roman</vt:lpstr>
      <vt:lpstr>Wingdings</vt:lpstr>
      <vt:lpstr>HP_ModernSolid_DesignSlides_TP10379467</vt:lpstr>
      <vt:lpstr> Una visión general de IDEA                                                            </vt:lpstr>
      <vt:lpstr>TNSTEP: ¿Quiénes somos y qué hacemos?</vt:lpstr>
      <vt:lpstr>TNSTEP: ¿Quiénes somos y qué hacemos?</vt:lpstr>
      <vt:lpstr>Servicios disponibles a lo largo de Tennessee</vt:lpstr>
      <vt:lpstr>De dónde viene nuestro apoyo financiero?</vt:lpstr>
      <vt:lpstr>Nuestra Misión</vt:lpstr>
      <vt:lpstr>Nuestra Visión</vt:lpstr>
      <vt:lpstr>Objetivos</vt:lpstr>
      <vt:lpstr>La Ley para la Educación de los Individuos con Discapacidades (IDEA)</vt:lpstr>
      <vt:lpstr>En 1997, el Congreso enmienda IDEA  Estas enmiendas reestructuran IDEA en cuatro partes:</vt:lpstr>
      <vt:lpstr>PowerPoint Presentation</vt:lpstr>
      <vt:lpstr>Los 6 Principios</vt:lpstr>
      <vt:lpstr>Educación Pública Gratuita y Apropiada FAPE</vt:lpstr>
      <vt:lpstr>PowerPoint Presentation</vt:lpstr>
      <vt:lpstr>PowerPoint Presentation</vt:lpstr>
      <vt:lpstr>EVALUACIÓN APROPIADA</vt:lpstr>
      <vt:lpstr>RE-EVALUACIÓN</vt:lpstr>
      <vt:lpstr>PROGRAMA DE EDUCACIÓN INDIVIDUALIZADO (IEP)</vt:lpstr>
      <vt:lpstr>PowerPoint Presentation</vt:lpstr>
      <vt:lpstr>EDUCACIÓN ESPECIAL</vt:lpstr>
      <vt:lpstr>SERVICIOS RELACIONADOS </vt:lpstr>
      <vt:lpstr>PowerPoint Presentation</vt:lpstr>
      <vt:lpstr>AMBIENTE MENOS RESTRICTIVO (LRE)</vt:lpstr>
      <vt:lpstr>La Agencia Pública debe garantizar que:</vt:lpstr>
      <vt:lpstr>PARTICIPACIÓN DE LOS PADRES</vt:lpstr>
      <vt:lpstr>SALVAGUARDIAS PROCESALES</vt:lpstr>
      <vt:lpstr>RESOLUCIÓN DE DISPUTAS Debido Proceso</vt:lpstr>
      <vt:lpstr>RESOLUCIÓN DE DISPUTAS Debido Proceso (Due Process)</vt:lpstr>
      <vt:lpstr>CONSEJOS PARA LOS PADRES</vt:lpstr>
      <vt:lpstr>¿CÓMO conectarse con TNSTEP? </vt:lpstr>
      <vt:lpstr>Empoderando a las familias para asegurar un futuro más brillante para los niños con discapacidades</vt:lpstr>
      <vt:lpstr>PowerPoint Presentation</vt:lpstr>
    </vt:vector>
  </TitlesOfParts>
  <Company>DCPS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Individuals with Disabilities Education Act  also known as..</dc:title>
  <dc:creator>Isabel Garcia</dc:creator>
  <cp:lastModifiedBy>Dorca Rose</cp:lastModifiedBy>
  <cp:revision>174</cp:revision>
  <cp:lastPrinted>2020-04-21T21:50:51Z</cp:lastPrinted>
  <dcterms:created xsi:type="dcterms:W3CDTF">2005-09-13T01:16:31Z</dcterms:created>
  <dcterms:modified xsi:type="dcterms:W3CDTF">2023-09-04T13:39:42Z</dcterms:modified>
</cp:coreProperties>
</file>