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56"/>
  </p:notesMasterIdLst>
  <p:handoutMasterIdLst>
    <p:handoutMasterId r:id="rId57"/>
  </p:handoutMasterIdLst>
  <p:sldIdLst>
    <p:sldId id="316" r:id="rId3"/>
    <p:sldId id="1202" r:id="rId4"/>
    <p:sldId id="1236" r:id="rId5"/>
    <p:sldId id="1237" r:id="rId6"/>
    <p:sldId id="1253" r:id="rId7"/>
    <p:sldId id="1258" r:id="rId8"/>
    <p:sldId id="1226" r:id="rId9"/>
    <p:sldId id="1259" r:id="rId10"/>
    <p:sldId id="1239" r:id="rId11"/>
    <p:sldId id="1225" r:id="rId12"/>
    <p:sldId id="1249" r:id="rId13"/>
    <p:sldId id="1248" r:id="rId14"/>
    <p:sldId id="1250" r:id="rId15"/>
    <p:sldId id="1251" r:id="rId16"/>
    <p:sldId id="1244" r:id="rId17"/>
    <p:sldId id="1245" r:id="rId18"/>
    <p:sldId id="1243" r:id="rId19"/>
    <p:sldId id="1230" r:id="rId20"/>
    <p:sldId id="1242" r:id="rId21"/>
    <p:sldId id="1241" r:id="rId22"/>
    <p:sldId id="1254" r:id="rId23"/>
    <p:sldId id="1238" r:id="rId24"/>
    <p:sldId id="1233" r:id="rId25"/>
    <p:sldId id="1232" r:id="rId26"/>
    <p:sldId id="1231" r:id="rId27"/>
    <p:sldId id="1234" r:id="rId28"/>
    <p:sldId id="1262" r:id="rId29"/>
    <p:sldId id="1260" r:id="rId30"/>
    <p:sldId id="1263" r:id="rId31"/>
    <p:sldId id="1261" r:id="rId32"/>
    <p:sldId id="1206" r:id="rId33"/>
    <p:sldId id="1268" r:id="rId34"/>
    <p:sldId id="1227" r:id="rId35"/>
    <p:sldId id="1208" r:id="rId36"/>
    <p:sldId id="1207" r:id="rId37"/>
    <p:sldId id="1209" r:id="rId38"/>
    <p:sldId id="1210" r:id="rId39"/>
    <p:sldId id="1211" r:id="rId40"/>
    <p:sldId id="1212" r:id="rId41"/>
    <p:sldId id="1213" r:id="rId42"/>
    <p:sldId id="1205" r:id="rId43"/>
    <p:sldId id="1214" r:id="rId44"/>
    <p:sldId id="1215" r:id="rId45"/>
    <p:sldId id="1267" r:id="rId46"/>
    <p:sldId id="1266" r:id="rId47"/>
    <p:sldId id="1219" r:id="rId48"/>
    <p:sldId id="1221" r:id="rId49"/>
    <p:sldId id="1220" r:id="rId50"/>
    <p:sldId id="1246" r:id="rId51"/>
    <p:sldId id="1222" r:id="rId52"/>
    <p:sldId id="1203" r:id="rId53"/>
    <p:sldId id="1235" r:id="rId54"/>
    <p:sldId id="1252"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ser, Eileen" initials="KE" lastIdx="1" clrIdx="0">
    <p:extLst>
      <p:ext uri="{19B8F6BF-5375-455C-9EA6-DF929625EA0E}">
        <p15:presenceInfo xmlns:p15="http://schemas.microsoft.com/office/powerpoint/2012/main" userId="S::Eileen.Kaiser@choa.org::e2763817-aa14-4c55-afdc-f273406dd8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57"/>
    <a:srgbClr val="780032"/>
    <a:srgbClr val="7AC142"/>
    <a:srgbClr val="52BDEC"/>
    <a:srgbClr val="F28D1E"/>
    <a:srgbClr val="AD2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2260C-BB9D-4251-ABE6-088B89E5480C}" v="2" dt="2023-09-06T14:49:07.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87449" autoAdjust="0"/>
  </p:normalViewPr>
  <p:slideViewPr>
    <p:cSldViewPr>
      <p:cViewPr varScale="1">
        <p:scale>
          <a:sx n="55" d="100"/>
          <a:sy n="55" d="100"/>
        </p:scale>
        <p:origin x="151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836"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man, Laura Suzanna" userId="fcbdbcd7-b833-4adb-8ff9-681e2983192e" providerId="ADAL" clId="{7FB2260C-BB9D-4251-ABE6-088B89E5480C}"/>
    <pc:docChg chg="custSel addSld delSld modSld sldOrd">
      <pc:chgData name="Coleman, Laura Suzanna" userId="fcbdbcd7-b833-4adb-8ff9-681e2983192e" providerId="ADAL" clId="{7FB2260C-BB9D-4251-ABE6-088B89E5480C}" dt="2023-09-17T22:17:44.161" v="389"/>
      <pc:docMkLst>
        <pc:docMk/>
      </pc:docMkLst>
      <pc:sldChg chg="modSp mod">
        <pc:chgData name="Coleman, Laura Suzanna" userId="fcbdbcd7-b833-4adb-8ff9-681e2983192e" providerId="ADAL" clId="{7FB2260C-BB9D-4251-ABE6-088B89E5480C}" dt="2023-09-06T15:36:37.340" v="384" actId="20577"/>
        <pc:sldMkLst>
          <pc:docMk/>
          <pc:sldMk cId="2150871889" sldId="1203"/>
        </pc:sldMkLst>
        <pc:spChg chg="mod">
          <ac:chgData name="Coleman, Laura Suzanna" userId="fcbdbcd7-b833-4adb-8ff9-681e2983192e" providerId="ADAL" clId="{7FB2260C-BB9D-4251-ABE6-088B89E5480C}" dt="2023-09-06T15:36:37.340" v="384" actId="20577"/>
          <ac:spMkLst>
            <pc:docMk/>
            <pc:sldMk cId="2150871889" sldId="1203"/>
            <ac:spMk id="4" creationId="{FEEDF0FA-1485-130A-2C98-DD5E4C79FF78}"/>
          </ac:spMkLst>
        </pc:spChg>
      </pc:sldChg>
      <pc:sldChg chg="del">
        <pc:chgData name="Coleman, Laura Suzanna" userId="fcbdbcd7-b833-4adb-8ff9-681e2983192e" providerId="ADAL" clId="{7FB2260C-BB9D-4251-ABE6-088B89E5480C}" dt="2023-09-06T00:59:14.640" v="22" actId="47"/>
        <pc:sldMkLst>
          <pc:docMk/>
          <pc:sldMk cId="3531223438" sldId="1204"/>
        </pc:sldMkLst>
      </pc:sldChg>
      <pc:sldChg chg="modSp mod">
        <pc:chgData name="Coleman, Laura Suzanna" userId="fcbdbcd7-b833-4adb-8ff9-681e2983192e" providerId="ADAL" clId="{7FB2260C-BB9D-4251-ABE6-088B89E5480C}" dt="2023-09-06T00:57:29.515" v="12" actId="20577"/>
        <pc:sldMkLst>
          <pc:docMk/>
          <pc:sldMk cId="115984331" sldId="1205"/>
        </pc:sldMkLst>
        <pc:spChg chg="mod">
          <ac:chgData name="Coleman, Laura Suzanna" userId="fcbdbcd7-b833-4adb-8ff9-681e2983192e" providerId="ADAL" clId="{7FB2260C-BB9D-4251-ABE6-088B89E5480C}" dt="2023-09-06T00:57:29.515" v="12" actId="20577"/>
          <ac:spMkLst>
            <pc:docMk/>
            <pc:sldMk cId="115984331" sldId="1205"/>
            <ac:spMk id="2" creationId="{ECB5D07D-7036-4DA6-B5F2-7368848ADAFE}"/>
          </ac:spMkLst>
        </pc:spChg>
      </pc:sldChg>
      <pc:sldChg chg="modSp mod">
        <pc:chgData name="Coleman, Laura Suzanna" userId="fcbdbcd7-b833-4adb-8ff9-681e2983192e" providerId="ADAL" clId="{7FB2260C-BB9D-4251-ABE6-088B89E5480C}" dt="2023-09-06T00:57:06.701" v="9" actId="27636"/>
        <pc:sldMkLst>
          <pc:docMk/>
          <pc:sldMk cId="3804049184" sldId="1206"/>
        </pc:sldMkLst>
        <pc:spChg chg="mod">
          <ac:chgData name="Coleman, Laura Suzanna" userId="fcbdbcd7-b833-4adb-8ff9-681e2983192e" providerId="ADAL" clId="{7FB2260C-BB9D-4251-ABE6-088B89E5480C}" dt="2023-09-06T00:57:06.701" v="9" actId="27636"/>
          <ac:spMkLst>
            <pc:docMk/>
            <pc:sldMk cId="3804049184" sldId="1206"/>
            <ac:spMk id="16" creationId="{FB9405D0-DB3E-BE23-7B90-A6969353B032}"/>
          </ac:spMkLst>
        </pc:spChg>
      </pc:sldChg>
      <pc:sldChg chg="modSp mod">
        <pc:chgData name="Coleman, Laura Suzanna" userId="fcbdbcd7-b833-4adb-8ff9-681e2983192e" providerId="ADAL" clId="{7FB2260C-BB9D-4251-ABE6-088B89E5480C}" dt="2023-09-06T00:57:52.609" v="13" actId="1076"/>
        <pc:sldMkLst>
          <pc:docMk/>
          <pc:sldMk cId="488905144" sldId="1215"/>
        </pc:sldMkLst>
        <pc:spChg chg="mod">
          <ac:chgData name="Coleman, Laura Suzanna" userId="fcbdbcd7-b833-4adb-8ff9-681e2983192e" providerId="ADAL" clId="{7FB2260C-BB9D-4251-ABE6-088B89E5480C}" dt="2023-09-06T00:57:52.609" v="13" actId="1076"/>
          <ac:spMkLst>
            <pc:docMk/>
            <pc:sldMk cId="488905144" sldId="1215"/>
            <ac:spMk id="4" creationId="{4642C651-74E4-2FF4-A0CB-A7B1BABBA874}"/>
          </ac:spMkLst>
        </pc:spChg>
      </pc:sldChg>
      <pc:sldChg chg="del">
        <pc:chgData name="Coleman, Laura Suzanna" userId="fcbdbcd7-b833-4adb-8ff9-681e2983192e" providerId="ADAL" clId="{7FB2260C-BB9D-4251-ABE6-088B89E5480C}" dt="2023-09-06T00:56:36.301" v="6" actId="47"/>
        <pc:sldMkLst>
          <pc:docMk/>
          <pc:sldMk cId="490447398" sldId="1216"/>
        </pc:sldMkLst>
      </pc:sldChg>
      <pc:sldChg chg="del">
        <pc:chgData name="Coleman, Laura Suzanna" userId="fcbdbcd7-b833-4adb-8ff9-681e2983192e" providerId="ADAL" clId="{7FB2260C-BB9D-4251-ABE6-088B89E5480C}" dt="2023-09-06T00:56:04.133" v="0" actId="47"/>
        <pc:sldMkLst>
          <pc:docMk/>
          <pc:sldMk cId="1110921643" sldId="1217"/>
        </pc:sldMkLst>
      </pc:sldChg>
      <pc:sldChg chg="del">
        <pc:chgData name="Coleman, Laura Suzanna" userId="fcbdbcd7-b833-4adb-8ff9-681e2983192e" providerId="ADAL" clId="{7FB2260C-BB9D-4251-ABE6-088B89E5480C}" dt="2023-09-06T00:56:30.998" v="4" actId="47"/>
        <pc:sldMkLst>
          <pc:docMk/>
          <pc:sldMk cId="1664010563" sldId="1218"/>
        </pc:sldMkLst>
      </pc:sldChg>
      <pc:sldChg chg="del">
        <pc:chgData name="Coleman, Laura Suzanna" userId="fcbdbcd7-b833-4adb-8ff9-681e2983192e" providerId="ADAL" clId="{7FB2260C-BB9D-4251-ABE6-088B89E5480C}" dt="2023-09-06T00:56:07.928" v="1" actId="47"/>
        <pc:sldMkLst>
          <pc:docMk/>
          <pc:sldMk cId="1392785890" sldId="1223"/>
        </pc:sldMkLst>
      </pc:sldChg>
      <pc:sldChg chg="del">
        <pc:chgData name="Coleman, Laura Suzanna" userId="fcbdbcd7-b833-4adb-8ff9-681e2983192e" providerId="ADAL" clId="{7FB2260C-BB9D-4251-ABE6-088B89E5480C}" dt="2023-09-06T00:56:32.890" v="5" actId="47"/>
        <pc:sldMkLst>
          <pc:docMk/>
          <pc:sldMk cId="2029371243" sldId="1224"/>
        </pc:sldMkLst>
      </pc:sldChg>
      <pc:sldChg chg="modSp mod">
        <pc:chgData name="Coleman, Laura Suzanna" userId="fcbdbcd7-b833-4adb-8ff9-681e2983192e" providerId="ADAL" clId="{7FB2260C-BB9D-4251-ABE6-088B89E5480C}" dt="2023-09-06T00:57:11.660" v="11" actId="20577"/>
        <pc:sldMkLst>
          <pc:docMk/>
          <pc:sldMk cId="1453518322" sldId="1227"/>
        </pc:sldMkLst>
        <pc:spChg chg="mod">
          <ac:chgData name="Coleman, Laura Suzanna" userId="fcbdbcd7-b833-4adb-8ff9-681e2983192e" providerId="ADAL" clId="{7FB2260C-BB9D-4251-ABE6-088B89E5480C}" dt="2023-09-06T00:57:11.660" v="11" actId="20577"/>
          <ac:spMkLst>
            <pc:docMk/>
            <pc:sldMk cId="1453518322" sldId="1227"/>
            <ac:spMk id="2" creationId="{ECB5D07D-7036-4DA6-B5F2-7368848ADAFE}"/>
          </ac:spMkLst>
        </pc:spChg>
      </pc:sldChg>
      <pc:sldChg chg="del">
        <pc:chgData name="Coleman, Laura Suzanna" userId="fcbdbcd7-b833-4adb-8ff9-681e2983192e" providerId="ADAL" clId="{7FB2260C-BB9D-4251-ABE6-088B89E5480C}" dt="2023-09-06T00:56:04.133" v="0" actId="47"/>
        <pc:sldMkLst>
          <pc:docMk/>
          <pc:sldMk cId="2708530571" sldId="1228"/>
        </pc:sldMkLst>
      </pc:sldChg>
      <pc:sldChg chg="del">
        <pc:chgData name="Coleman, Laura Suzanna" userId="fcbdbcd7-b833-4adb-8ff9-681e2983192e" providerId="ADAL" clId="{7FB2260C-BB9D-4251-ABE6-088B89E5480C}" dt="2023-09-06T00:59:14.640" v="22" actId="47"/>
        <pc:sldMkLst>
          <pc:docMk/>
          <pc:sldMk cId="597793234" sldId="1229"/>
        </pc:sldMkLst>
      </pc:sldChg>
      <pc:sldChg chg="modNotesTx">
        <pc:chgData name="Coleman, Laura Suzanna" userId="fcbdbcd7-b833-4adb-8ff9-681e2983192e" providerId="ADAL" clId="{7FB2260C-BB9D-4251-ABE6-088B89E5480C}" dt="2023-09-17T22:17:44.161" v="389"/>
        <pc:sldMkLst>
          <pc:docMk/>
          <pc:sldMk cId="4272272370" sldId="1238"/>
        </pc:sldMkLst>
      </pc:sldChg>
      <pc:sldChg chg="modNotesTx">
        <pc:chgData name="Coleman, Laura Suzanna" userId="fcbdbcd7-b833-4adb-8ff9-681e2983192e" providerId="ADAL" clId="{7FB2260C-BB9D-4251-ABE6-088B89E5480C}" dt="2023-09-17T22:05:06.078" v="385"/>
        <pc:sldMkLst>
          <pc:docMk/>
          <pc:sldMk cId="2662954083" sldId="1244"/>
        </pc:sldMkLst>
      </pc:sldChg>
      <pc:sldChg chg="del">
        <pc:chgData name="Coleman, Laura Suzanna" userId="fcbdbcd7-b833-4adb-8ff9-681e2983192e" providerId="ADAL" clId="{7FB2260C-BB9D-4251-ABE6-088B89E5480C}" dt="2023-09-06T00:56:04.133" v="0" actId="47"/>
        <pc:sldMkLst>
          <pc:docMk/>
          <pc:sldMk cId="2439180894" sldId="1247"/>
        </pc:sldMkLst>
      </pc:sldChg>
      <pc:sldChg chg="del modNotesTx">
        <pc:chgData name="Coleman, Laura Suzanna" userId="fcbdbcd7-b833-4adb-8ff9-681e2983192e" providerId="ADAL" clId="{7FB2260C-BB9D-4251-ABE6-088B89E5480C}" dt="2023-09-06T01:05:23.886" v="264" actId="2696"/>
        <pc:sldMkLst>
          <pc:docMk/>
          <pc:sldMk cId="1576756758" sldId="1255"/>
        </pc:sldMkLst>
      </pc:sldChg>
      <pc:sldChg chg="del">
        <pc:chgData name="Coleman, Laura Suzanna" userId="fcbdbcd7-b833-4adb-8ff9-681e2983192e" providerId="ADAL" clId="{7FB2260C-BB9D-4251-ABE6-088B89E5480C}" dt="2023-09-06T01:05:23.886" v="264" actId="2696"/>
        <pc:sldMkLst>
          <pc:docMk/>
          <pc:sldMk cId="1177998165" sldId="1256"/>
        </pc:sldMkLst>
      </pc:sldChg>
      <pc:sldChg chg="del">
        <pc:chgData name="Coleman, Laura Suzanna" userId="fcbdbcd7-b833-4adb-8ff9-681e2983192e" providerId="ADAL" clId="{7FB2260C-BB9D-4251-ABE6-088B89E5480C}" dt="2023-09-06T01:05:23.886" v="264" actId="2696"/>
        <pc:sldMkLst>
          <pc:docMk/>
          <pc:sldMk cId="3880947807" sldId="1257"/>
        </pc:sldMkLst>
      </pc:sldChg>
      <pc:sldChg chg="modNotesTx">
        <pc:chgData name="Coleman, Laura Suzanna" userId="fcbdbcd7-b833-4adb-8ff9-681e2983192e" providerId="ADAL" clId="{7FB2260C-BB9D-4251-ABE6-088B89E5480C}" dt="2023-09-06T14:49:16.900" v="318" actId="20577"/>
        <pc:sldMkLst>
          <pc:docMk/>
          <pc:sldMk cId="3043857709" sldId="1259"/>
        </pc:sldMkLst>
      </pc:sldChg>
      <pc:sldChg chg="modSp mod">
        <pc:chgData name="Coleman, Laura Suzanna" userId="fcbdbcd7-b833-4adb-8ff9-681e2983192e" providerId="ADAL" clId="{7FB2260C-BB9D-4251-ABE6-088B89E5480C}" dt="2023-09-06T01:09:13.400" v="303" actId="20577"/>
        <pc:sldMkLst>
          <pc:docMk/>
          <pc:sldMk cId="2994345836" sldId="1260"/>
        </pc:sldMkLst>
        <pc:spChg chg="mod">
          <ac:chgData name="Coleman, Laura Suzanna" userId="fcbdbcd7-b833-4adb-8ff9-681e2983192e" providerId="ADAL" clId="{7FB2260C-BB9D-4251-ABE6-088B89E5480C}" dt="2023-09-06T01:09:13.400" v="303" actId="20577"/>
          <ac:spMkLst>
            <pc:docMk/>
            <pc:sldMk cId="2994345836" sldId="1260"/>
            <ac:spMk id="4" creationId="{8ABE21A7-DB76-E15A-74F7-D0B42924A0EF}"/>
          </ac:spMkLst>
        </pc:spChg>
      </pc:sldChg>
      <pc:sldChg chg="modSp mod">
        <pc:chgData name="Coleman, Laura Suzanna" userId="fcbdbcd7-b833-4adb-8ff9-681e2983192e" providerId="ADAL" clId="{7FB2260C-BB9D-4251-ABE6-088B89E5480C}" dt="2023-09-06T15:21:04.010" v="362" actId="20577"/>
        <pc:sldMkLst>
          <pc:docMk/>
          <pc:sldMk cId="2059970492" sldId="1261"/>
        </pc:sldMkLst>
        <pc:spChg chg="mod">
          <ac:chgData name="Coleman, Laura Suzanna" userId="fcbdbcd7-b833-4adb-8ff9-681e2983192e" providerId="ADAL" clId="{7FB2260C-BB9D-4251-ABE6-088B89E5480C}" dt="2023-09-06T01:00:55.226" v="60" actId="20577"/>
          <ac:spMkLst>
            <pc:docMk/>
            <pc:sldMk cId="2059970492" sldId="1261"/>
            <ac:spMk id="8" creationId="{2962AABA-E351-08E4-F844-87A108A61AF1}"/>
          </ac:spMkLst>
        </pc:spChg>
        <pc:spChg chg="mod">
          <ac:chgData name="Coleman, Laura Suzanna" userId="fcbdbcd7-b833-4adb-8ff9-681e2983192e" providerId="ADAL" clId="{7FB2260C-BB9D-4251-ABE6-088B89E5480C}" dt="2023-09-06T15:21:04.010" v="362" actId="20577"/>
          <ac:spMkLst>
            <pc:docMk/>
            <pc:sldMk cId="2059970492" sldId="1261"/>
            <ac:spMk id="11" creationId="{C9AF6BEA-4544-262A-E06C-C81CA042DE17}"/>
          </ac:spMkLst>
        </pc:spChg>
        <pc:spChg chg="mod">
          <ac:chgData name="Coleman, Laura Suzanna" userId="fcbdbcd7-b833-4adb-8ff9-681e2983192e" providerId="ADAL" clId="{7FB2260C-BB9D-4251-ABE6-088B89E5480C}" dt="2023-09-06T01:01:08.765" v="65" actId="20577"/>
          <ac:spMkLst>
            <pc:docMk/>
            <pc:sldMk cId="2059970492" sldId="1261"/>
            <ac:spMk id="16" creationId="{2320AE78-FAC9-36D4-919F-7610CC434A17}"/>
          </ac:spMkLst>
        </pc:spChg>
      </pc:sldChg>
      <pc:sldChg chg="modNotesTx">
        <pc:chgData name="Coleman, Laura Suzanna" userId="fcbdbcd7-b833-4adb-8ff9-681e2983192e" providerId="ADAL" clId="{7FB2260C-BB9D-4251-ABE6-088B89E5480C}" dt="2023-09-17T22:05:47.634" v="386"/>
        <pc:sldMkLst>
          <pc:docMk/>
          <pc:sldMk cId="3732624827" sldId="1262"/>
        </pc:sldMkLst>
      </pc:sldChg>
      <pc:sldChg chg="modSp mod">
        <pc:chgData name="Coleman, Laura Suzanna" userId="fcbdbcd7-b833-4adb-8ff9-681e2983192e" providerId="ADAL" clId="{7FB2260C-BB9D-4251-ABE6-088B89E5480C}" dt="2023-09-06T15:13:14.557" v="320" actId="113"/>
        <pc:sldMkLst>
          <pc:docMk/>
          <pc:sldMk cId="500595187" sldId="1263"/>
        </pc:sldMkLst>
        <pc:spChg chg="mod">
          <ac:chgData name="Coleman, Laura Suzanna" userId="fcbdbcd7-b833-4adb-8ff9-681e2983192e" providerId="ADAL" clId="{7FB2260C-BB9D-4251-ABE6-088B89E5480C}" dt="2023-09-06T15:13:14.557" v="320" actId="113"/>
          <ac:spMkLst>
            <pc:docMk/>
            <pc:sldMk cId="500595187" sldId="1263"/>
            <ac:spMk id="5" creationId="{2474B068-9C50-6EB4-3C9C-0616AB74AAB7}"/>
          </ac:spMkLst>
        </pc:spChg>
        <pc:spChg chg="mod">
          <ac:chgData name="Coleman, Laura Suzanna" userId="fcbdbcd7-b833-4adb-8ff9-681e2983192e" providerId="ADAL" clId="{7FB2260C-BB9D-4251-ABE6-088B89E5480C}" dt="2023-09-06T01:00:37.154" v="48" actId="20577"/>
          <ac:spMkLst>
            <pc:docMk/>
            <pc:sldMk cId="500595187" sldId="1263"/>
            <ac:spMk id="16" creationId="{B01D4353-62E4-5D7E-AD60-8306BFC28F8E}"/>
          </ac:spMkLst>
        </pc:spChg>
      </pc:sldChg>
      <pc:sldChg chg="del">
        <pc:chgData name="Coleman, Laura Suzanna" userId="fcbdbcd7-b833-4adb-8ff9-681e2983192e" providerId="ADAL" clId="{7FB2260C-BB9D-4251-ABE6-088B89E5480C}" dt="2023-09-06T00:56:07.928" v="1" actId="47"/>
        <pc:sldMkLst>
          <pc:docMk/>
          <pc:sldMk cId="3338273625" sldId="1264"/>
        </pc:sldMkLst>
      </pc:sldChg>
      <pc:sldChg chg="modSp del mod">
        <pc:chgData name="Coleman, Laura Suzanna" userId="fcbdbcd7-b833-4adb-8ff9-681e2983192e" providerId="ADAL" clId="{7FB2260C-BB9D-4251-ABE6-088B89E5480C}" dt="2023-09-06T01:07:39.578" v="291" actId="2696"/>
        <pc:sldMkLst>
          <pc:docMk/>
          <pc:sldMk cId="1949634310" sldId="1265"/>
        </pc:sldMkLst>
        <pc:spChg chg="mod">
          <ac:chgData name="Coleman, Laura Suzanna" userId="fcbdbcd7-b833-4adb-8ff9-681e2983192e" providerId="ADAL" clId="{7FB2260C-BB9D-4251-ABE6-088B89E5480C}" dt="2023-09-06T01:05:53.711" v="289" actId="20577"/>
          <ac:spMkLst>
            <pc:docMk/>
            <pc:sldMk cId="1949634310" sldId="1265"/>
            <ac:spMk id="6" creationId="{C3EA0574-B0B9-A7F0-07C6-817E723EE911}"/>
          </ac:spMkLst>
        </pc:spChg>
      </pc:sldChg>
      <pc:sldChg chg="modSp mod">
        <pc:chgData name="Coleman, Laura Suzanna" userId="fcbdbcd7-b833-4adb-8ff9-681e2983192e" providerId="ADAL" clId="{7FB2260C-BB9D-4251-ABE6-088B89E5480C}" dt="2023-09-06T01:24:32.092" v="312" actId="20577"/>
        <pc:sldMkLst>
          <pc:docMk/>
          <pc:sldMk cId="976287892" sldId="1266"/>
        </pc:sldMkLst>
        <pc:spChg chg="mod">
          <ac:chgData name="Coleman, Laura Suzanna" userId="fcbdbcd7-b833-4adb-8ff9-681e2983192e" providerId="ADAL" clId="{7FB2260C-BB9D-4251-ABE6-088B89E5480C}" dt="2023-09-06T01:24:32.092" v="312" actId="20577"/>
          <ac:spMkLst>
            <pc:docMk/>
            <pc:sldMk cId="976287892" sldId="1266"/>
            <ac:spMk id="2" creationId="{ECB5D07D-7036-4DA6-B5F2-7368848ADAFE}"/>
          </ac:spMkLst>
        </pc:spChg>
        <pc:spChg chg="mod">
          <ac:chgData name="Coleman, Laura Suzanna" userId="fcbdbcd7-b833-4adb-8ff9-681e2983192e" providerId="ADAL" clId="{7FB2260C-BB9D-4251-ABE6-088B89E5480C}" dt="2023-09-06T00:56:45.022" v="7" actId="1076"/>
          <ac:spMkLst>
            <pc:docMk/>
            <pc:sldMk cId="976287892" sldId="1266"/>
            <ac:spMk id="4" creationId="{FFA74D95-790F-EB19-6101-C6210BD121B1}"/>
          </ac:spMkLst>
        </pc:spChg>
      </pc:sldChg>
      <pc:sldChg chg="modSp mod ord modNotesTx">
        <pc:chgData name="Coleman, Laura Suzanna" userId="fcbdbcd7-b833-4adb-8ff9-681e2983192e" providerId="ADAL" clId="{7FB2260C-BB9D-4251-ABE6-088B89E5480C}" dt="2023-09-06T00:58:45.081" v="21" actId="20577"/>
        <pc:sldMkLst>
          <pc:docMk/>
          <pc:sldMk cId="799215488" sldId="1267"/>
        </pc:sldMkLst>
        <pc:spChg chg="mod">
          <ac:chgData name="Coleman, Laura Suzanna" userId="fcbdbcd7-b833-4adb-8ff9-681e2983192e" providerId="ADAL" clId="{7FB2260C-BB9D-4251-ABE6-088B89E5480C}" dt="2023-09-06T00:58:01.327" v="14" actId="1076"/>
          <ac:spMkLst>
            <pc:docMk/>
            <pc:sldMk cId="799215488" sldId="1267"/>
            <ac:spMk id="5" creationId="{D86C3F9C-673E-78F5-6568-17B8323DDD2F}"/>
          </ac:spMkLst>
        </pc:spChg>
        <pc:spChg chg="mod">
          <ac:chgData name="Coleman, Laura Suzanna" userId="fcbdbcd7-b833-4adb-8ff9-681e2983192e" providerId="ADAL" clId="{7FB2260C-BB9D-4251-ABE6-088B89E5480C}" dt="2023-09-06T00:58:27.493" v="19" actId="1076"/>
          <ac:spMkLst>
            <pc:docMk/>
            <pc:sldMk cId="799215488" sldId="1267"/>
            <ac:spMk id="8" creationId="{68C10A26-B640-535C-23FA-75D4C8D786D3}"/>
          </ac:spMkLst>
        </pc:spChg>
        <pc:cxnChg chg="mod">
          <ac:chgData name="Coleman, Laura Suzanna" userId="fcbdbcd7-b833-4adb-8ff9-681e2983192e" providerId="ADAL" clId="{7FB2260C-BB9D-4251-ABE6-088B89E5480C}" dt="2023-09-06T00:58:24.280" v="18" actId="1076"/>
          <ac:cxnSpMkLst>
            <pc:docMk/>
            <pc:sldMk cId="799215488" sldId="1267"/>
            <ac:cxnSpMk id="10" creationId="{47F3DDF6-F60B-402F-88F2-643B0DF6954B}"/>
          </ac:cxnSpMkLst>
        </pc:cxnChg>
      </pc:sldChg>
      <pc:sldChg chg="modSp add mod">
        <pc:chgData name="Coleman, Laura Suzanna" userId="fcbdbcd7-b833-4adb-8ff9-681e2983192e" providerId="ADAL" clId="{7FB2260C-BB9D-4251-ABE6-088B89E5480C}" dt="2023-09-06T15:23:10.104" v="365" actId="20577"/>
        <pc:sldMkLst>
          <pc:docMk/>
          <pc:sldMk cId="2213202601" sldId="1268"/>
        </pc:sldMkLst>
        <pc:spChg chg="mod">
          <ac:chgData name="Coleman, Laura Suzanna" userId="fcbdbcd7-b833-4adb-8ff9-681e2983192e" providerId="ADAL" clId="{7FB2260C-BB9D-4251-ABE6-088B89E5480C}" dt="2023-09-06T15:23:10.104" v="365" actId="20577"/>
          <ac:spMkLst>
            <pc:docMk/>
            <pc:sldMk cId="2213202601" sldId="1268"/>
            <ac:spMk id="6" creationId="{C3EA0574-B0B9-A7F0-07C6-817E723EE9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3219BE-9B23-4EF9-A9EC-0E877FA73EEF}" type="datetimeFigureOut">
              <a:rPr lang="en-US" smtClean="0"/>
              <a:pPr/>
              <a:t>9/17/2023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BA90573-B2FA-404B-A03F-58C0BE0B4BFD}" type="slidenum">
              <a:rPr lang="en-US" smtClean="0"/>
              <a:pPr/>
              <a:t>‹#›</a:t>
            </a:fld>
            <a:endParaRPr lang="en-US"/>
          </a:p>
        </p:txBody>
      </p:sp>
    </p:spTree>
    <p:extLst>
      <p:ext uri="{BB962C8B-B14F-4D97-AF65-F5344CB8AC3E}">
        <p14:creationId xmlns:p14="http://schemas.microsoft.com/office/powerpoint/2010/main" val="2346166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796981D-1B90-48F0-8ACD-F504B659A3C4}" type="datetimeFigureOut">
              <a:rPr lang="en-US"/>
              <a:pPr>
                <a:defRPr/>
              </a:pPr>
              <a:t>9/17/2023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B1E04C4-209E-42C0-BB16-60A19275D140}" type="slidenum">
              <a:rPr lang="en-US"/>
              <a:pPr>
                <a:defRPr/>
              </a:pPr>
              <a:t>‹#›</a:t>
            </a:fld>
            <a:endParaRPr lang="en-US" dirty="0"/>
          </a:p>
        </p:txBody>
      </p:sp>
    </p:spTree>
    <p:extLst>
      <p:ext uri="{BB962C8B-B14F-4D97-AF65-F5344CB8AC3E}">
        <p14:creationId xmlns:p14="http://schemas.microsoft.com/office/powerpoint/2010/main" val="1965888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eaLnBrk="1" hangingPunct="1"/>
            <a:fld id="{8F4655C0-7BCF-484B-9B53-35A15DCE16C5}" type="slidenum">
              <a:rPr lang="en-US" sz="1200">
                <a:latin typeface="Arial" pitchFamily="34" charset="0"/>
              </a:rPr>
              <a:pPr algn="r" eaLnBrk="1" hangingPunct="1"/>
              <a:t>1</a:t>
            </a:fld>
            <a:endParaRPr lang="en-US" sz="1200" dirty="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Questrial" pitchFamily="2" charset="0"/>
                <a:ea typeface="Calibri" panose="020F0502020204030204" pitchFamily="34" charset="0"/>
                <a:cs typeface="Times New Roman" panose="02020603050405020304" pitchFamily="18" charset="0"/>
              </a:rPr>
              <a:t>This presentation will cover the transition to adulthood for autistic young people, drawing from both lived experience and the academic literature covering the areas most significantly impacting autistic youth as they prepare to transition to adulthood, including career/education, independent living, healthcare, financial planning/management, social engagement/community, and relationships.  Laura will provide practical advice as well as resources for both autistic individuals who are getting ready to transition to adulthood and their families.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latin typeface="Arial" pitchFamily="3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12</a:t>
            </a:fld>
            <a:endParaRPr lang="en-US" dirty="0"/>
          </a:p>
        </p:txBody>
      </p:sp>
    </p:spTree>
    <p:extLst>
      <p:ext uri="{BB962C8B-B14F-4D97-AF65-F5344CB8AC3E}">
        <p14:creationId xmlns:p14="http://schemas.microsoft.com/office/powerpoint/2010/main" val="198448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13</a:t>
            </a:fld>
            <a:endParaRPr lang="en-US" dirty="0"/>
          </a:p>
        </p:txBody>
      </p:sp>
    </p:spTree>
    <p:extLst>
      <p:ext uri="{BB962C8B-B14F-4D97-AF65-F5344CB8AC3E}">
        <p14:creationId xmlns:p14="http://schemas.microsoft.com/office/powerpoint/2010/main" val="251943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thumbnail on the right is one of my favorite NPC characters from The Sims 2, the Social Bunny.  If you’ve played the game yourself, you know what I’m talking about :)</a:t>
            </a:r>
          </a:p>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15</a:t>
            </a:fld>
            <a:endParaRPr lang="en-US" dirty="0"/>
          </a:p>
        </p:txBody>
      </p:sp>
    </p:spTree>
    <p:extLst>
      <p:ext uri="{BB962C8B-B14F-4D97-AF65-F5344CB8AC3E}">
        <p14:creationId xmlns:p14="http://schemas.microsoft.com/office/powerpoint/2010/main" val="359590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my primary two guides when I first moved out on my own.  Both are about a decade old now (I think publication date was 2013 for the Soraya book, and either 2012 or 2013 for the Workplace book), so they could definitely both use updated 2nd editions.  But even reviewing them now, they still have a lot of good information and I’m still happy to recommend as an excellent place to start.  </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17</a:t>
            </a:fld>
            <a:endParaRPr lang="en-US" dirty="0"/>
          </a:p>
        </p:txBody>
      </p:sp>
    </p:spTree>
    <p:extLst>
      <p:ext uri="{BB962C8B-B14F-4D97-AF65-F5344CB8AC3E}">
        <p14:creationId xmlns:p14="http://schemas.microsoft.com/office/powerpoint/2010/main" val="372683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worth noting that the author of this book is herself autistic.  (It does only include binary genders, but bear in mind that nonbinary persons had much less visibility back in the early 2010s, so I do not believe the oversight was intentional.)</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18</a:t>
            </a:fld>
            <a:endParaRPr lang="en-US" dirty="0"/>
          </a:p>
        </p:txBody>
      </p:sp>
    </p:spTree>
    <p:extLst>
      <p:ext uri="{BB962C8B-B14F-4D97-AF65-F5344CB8AC3E}">
        <p14:creationId xmlns:p14="http://schemas.microsoft.com/office/powerpoint/2010/main" val="172570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along w/ others” = social cohesion in the workplace</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19</a:t>
            </a:fld>
            <a:endParaRPr lang="en-US" dirty="0"/>
          </a:p>
        </p:txBody>
      </p:sp>
    </p:spTree>
    <p:extLst>
      <p:ext uri="{BB962C8B-B14F-4D97-AF65-F5344CB8AC3E}">
        <p14:creationId xmlns:p14="http://schemas.microsoft.com/office/powerpoint/2010/main" val="13129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and along, as you continue pulling in a paycheck and putting some money away, you’ll eventually find that you have enough to start filling your living space with what you need—gradually, over time.</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20</a:t>
            </a:fld>
            <a:endParaRPr lang="en-US" dirty="0"/>
          </a:p>
        </p:txBody>
      </p:sp>
    </p:spTree>
    <p:extLst>
      <p:ext uri="{BB962C8B-B14F-4D97-AF65-F5344CB8AC3E}">
        <p14:creationId xmlns:p14="http://schemas.microsoft.com/office/powerpoint/2010/main" val="57952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21</a:t>
            </a:fld>
            <a:endParaRPr lang="en-US" dirty="0"/>
          </a:p>
        </p:txBody>
      </p:sp>
    </p:spTree>
    <p:extLst>
      <p:ext uri="{BB962C8B-B14F-4D97-AF65-F5344CB8AC3E}">
        <p14:creationId xmlns:p14="http://schemas.microsoft.com/office/powerpoint/2010/main" val="237662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It’s hard to do other basic adulting things when this is what your home environment looks like.  It’s a big part of the reason why I stagnated for 5 years living in a home like this – it’s so depressing/horrifying just being there, it’s practically impossible to get anything meaningful done.  (Not to mention immensely isolating and lonely, too, as you’re equally horrified by the thought of ever inviting anyone to visit you at home.)</a:t>
            </a:r>
          </a:p>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22</a:t>
            </a:fld>
            <a:endParaRPr lang="en-US" dirty="0"/>
          </a:p>
        </p:txBody>
      </p:sp>
    </p:spTree>
    <p:extLst>
      <p:ext uri="{BB962C8B-B14F-4D97-AF65-F5344CB8AC3E}">
        <p14:creationId xmlns:p14="http://schemas.microsoft.com/office/powerpoint/2010/main" val="9910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I’ve only used Genius Scan on my iPhone (12 pro max), though, so I can’t speak to how good it is on other devices. But it comes in handy quite often in my own day to day life, so I’m happy to give it a shout out here. </a:t>
            </a:r>
          </a:p>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27</a:t>
            </a:fld>
            <a:endParaRPr lang="en-US" dirty="0"/>
          </a:p>
        </p:txBody>
      </p:sp>
    </p:spTree>
    <p:extLst>
      <p:ext uri="{BB962C8B-B14F-4D97-AF65-F5344CB8AC3E}">
        <p14:creationId xmlns:p14="http://schemas.microsoft.com/office/powerpoint/2010/main" val="290157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a heads up - I’m going to express quite a few opinions during this presentation (especially when it comes to social media), so however these opinions may be received, any credit or blame for this will be mine (and mine alone).</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a:t>
            </a:fld>
            <a:endParaRPr lang="en-US" dirty="0"/>
          </a:p>
        </p:txBody>
      </p:sp>
    </p:spTree>
    <p:extLst>
      <p:ext uri="{BB962C8B-B14F-4D97-AF65-F5344CB8AC3E}">
        <p14:creationId xmlns:p14="http://schemas.microsoft.com/office/powerpoint/2010/main" val="3409446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most recent year was the first time I got seriously burned using tax prep software (e.g., in my case it was Turbo Tax.)  The previous two years they did take a small cut of my return (which they had filed for free in previous years, but whatever) - BUT this year, what they charged me for filing my taxes amounted to about 40% of my entire tax refund.  So when tax season comes around next year, my new year’s resolution is to learn how to file my taxes on my own without using predatory tax prep software that extorts my tax refund from me just for me to be able to file my taxes.  - Also the reason I HIGHLY recommend utility bill auto-pay is because there can be MASSIVE consequences if I forget to pay a utility bill – e.g., I could end up not just with fees, but having essential services (like cell phone service/</a:t>
            </a:r>
            <a:r>
              <a:rPr lang="en-US" dirty="0" err="1"/>
              <a:t>wifi</a:t>
            </a:r>
            <a:r>
              <a:rPr lang="en-US" dirty="0"/>
              <a:t>, electricity, etc.) completely cut off.  So for these bills, I always keep them on auto-pay, and also lock in a guaranteed rate when it’s available (e.g. for Natural Gas.)  My credit card I don’t have on auto-pay, but I still have a reminder of the due date on my phone, so I can review it first to make sure it looks reasonable (i.e., no fraud) before submitting the payment.  </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28</a:t>
            </a:fld>
            <a:endParaRPr lang="en-US" dirty="0"/>
          </a:p>
        </p:txBody>
      </p:sp>
    </p:spTree>
    <p:extLst>
      <p:ext uri="{BB962C8B-B14F-4D97-AF65-F5344CB8AC3E}">
        <p14:creationId xmlns:p14="http://schemas.microsoft.com/office/powerpoint/2010/main" val="292693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Lyrics for this song are actually quite apropos for this topic.  Also for the last box – It’s ok to be on the phone with a customer service rep or medical professional and tell them, “Hey, I am autistic so it may be difficult for me to communicate some of the time during this call.”  This is especially a good idea if you’re currently in a meltdown (e.g., I’ve been in meltdown mode on the phone with my health insurance company before precisely BECAUSE of something they had screwed up and caused me distress due to an unanticipated bill.  Usually the rep on the other line is understanding and tends to be much more helpful than they would’ve been otherwise, had I not disclosed my disability to them.)</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29</a:t>
            </a:fld>
            <a:endParaRPr lang="en-US" dirty="0"/>
          </a:p>
        </p:txBody>
      </p:sp>
    </p:spTree>
    <p:extLst>
      <p:ext uri="{BB962C8B-B14F-4D97-AF65-F5344CB8AC3E}">
        <p14:creationId xmlns:p14="http://schemas.microsoft.com/office/powerpoint/2010/main" val="311352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Dr. Seuss graphic is DEFINITELY NOT MINE.  I’d cite the original creator, if only I knew who this was :/</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30</a:t>
            </a:fld>
            <a:endParaRPr lang="en-US" dirty="0"/>
          </a:p>
        </p:txBody>
      </p:sp>
    </p:spTree>
    <p:extLst>
      <p:ext uri="{BB962C8B-B14F-4D97-AF65-F5344CB8AC3E}">
        <p14:creationId xmlns:p14="http://schemas.microsoft.com/office/powerpoint/2010/main" val="361468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31</a:t>
            </a:fld>
            <a:endParaRPr lang="en-US" dirty="0"/>
          </a:p>
        </p:txBody>
      </p:sp>
    </p:spTree>
    <p:extLst>
      <p:ext uri="{BB962C8B-B14F-4D97-AF65-F5344CB8AC3E}">
        <p14:creationId xmlns:p14="http://schemas.microsoft.com/office/powerpoint/2010/main" val="314933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32</a:t>
            </a:fld>
            <a:endParaRPr lang="en-US" dirty="0"/>
          </a:p>
        </p:txBody>
      </p:sp>
    </p:spTree>
    <p:extLst>
      <p:ext uri="{BB962C8B-B14F-4D97-AF65-F5344CB8AC3E}">
        <p14:creationId xmlns:p14="http://schemas.microsoft.com/office/powerpoint/2010/main" val="635748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33</a:t>
            </a:fld>
            <a:endParaRPr lang="en-US" dirty="0"/>
          </a:p>
        </p:txBody>
      </p:sp>
    </p:spTree>
    <p:extLst>
      <p:ext uri="{BB962C8B-B14F-4D97-AF65-F5344CB8AC3E}">
        <p14:creationId xmlns:p14="http://schemas.microsoft.com/office/powerpoint/2010/main" val="1636300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41</a:t>
            </a:fld>
            <a:endParaRPr lang="en-US" dirty="0"/>
          </a:p>
        </p:txBody>
      </p:sp>
    </p:spTree>
    <p:extLst>
      <p:ext uri="{BB962C8B-B14F-4D97-AF65-F5344CB8AC3E}">
        <p14:creationId xmlns:p14="http://schemas.microsoft.com/office/powerpoint/2010/main" val="255540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42</a:t>
            </a:fld>
            <a:endParaRPr lang="en-US" dirty="0"/>
          </a:p>
        </p:txBody>
      </p:sp>
    </p:spTree>
    <p:extLst>
      <p:ext uri="{BB962C8B-B14F-4D97-AF65-F5344CB8AC3E}">
        <p14:creationId xmlns:p14="http://schemas.microsoft.com/office/powerpoint/2010/main" val="352828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43</a:t>
            </a:fld>
            <a:endParaRPr lang="en-US" dirty="0"/>
          </a:p>
        </p:txBody>
      </p:sp>
    </p:spTree>
    <p:extLst>
      <p:ext uri="{BB962C8B-B14F-4D97-AF65-F5344CB8AC3E}">
        <p14:creationId xmlns:p14="http://schemas.microsoft.com/office/powerpoint/2010/main" val="420261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also know that </a:t>
            </a:r>
            <a:r>
              <a:rPr lang="en-US" b="1" dirty="0"/>
              <a:t>we all do this</a:t>
            </a:r>
            <a:r>
              <a:rPr lang="en-US" b="0" dirty="0"/>
              <a:t>, myself included.  However, being more aware of when you’re doing this, and quickly either owning up to it or stopping doing this immediately, does make a world of difference.  Thus, it is a pretty good standard to try to hold yourself to.  </a:t>
            </a:r>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44</a:t>
            </a:fld>
            <a:endParaRPr lang="en-US" dirty="0"/>
          </a:p>
        </p:txBody>
      </p:sp>
    </p:spTree>
    <p:extLst>
      <p:ext uri="{BB962C8B-B14F-4D97-AF65-F5344CB8AC3E}">
        <p14:creationId xmlns:p14="http://schemas.microsoft.com/office/powerpoint/2010/main" val="66640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3</a:t>
            </a:fld>
            <a:endParaRPr lang="en-US" dirty="0"/>
          </a:p>
        </p:txBody>
      </p:sp>
    </p:spTree>
    <p:extLst>
      <p:ext uri="{BB962C8B-B14F-4D97-AF65-F5344CB8AC3E}">
        <p14:creationId xmlns:p14="http://schemas.microsoft.com/office/powerpoint/2010/main" val="322018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51</a:t>
            </a:fld>
            <a:endParaRPr lang="en-US" dirty="0"/>
          </a:p>
        </p:txBody>
      </p:sp>
    </p:spTree>
    <p:extLst>
      <p:ext uri="{BB962C8B-B14F-4D97-AF65-F5344CB8AC3E}">
        <p14:creationId xmlns:p14="http://schemas.microsoft.com/office/powerpoint/2010/main" val="3490235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52</a:t>
            </a:fld>
            <a:endParaRPr lang="en-US" dirty="0"/>
          </a:p>
        </p:txBody>
      </p:sp>
    </p:spTree>
    <p:extLst>
      <p:ext uri="{BB962C8B-B14F-4D97-AF65-F5344CB8AC3E}">
        <p14:creationId xmlns:p14="http://schemas.microsoft.com/office/powerpoint/2010/main" val="1912856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53</a:t>
            </a:fld>
            <a:endParaRPr lang="en-US" dirty="0"/>
          </a:p>
        </p:txBody>
      </p:sp>
    </p:spTree>
    <p:extLst>
      <p:ext uri="{BB962C8B-B14F-4D97-AF65-F5344CB8AC3E}">
        <p14:creationId xmlns:p14="http://schemas.microsoft.com/office/powerpoint/2010/main" val="179132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topics will be just scratching the surface, but I will direct you on where to find the information that I’ve found most helpful.   Others that are either less covered elsewhere or not included at all—especially social media, given its omnipresence in our modern lives—will be covered in more detail.  </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4</a:t>
            </a:fld>
            <a:endParaRPr lang="en-US" dirty="0"/>
          </a:p>
        </p:txBody>
      </p:sp>
    </p:spTree>
    <p:extLst>
      <p:ext uri="{BB962C8B-B14F-4D97-AF65-F5344CB8AC3E}">
        <p14:creationId xmlns:p14="http://schemas.microsoft.com/office/powerpoint/2010/main" val="3856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loss of services following an individual aging into adulthood is commonly referred to as having reached “the cliff” in services and supports for autistic adults.</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6</a:t>
            </a:fld>
            <a:endParaRPr lang="en-US" dirty="0"/>
          </a:p>
        </p:txBody>
      </p:sp>
    </p:spTree>
    <p:extLst>
      <p:ext uri="{BB962C8B-B14F-4D97-AF65-F5344CB8AC3E}">
        <p14:creationId xmlns:p14="http://schemas.microsoft.com/office/powerpoint/2010/main" val="141021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noting that because of the definition they used to define students with disabilities (i.e., had to have received at least some SE services from 7</a:t>
            </a:r>
            <a:r>
              <a:rPr lang="en-US" baseline="30000" dirty="0"/>
              <a:t>th</a:t>
            </a:r>
            <a:r>
              <a:rPr lang="en-US" dirty="0"/>
              <a:t> grade onward), there are a significant proportion of individuals with ASD who are excluded from this report – I was one of them, as I had never received SE services in school.  </a:t>
            </a:r>
          </a:p>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7</a:t>
            </a:fld>
            <a:endParaRPr lang="en-US" dirty="0"/>
          </a:p>
        </p:txBody>
      </p:sp>
    </p:spTree>
    <p:extLst>
      <p:ext uri="{BB962C8B-B14F-4D97-AF65-F5344CB8AC3E}">
        <p14:creationId xmlns:p14="http://schemas.microsoft.com/office/powerpoint/2010/main" val="379005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Although these numbers were pulled from a very rich, comprehensive, and painstakingly representative dataset of a national cohort,</a:t>
            </a:r>
            <a:r>
              <a:rPr lang="en-US" b="1" dirty="0"/>
              <a:t> keep in mind that these numbers were published 12 years ago, and there have been substantial changes in housing affordability and accessibility across broader society in more recent years.  National trends reflecting the ongoing housing crisis most likely have exacerbated these differences relative to what the stats were just ten years ago.</a:t>
            </a:r>
            <a:r>
              <a:rPr lang="en-US" dirty="0"/>
              <a:t> </a:t>
            </a:r>
            <a:r>
              <a:rPr lang="en-US" sz="1400" dirty="0">
                <a:solidFill>
                  <a:schemeClr val="accent5">
                    <a:lumMod val="50000"/>
                  </a:schemeClr>
                </a:solidFill>
              </a:rPr>
              <a:t>There has also been increasing representation of young adults with ASD who seek postsecondary education. </a:t>
            </a:r>
            <a:r>
              <a:rPr lang="en-US" sz="1200" dirty="0">
                <a:solidFill>
                  <a:schemeClr val="accent5">
                    <a:lumMod val="50000"/>
                  </a:schemeClr>
                </a:solidFill>
              </a:rPr>
              <a:t>However, they still face substantial challenges once they have completed their college education, and they are also at a higher risk of not completing their degree.</a:t>
            </a:r>
          </a:p>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8</a:t>
            </a:fld>
            <a:endParaRPr lang="en-US" dirty="0"/>
          </a:p>
        </p:txBody>
      </p:sp>
    </p:spTree>
    <p:extLst>
      <p:ext uri="{BB962C8B-B14F-4D97-AF65-F5344CB8AC3E}">
        <p14:creationId xmlns:p14="http://schemas.microsoft.com/office/powerpoint/2010/main" val="46810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10</a:t>
            </a:fld>
            <a:endParaRPr lang="en-US" dirty="0"/>
          </a:p>
        </p:txBody>
      </p:sp>
    </p:spTree>
    <p:extLst>
      <p:ext uri="{BB962C8B-B14F-4D97-AF65-F5344CB8AC3E}">
        <p14:creationId xmlns:p14="http://schemas.microsoft.com/office/powerpoint/2010/main" val="367668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worth mentioning that I won’t be going into any detail for any of this.  </a:t>
            </a:r>
          </a:p>
        </p:txBody>
      </p:sp>
      <p:sp>
        <p:nvSpPr>
          <p:cNvPr id="4" name="Slide Number Placeholder 3"/>
          <p:cNvSpPr>
            <a:spLocks noGrp="1"/>
          </p:cNvSpPr>
          <p:nvPr>
            <p:ph type="sldNum" sz="quarter" idx="5"/>
          </p:nvPr>
        </p:nvSpPr>
        <p:spPr/>
        <p:txBody>
          <a:bodyPr/>
          <a:lstStyle/>
          <a:p>
            <a:pPr>
              <a:defRPr/>
            </a:pPr>
            <a:fld id="{CB1E04C4-209E-42C0-BB16-60A19275D140}" type="slidenum">
              <a:rPr lang="en-US" smtClean="0"/>
              <a:pPr>
                <a:defRPr/>
              </a:pPr>
              <a:t>11</a:t>
            </a:fld>
            <a:endParaRPr lang="en-US" dirty="0"/>
          </a:p>
        </p:txBody>
      </p:sp>
    </p:spTree>
    <p:extLst>
      <p:ext uri="{BB962C8B-B14F-4D97-AF65-F5344CB8AC3E}">
        <p14:creationId xmlns:p14="http://schemas.microsoft.com/office/powerpoint/2010/main" val="1447043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3733800"/>
            <a:ext cx="7772400" cy="0"/>
          </a:xfrm>
          <a:prstGeom prst="line">
            <a:avLst/>
          </a:prstGeom>
          <a:ln w="508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nchor="b" anchorCtr="0">
            <a:normAutofit/>
          </a:bodyPr>
          <a:lstStyle>
            <a:lvl1pPr algn="l">
              <a:defRPr sz="4000">
                <a:latin typeface="Rockwell" pitchFamily="18" charset="0"/>
              </a:defRPr>
            </a:lvl1pPr>
          </a:lstStyle>
          <a:p>
            <a:r>
              <a:rPr lang="en-US" dirty="0"/>
              <a:t>Click to edit Master title style</a:t>
            </a:r>
          </a:p>
        </p:txBody>
      </p:sp>
      <p:sp>
        <p:nvSpPr>
          <p:cNvPr id="3" name="Subtitle 2"/>
          <p:cNvSpPr>
            <a:spLocks noGrp="1"/>
          </p:cNvSpPr>
          <p:nvPr>
            <p:ph type="subTitle" idx="1"/>
          </p:nvPr>
        </p:nvSpPr>
        <p:spPr>
          <a:xfrm>
            <a:off x="685800" y="3886200"/>
            <a:ext cx="5410200" cy="9144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Marcus NIH w CHOA CMYK.jpg"/>
          <p:cNvPicPr>
            <a:picLocks noChangeAspect="1"/>
          </p:cNvPicPr>
          <p:nvPr userDrawn="1"/>
        </p:nvPicPr>
        <p:blipFill>
          <a:blip r:embed="rId2" cstate="print"/>
          <a:stretch>
            <a:fillRect/>
          </a:stretch>
        </p:blipFill>
        <p:spPr>
          <a:xfrm>
            <a:off x="5562600" y="5486400"/>
            <a:ext cx="3181815" cy="1087120"/>
          </a:xfrm>
          <a:prstGeom prst="rect">
            <a:avLst/>
          </a:prstGeom>
        </p:spPr>
      </p:pic>
      <p:pic>
        <p:nvPicPr>
          <p:cNvPr id="5" name="Picture 4" descr="Macus Intro Slide background.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4886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A1261-5562-4F4C-B430-000F664A7FFE}"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30080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4A1261-5562-4F4C-B430-000F664A7FFE}"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351415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4A1261-5562-4F4C-B430-000F664A7FFE}"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347821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A1261-5562-4F4C-B430-000F664A7FFE}"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2196125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A1261-5562-4F4C-B430-000F664A7FFE}"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306149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A1261-5562-4F4C-B430-000F664A7FFE}"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253865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A1261-5562-4F4C-B430-000F664A7FFE}"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619764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A1261-5562-4F4C-B430-000F664A7FFE}"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2442333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A1261-5562-4F4C-B430-000F664A7FFE}"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358129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87975"/>
            <a:ext cx="5181600" cy="1317625"/>
          </a:xfrm>
        </p:spPr>
        <p:txBody>
          <a:bodyPr anchor="b" anchorCtr="0">
            <a:normAutofit/>
          </a:bodyPr>
          <a:lstStyle>
            <a:lvl1pPr algn="l">
              <a:defRPr sz="2800">
                <a:latin typeface="Rockwell" pitchFamily="18" charset="0"/>
              </a:defRPr>
            </a:lvl1pPr>
          </a:lstStyle>
          <a:p>
            <a:r>
              <a:rPr lang="en-US" dirty="0"/>
              <a:t>Click to edit Master title style</a:t>
            </a:r>
          </a:p>
        </p:txBody>
      </p:sp>
      <p:pic>
        <p:nvPicPr>
          <p:cNvPr id="4" name="Picture 3" descr="Marcus NIH w CHOA CMYK.jpg"/>
          <p:cNvPicPr>
            <a:picLocks noChangeAspect="1"/>
          </p:cNvPicPr>
          <p:nvPr userDrawn="1"/>
        </p:nvPicPr>
        <p:blipFill>
          <a:blip r:embed="rId2" cstate="print"/>
          <a:stretch>
            <a:fillRect/>
          </a:stretch>
        </p:blipFill>
        <p:spPr>
          <a:xfrm>
            <a:off x="5562600" y="5486400"/>
            <a:ext cx="3181815" cy="1087120"/>
          </a:xfrm>
          <a:prstGeom prst="rect">
            <a:avLst/>
          </a:prstGeom>
        </p:spPr>
      </p:pic>
      <p:pic>
        <p:nvPicPr>
          <p:cNvPr id="3" name="Picture 2" descr="Macus Intro Slide background.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48868"/>
          </a:xfrm>
          <a:prstGeom prst="rect">
            <a:avLst/>
          </a:prstGeom>
        </p:spPr>
      </p:pic>
      <p:pic>
        <p:nvPicPr>
          <p:cNvPr id="5" name="Picture 4" descr="Macus Intro Slide 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34856" cy="6858000"/>
          </a:xfrm>
          <a:prstGeom prst="rect">
            <a:avLst/>
          </a:prstGeom>
        </p:spPr>
      </p:pic>
      <p:pic>
        <p:nvPicPr>
          <p:cNvPr id="6" name="Picture 5" descr="Macus Intro Slide background_V2.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34856" cy="6858000"/>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Calibri" pitchFamily="34" charset="0"/>
              </a:defRPr>
            </a:lvl1pPr>
          </a:lstStyle>
          <a:p>
            <a:r>
              <a:rPr lang="en-US" dirty="0"/>
              <a:t>Click to edit Master title style</a:t>
            </a:r>
          </a:p>
        </p:txBody>
      </p:sp>
      <p:cxnSp>
        <p:nvCxnSpPr>
          <p:cNvPr id="4" name="Straight Connector 3"/>
          <p:cNvCxnSpPr/>
          <p:nvPr userDrawn="1"/>
        </p:nvCxnSpPr>
        <p:spPr>
          <a:xfrm>
            <a:off x="457200" y="1219200"/>
            <a:ext cx="8229600" cy="0"/>
          </a:xfrm>
          <a:prstGeom prst="line">
            <a:avLst/>
          </a:prstGeom>
          <a:ln w="508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1100">
                <a:solidFill>
                  <a:schemeClr val="accent1">
                    <a:lumMod val="60000"/>
                    <a:lumOff val="40000"/>
                  </a:schemeClr>
                </a:solidFill>
                <a:latin typeface="Calibri" pitchFamily="34" charset="0"/>
              </a:defRPr>
            </a:lvl1pPr>
          </a:lstStyle>
          <a:p>
            <a:pPr>
              <a:defRPr/>
            </a:pPr>
            <a:fld id="{01D945C9-0277-4107-B589-EC55ECD240BC}" type="slidenum">
              <a:rPr lang="en-US" smtClean="0"/>
              <a:pPr>
                <a:defRPr/>
              </a:pPr>
              <a:t>‹#›</a:t>
            </a:fld>
            <a:endParaRPr lang="en-US" dirty="0"/>
          </a:p>
        </p:txBody>
      </p:sp>
      <p:sp>
        <p:nvSpPr>
          <p:cNvPr id="19" name="TextBox 18"/>
          <p:cNvSpPr txBox="1"/>
          <p:nvPr userDrawn="1"/>
        </p:nvSpPr>
        <p:spPr>
          <a:xfrm>
            <a:off x="1676400" y="6477001"/>
            <a:ext cx="6477000" cy="276999"/>
          </a:xfrm>
          <a:prstGeom prst="rect">
            <a:avLst/>
          </a:prstGeom>
          <a:noFill/>
        </p:spPr>
        <p:txBody>
          <a:bodyPr wrap="square">
            <a:spAutoFit/>
          </a:bodyPr>
          <a:lstStyle/>
          <a:p>
            <a:pPr algn="r">
              <a:defRPr/>
            </a:pPr>
            <a:r>
              <a:rPr lang="en-US" sz="1200" dirty="0">
                <a:solidFill>
                  <a:schemeClr val="accent1">
                    <a:lumMod val="60000"/>
                    <a:lumOff val="40000"/>
                  </a:schemeClr>
                </a:solidFill>
                <a:latin typeface="Rockwell" pitchFamily="18" charset="0"/>
              </a:rPr>
              <a:t>Marcus Autism Center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Calibri" pitchFamily="34" charset="0"/>
              </a:defRPr>
            </a:lvl1pPr>
          </a:lstStyle>
          <a:p>
            <a:r>
              <a:rPr lang="en-US" dirty="0"/>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1100">
                <a:solidFill>
                  <a:schemeClr val="bg1"/>
                </a:solidFill>
                <a:latin typeface="Calibri" pitchFamily="34" charset="0"/>
              </a:defRPr>
            </a:lvl1pPr>
          </a:lstStyle>
          <a:p>
            <a:pPr>
              <a:defRPr/>
            </a:pPr>
            <a:fld id="{01D945C9-0277-4107-B589-EC55ECD240BC}" type="slidenum">
              <a:rPr lang="en-US" smtClean="0"/>
              <a:pPr>
                <a:defRPr/>
              </a:pPr>
              <a:t>‹#›</a:t>
            </a:fld>
            <a:endParaRPr lang="en-US" dirty="0"/>
          </a:p>
        </p:txBody>
      </p:sp>
      <p:sp>
        <p:nvSpPr>
          <p:cNvPr id="8" name="TextBox 7"/>
          <p:cNvSpPr txBox="1"/>
          <p:nvPr userDrawn="1"/>
        </p:nvSpPr>
        <p:spPr>
          <a:xfrm>
            <a:off x="1676400" y="6477001"/>
            <a:ext cx="6477000" cy="276999"/>
          </a:xfrm>
          <a:prstGeom prst="rect">
            <a:avLst/>
          </a:prstGeom>
          <a:noFill/>
        </p:spPr>
        <p:txBody>
          <a:bodyPr wrap="square">
            <a:spAutoFit/>
          </a:bodyPr>
          <a:lstStyle/>
          <a:p>
            <a:pPr algn="r">
              <a:defRPr/>
            </a:pPr>
            <a:r>
              <a:rPr lang="en-US" sz="1200" dirty="0">
                <a:solidFill>
                  <a:schemeClr val="bg1"/>
                </a:solidFill>
                <a:latin typeface="Rockwell" pitchFamily="18" charset="0"/>
              </a:rPr>
              <a:t>Marcus Autism Center</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7200" y="1219200"/>
            <a:ext cx="8229600" cy="0"/>
          </a:xfrm>
          <a:prstGeom prst="line">
            <a:avLst/>
          </a:prstGeom>
          <a:ln w="508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1100">
                <a:solidFill>
                  <a:schemeClr val="accent1">
                    <a:lumMod val="60000"/>
                    <a:lumOff val="40000"/>
                  </a:schemeClr>
                </a:solidFill>
                <a:latin typeface="Calibri" pitchFamily="34" charset="0"/>
              </a:defRPr>
            </a:lvl1pPr>
          </a:lstStyle>
          <a:p>
            <a:pPr>
              <a:defRPr/>
            </a:pPr>
            <a:fld id="{01D945C9-0277-4107-B589-EC55ECD240BC}" type="slidenum">
              <a:rPr lang="en-US" smtClean="0"/>
              <a:pPr>
                <a:defRPr/>
              </a:pPr>
              <a:t>‹#›</a:t>
            </a:fld>
            <a:endParaRPr lang="en-US" dirty="0"/>
          </a:p>
        </p:txBody>
      </p:sp>
      <p:sp>
        <p:nvSpPr>
          <p:cNvPr id="14" name="TextBox 13"/>
          <p:cNvSpPr txBox="1"/>
          <p:nvPr userDrawn="1"/>
        </p:nvSpPr>
        <p:spPr>
          <a:xfrm>
            <a:off x="1676400" y="6477001"/>
            <a:ext cx="6477000" cy="276999"/>
          </a:xfrm>
          <a:prstGeom prst="rect">
            <a:avLst/>
          </a:prstGeom>
          <a:noFill/>
        </p:spPr>
        <p:txBody>
          <a:bodyPr wrap="square">
            <a:spAutoFit/>
          </a:bodyPr>
          <a:lstStyle/>
          <a:p>
            <a:pPr algn="r">
              <a:defRPr/>
            </a:pPr>
            <a:r>
              <a:rPr lang="en-US" sz="1200" dirty="0">
                <a:solidFill>
                  <a:schemeClr val="accent1">
                    <a:lumMod val="60000"/>
                    <a:lumOff val="40000"/>
                  </a:schemeClr>
                </a:solidFill>
                <a:latin typeface="Rockwell" pitchFamily="18" charset="0"/>
              </a:rPr>
              <a:t>Marcus Autism Center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4A1261-5562-4F4C-B430-000F664A7FFE}"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150504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A1261-5562-4F4C-B430-000F664A7FFE}"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D203-88EC-2F40-9C96-FC43E8D167C2}" type="slidenum">
              <a:rPr lang="en-US" smtClean="0"/>
              <a:t>‹#›</a:t>
            </a:fld>
            <a:endParaRPr lang="en-US"/>
          </a:p>
        </p:txBody>
      </p:sp>
    </p:spTree>
    <p:extLst>
      <p:ext uri="{BB962C8B-B14F-4D97-AF65-F5344CB8AC3E}">
        <p14:creationId xmlns:p14="http://schemas.microsoft.com/office/powerpoint/2010/main" val="200423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000" b="0">
                <a:solidFill>
                  <a:schemeClr val="bg1">
                    <a:lumMod val="50000"/>
                  </a:schemeClr>
                </a:solidFill>
                <a:latin typeface="Calibri" pitchFamily="34" charset="0"/>
              </a:defRPr>
            </a:lvl1pPr>
          </a:lstStyle>
          <a:p>
            <a:pPr>
              <a:defRPr/>
            </a:pPr>
            <a:fld id="{D423F924-74D2-45C3-9581-52674854CC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23" r:id="rId2"/>
    <p:sldLayoutId id="2147483705" r:id="rId3"/>
    <p:sldLayoutId id="2147483721" r:id="rId4"/>
    <p:sldLayoutId id="2147483724" r:id="rId5"/>
    <p:sldLayoutId id="2147483714" r:id="rId6"/>
    <p:sldLayoutId id="2147483722" r:id="rId7"/>
  </p:sldLayoutIdLst>
  <p:hf hdr="0" ftr="0" dt="0"/>
  <p:txStyles>
    <p:titleStyle>
      <a:lvl1pPr algn="l" rtl="0" eaLnBrk="0" fontAlgn="base" hangingPunct="0">
        <a:spcBef>
          <a:spcPct val="0"/>
        </a:spcBef>
        <a:spcAft>
          <a:spcPct val="0"/>
        </a:spcAft>
        <a:defRPr sz="3600" kern="1200">
          <a:solidFill>
            <a:schemeClr val="accent1">
              <a:lumMod val="75000"/>
            </a:schemeClr>
          </a:solidFill>
          <a:latin typeface="Calibri" pitchFamily="34"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A1261-5562-4F4C-B430-000F664A7FFE}" type="datetimeFigureOut">
              <a:rPr lang="en-US" smtClean="0"/>
              <a:t>9/17/2023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7D203-88EC-2F40-9C96-FC43E8D167C2}" type="slidenum">
              <a:rPr lang="en-US" smtClean="0"/>
              <a:t>‹#›</a:t>
            </a:fld>
            <a:endParaRPr lang="en-US"/>
          </a:p>
        </p:txBody>
      </p:sp>
    </p:spTree>
    <p:extLst>
      <p:ext uri="{BB962C8B-B14F-4D97-AF65-F5344CB8AC3E}">
        <p14:creationId xmlns:p14="http://schemas.microsoft.com/office/powerpoint/2010/main" val="170583822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g"/><Relationship Id="rId4" Type="http://schemas.openxmlformats.org/officeDocument/2006/relationships/hyperlink" Target="mailto:Laura.Suzanna.Coleman@emory.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66700" y="2349500"/>
            <a:ext cx="8610600" cy="2667000"/>
          </a:xfrm>
        </p:spPr>
        <p:txBody>
          <a:bodyPr anchor="ctr">
            <a:noAutofit/>
          </a:bodyPr>
          <a:lstStyle/>
          <a:p>
            <a:pPr algn="ctr">
              <a:defRPr/>
            </a:pPr>
            <a:r>
              <a:rPr lang="en-US" sz="5200" b="1" dirty="0">
                <a:latin typeface="Calibri" panose="020F0502020204030204" pitchFamily="34" charset="0"/>
                <a:cs typeface="Calibri" panose="020F0502020204030204" pitchFamily="34" charset="0"/>
              </a:rPr>
              <a:t>Navigating Adulthood on the Autism Spectrum</a:t>
            </a:r>
            <a:br>
              <a:rPr lang="en-US" sz="3600" b="1" i="1" dirty="0"/>
            </a:br>
            <a:br>
              <a:rPr lang="en-US" sz="3600" i="1" dirty="0"/>
            </a:br>
            <a:br>
              <a:rPr lang="en-US" sz="3600" b="1" i="1" dirty="0"/>
            </a:br>
            <a:endParaRPr lang="en-US" sz="32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82AF9C9-9898-7E6A-D61E-910739293F15}"/>
              </a:ext>
            </a:extLst>
          </p:cNvPr>
          <p:cNvSpPr/>
          <p:nvPr/>
        </p:nvSpPr>
        <p:spPr>
          <a:xfrm>
            <a:off x="0" y="0"/>
            <a:ext cx="1905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5E407FD-EDD1-D2B0-CD81-FCE21A357ACE}"/>
              </a:ext>
            </a:extLst>
          </p:cNvPr>
          <p:cNvSpPr/>
          <p:nvPr/>
        </p:nvSpPr>
        <p:spPr>
          <a:xfrm>
            <a:off x="3012440" y="5257800"/>
            <a:ext cx="6096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C5E27A5-70A2-AD48-9302-BAB8DD6511B3}"/>
              </a:ext>
            </a:extLst>
          </p:cNvPr>
          <p:cNvSpPr txBox="1">
            <a:spLocks/>
          </p:cNvSpPr>
          <p:nvPr/>
        </p:nvSpPr>
        <p:spPr bwMode="auto">
          <a:xfrm>
            <a:off x="457200" y="3835400"/>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2800" kern="1200">
                <a:solidFill>
                  <a:schemeClr val="bg1">
                    <a:lumMod val="50000"/>
                  </a:schemeClr>
                </a:solidFill>
                <a:latin typeface="Calibri" pitchFamily="34" charset="0"/>
                <a:ea typeface="+mn-ea"/>
                <a:cs typeface="+mn-cs"/>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Calibri" pitchFamily="34" charset="0"/>
                <a:ea typeface="+mn-ea"/>
                <a:cs typeface="+mn-cs"/>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Calibri" pitchFamily="34" charset="0"/>
                <a:ea typeface="+mn-ea"/>
                <a:cs typeface="+mn-cs"/>
              </a:defRPr>
            </a:lvl3pPr>
            <a:lvl4pPr marL="1371600" indent="0" algn="ctr" rtl="0" eaLnBrk="0" fontAlgn="base" hangingPunct="0">
              <a:spcBef>
                <a:spcPct val="20000"/>
              </a:spcBef>
              <a:spcAft>
                <a:spcPct val="0"/>
              </a:spcAft>
              <a:buFont typeface="Arial" charset="0"/>
              <a:buNone/>
              <a:defRPr sz="1800" kern="1200">
                <a:solidFill>
                  <a:schemeClr val="tx1">
                    <a:tint val="75000"/>
                  </a:schemeClr>
                </a:solidFill>
                <a:latin typeface="Calibri" pitchFamily="34" charset="0"/>
                <a:ea typeface="+mn-ea"/>
                <a:cs typeface="+mn-cs"/>
              </a:defRPr>
            </a:lvl4pPr>
            <a:lvl5pPr marL="1828800" indent="0" algn="ctr" rtl="0" eaLnBrk="0" fontAlgn="base" hangingPunct="0">
              <a:spcBef>
                <a:spcPct val="20000"/>
              </a:spcBef>
              <a:spcAft>
                <a:spcPct val="0"/>
              </a:spcAft>
              <a:buFont typeface="Arial" charset="0"/>
              <a:buNone/>
              <a:defRPr sz="1800" kern="1200">
                <a:solidFill>
                  <a:schemeClr val="tx1">
                    <a:tint val="75000"/>
                  </a:schemeClr>
                </a:solidFill>
                <a:latin typeface="Calibri"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3000" b="1" i="1" dirty="0"/>
              <a:t>Practical Guidance for the Transition to Independent Living as an Autistic Adult</a:t>
            </a:r>
          </a:p>
        </p:txBody>
      </p:sp>
      <p:sp>
        <p:nvSpPr>
          <p:cNvPr id="8" name="TextBox 7">
            <a:extLst>
              <a:ext uri="{FF2B5EF4-FFF2-40B4-BE49-F238E27FC236}">
                <a16:creationId xmlns:a16="http://schemas.microsoft.com/office/drawing/2014/main" id="{BF03377F-A0CA-E532-4AD2-579A4FD011A2}"/>
              </a:ext>
            </a:extLst>
          </p:cNvPr>
          <p:cNvSpPr txBox="1"/>
          <p:nvPr/>
        </p:nvSpPr>
        <p:spPr>
          <a:xfrm>
            <a:off x="1905000" y="4980682"/>
            <a:ext cx="5562600" cy="2154436"/>
          </a:xfrm>
          <a:prstGeom prst="rect">
            <a:avLst/>
          </a:prstGeom>
          <a:noFill/>
        </p:spPr>
        <p:txBody>
          <a:bodyPr wrap="square" rtlCol="0">
            <a:spAutoFit/>
          </a:bodyPr>
          <a:lstStyle/>
          <a:p>
            <a:pPr algn="ctr">
              <a:spcAft>
                <a:spcPts val="600"/>
              </a:spcAft>
            </a:pPr>
            <a:r>
              <a:rPr lang="en-US" sz="2000" b="1" dirty="0">
                <a:solidFill>
                  <a:schemeClr val="tx1">
                    <a:lumMod val="50000"/>
                    <a:lumOff val="50000"/>
                  </a:schemeClr>
                </a:solidFill>
                <a:latin typeface="Calibri" panose="020F0502020204030204" pitchFamily="34" charset="0"/>
                <a:cs typeface="Calibri" panose="020F0502020204030204" pitchFamily="34" charset="0"/>
              </a:rPr>
              <a:t>Presented by:</a:t>
            </a:r>
          </a:p>
          <a:p>
            <a:pPr algn="ctr">
              <a:spcAft>
                <a:spcPts val="600"/>
              </a:spcAft>
            </a:pPr>
            <a:endParaRPr lang="en-US" sz="500" dirty="0">
              <a:solidFill>
                <a:schemeClr val="tx1">
                  <a:lumMod val="50000"/>
                  <a:lumOff val="50000"/>
                </a:schemeClr>
              </a:solidFill>
              <a:latin typeface="Calibri" panose="020F0502020204030204" pitchFamily="34" charset="0"/>
              <a:cs typeface="Calibri" panose="020F0502020204030204" pitchFamily="34" charset="0"/>
            </a:endParaRPr>
          </a:p>
          <a:p>
            <a:pPr algn="ctr">
              <a:spcAft>
                <a:spcPts val="600"/>
              </a:spcAft>
            </a:pPr>
            <a:r>
              <a:rPr lang="en-US" sz="2200" b="1" dirty="0">
                <a:solidFill>
                  <a:schemeClr val="tx1">
                    <a:lumMod val="50000"/>
                    <a:lumOff val="50000"/>
                  </a:schemeClr>
                </a:solidFill>
                <a:latin typeface="Calibri" panose="020F0502020204030204" pitchFamily="34" charset="0"/>
                <a:cs typeface="Calibri" panose="020F0502020204030204" pitchFamily="34" charset="0"/>
              </a:rPr>
              <a:t>Laura S. Coleman</a:t>
            </a:r>
          </a:p>
          <a:p>
            <a:pPr algn="ctr">
              <a:spcAft>
                <a:spcPts val="600"/>
              </a:spcAft>
            </a:pPr>
            <a:r>
              <a:rPr lang="en-US" sz="2200" b="1" dirty="0">
                <a:solidFill>
                  <a:schemeClr val="tx1">
                    <a:lumMod val="50000"/>
                    <a:lumOff val="50000"/>
                  </a:schemeClr>
                </a:solidFill>
                <a:latin typeface="Calibri" panose="020F0502020204030204" pitchFamily="34" charset="0"/>
                <a:cs typeface="Calibri" panose="020F0502020204030204" pitchFamily="34" charset="0"/>
              </a:rPr>
              <a:t>B. A. Psychology, Emory University </a:t>
            </a:r>
          </a:p>
          <a:p>
            <a:pPr algn="ctr">
              <a:spcAft>
                <a:spcPts val="600"/>
              </a:spcAft>
            </a:pPr>
            <a:r>
              <a:rPr lang="en-US" sz="2200" b="1" dirty="0">
                <a:solidFill>
                  <a:schemeClr val="tx1">
                    <a:lumMod val="50000"/>
                    <a:lumOff val="50000"/>
                  </a:schemeClr>
                </a:solidFill>
                <a:latin typeface="Calibri" panose="020F0502020204030204" pitchFamily="34" charset="0"/>
                <a:cs typeface="Calibri" panose="020F0502020204030204" pitchFamily="34" charset="0"/>
              </a:rPr>
              <a:t>Marcus Autism Center, Atlanta, Georgia</a:t>
            </a:r>
          </a:p>
          <a:p>
            <a:endParaRPr lang="en-US" dirty="0"/>
          </a:p>
        </p:txBody>
      </p:sp>
      <p:pic>
        <p:nvPicPr>
          <p:cNvPr id="1026" name="Picture 2" descr="Apartment building Images and Stock Photos. 408,012 Apartment building  photography and royalty free pictures available to download from thousands  of stock photo providers.">
            <a:extLst>
              <a:ext uri="{FF2B5EF4-FFF2-40B4-BE49-F238E27FC236}">
                <a16:creationId xmlns:a16="http://schemas.microsoft.com/office/drawing/2014/main" id="{BAE0A0D2-22B6-CD2A-3EB8-50A8BE4BA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55"/>
          <a:stretch/>
        </p:blipFill>
        <p:spPr bwMode="auto">
          <a:xfrm>
            <a:off x="3396013" y="138921"/>
            <a:ext cx="2351974"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Of Tidy Modern Office Workspace Stock Illustration - Download  Image Now - Office, Desk, Home Office - iStock">
            <a:extLst>
              <a:ext uri="{FF2B5EF4-FFF2-40B4-BE49-F238E27FC236}">
                <a16:creationId xmlns:a16="http://schemas.microsoft.com/office/drawing/2014/main" id="{B9B1FCC8-F625-FDCC-0D4B-FD614359C50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43" t="8170" r="5883" b="10131"/>
          <a:stretch/>
        </p:blipFill>
        <p:spPr bwMode="auto">
          <a:xfrm>
            <a:off x="6425387" y="84393"/>
            <a:ext cx="2084426" cy="19738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72F1509-BB89-75F1-09BD-68E8C09129A5}"/>
              </a:ext>
            </a:extLst>
          </p:cNvPr>
          <p:cNvPicPr>
            <a:picLocks noChangeAspect="1"/>
          </p:cNvPicPr>
          <p:nvPr/>
        </p:nvPicPr>
        <p:blipFill rotWithShape="1">
          <a:blip r:embed="rId5"/>
          <a:srcRect t="5562" r="8564"/>
          <a:stretch/>
        </p:blipFill>
        <p:spPr>
          <a:xfrm>
            <a:off x="724104" y="138921"/>
            <a:ext cx="1994509" cy="18373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66675" y="303341"/>
            <a:ext cx="9077325" cy="914400"/>
          </a:xfrm>
        </p:spPr>
        <p:txBody>
          <a:bodyPr>
            <a:noAutofit/>
          </a:bodyPr>
          <a:lstStyle/>
          <a:p>
            <a:r>
              <a:rPr lang="en-US" sz="3600" b="1" dirty="0">
                <a:solidFill>
                  <a:srgbClr val="0070C0"/>
                </a:solidFill>
                <a:latin typeface="Calibri" panose="020F0502020204030204" pitchFamily="34" charset="0"/>
                <a:cs typeface="Calibri" panose="020F0502020204030204" pitchFamily="34" charset="0"/>
              </a:rPr>
              <a:t>2. </a:t>
            </a:r>
            <a:r>
              <a:rPr lang="en-US" sz="3600" b="1" i="1" dirty="0">
                <a:solidFill>
                  <a:srgbClr val="0070C0"/>
                </a:solidFill>
                <a:latin typeface="Calibri" panose="020F0502020204030204" pitchFamily="34" charset="0"/>
                <a:cs typeface="Calibri" panose="020F0502020204030204" pitchFamily="34" charset="0"/>
              </a:rPr>
              <a:t>“</a:t>
            </a:r>
            <a:r>
              <a:rPr lang="en-US" sz="3600" b="1" dirty="0">
                <a:solidFill>
                  <a:srgbClr val="0070C0"/>
                </a:solidFill>
                <a:latin typeface="Calibri" panose="020F0502020204030204" pitchFamily="34" charset="0"/>
                <a:cs typeface="Calibri" panose="020F0502020204030204" pitchFamily="34" charset="0"/>
              </a:rPr>
              <a:t>The road less traveled</a:t>
            </a:r>
            <a:r>
              <a:rPr lang="en-US" sz="3600" b="1" i="1" dirty="0">
                <a:solidFill>
                  <a:srgbClr val="0070C0"/>
                </a:solidFill>
                <a:latin typeface="Calibri" panose="020F0502020204030204" pitchFamily="34" charset="0"/>
                <a:cs typeface="Calibri" panose="020F0502020204030204" pitchFamily="34" charset="0"/>
              </a:rPr>
              <a:t>”: </a:t>
            </a:r>
            <a:r>
              <a:rPr lang="en-US" sz="3600" b="1" dirty="0">
                <a:solidFill>
                  <a:srgbClr val="0070C0"/>
                </a:solidFill>
                <a:latin typeface="Calibri" panose="020F0502020204030204" pitchFamily="34" charset="0"/>
                <a:cs typeface="Calibri" panose="020F0502020204030204" pitchFamily="34" charset="0"/>
              </a:rPr>
              <a:t>When you have to take a nontraditional path through adulthood</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1217741"/>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363F580D-E28C-64BC-9E26-9881E34D8F8D}"/>
              </a:ext>
            </a:extLst>
          </p:cNvPr>
          <p:cNvSpPr txBox="1">
            <a:spLocks/>
          </p:cNvSpPr>
          <p:nvPr/>
        </p:nvSpPr>
        <p:spPr>
          <a:xfrm>
            <a:off x="4284032" y="1371600"/>
            <a:ext cx="4707568" cy="491636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accent5">
                    <a:lumMod val="50000"/>
                  </a:schemeClr>
                </a:solidFill>
              </a:rPr>
              <a:t>This is me at 17 during my senior year of high school, right on the cusp of “officially” becoming an adult. </a:t>
            </a:r>
          </a:p>
          <a:p>
            <a:r>
              <a:rPr lang="en-US" sz="2600" dirty="0">
                <a:solidFill>
                  <a:schemeClr val="accent5">
                    <a:lumMod val="50000"/>
                  </a:schemeClr>
                </a:solidFill>
              </a:rPr>
              <a:t>However, I most DEFINITELY took the long road in getting to where I am today.</a:t>
            </a:r>
          </a:p>
          <a:p>
            <a:pPr marL="682625"/>
            <a:r>
              <a:rPr lang="en-US" sz="2500" dirty="0">
                <a:solidFill>
                  <a:schemeClr val="accent5">
                    <a:lumMod val="50000"/>
                  </a:schemeClr>
                </a:solidFill>
              </a:rPr>
              <a:t>The yearbook quote I chose for myself ended up being quite apt, not just throughout high school, but for my early adult years and college, too</a:t>
            </a:r>
            <a:r>
              <a:rPr lang="en-US" sz="2600" dirty="0">
                <a:solidFill>
                  <a:schemeClr val="accent5">
                    <a:lumMod val="50000"/>
                  </a:schemeClr>
                </a:solidFill>
              </a:rPr>
              <a:t>.</a:t>
            </a:r>
          </a:p>
        </p:txBody>
      </p:sp>
      <p:pic>
        <p:nvPicPr>
          <p:cNvPr id="5122" name="Picture 2">
            <a:extLst>
              <a:ext uri="{FF2B5EF4-FFF2-40B4-BE49-F238E27FC236}">
                <a16:creationId xmlns:a16="http://schemas.microsoft.com/office/drawing/2014/main" id="{28C1075F-B468-5BD6-7482-A0B2F1332D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68" r="556"/>
          <a:stretch/>
        </p:blipFill>
        <p:spPr bwMode="auto">
          <a:xfrm>
            <a:off x="332036" y="4707845"/>
            <a:ext cx="4181942" cy="18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4629D680-ED5A-1DC5-DF29-B4C0379A9A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97"/>
          <a:stretch/>
        </p:blipFill>
        <p:spPr bwMode="auto">
          <a:xfrm>
            <a:off x="1000162" y="1446471"/>
            <a:ext cx="2845689" cy="30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87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80259" y="8382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07539"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266700" y="1053692"/>
            <a:ext cx="8610600" cy="9656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4800" b="1" dirty="0">
                <a:solidFill>
                  <a:srgbClr val="0070C0"/>
                </a:solidFill>
                <a:highlight>
                  <a:srgbClr val="FFFF00"/>
                </a:highlight>
                <a:latin typeface="Calibri" panose="020F0502020204030204" pitchFamily="34" charset="0"/>
                <a:cs typeface="Calibri" panose="020F0502020204030204" pitchFamily="34" charset="0"/>
              </a:rPr>
              <a:t>*Trigger Warning*</a:t>
            </a:r>
          </a:p>
        </p:txBody>
      </p:sp>
      <p:sp>
        <p:nvSpPr>
          <p:cNvPr id="5" name="Title 1">
            <a:extLst>
              <a:ext uri="{FF2B5EF4-FFF2-40B4-BE49-F238E27FC236}">
                <a16:creationId xmlns:a16="http://schemas.microsoft.com/office/drawing/2014/main" id="{6466FBE6-287C-E797-77A9-01A08E4E613C}"/>
              </a:ext>
            </a:extLst>
          </p:cNvPr>
          <p:cNvSpPr txBox="1">
            <a:spLocks/>
          </p:cNvSpPr>
          <p:nvPr/>
        </p:nvSpPr>
        <p:spPr bwMode="auto">
          <a:xfrm>
            <a:off x="111211" y="1536496"/>
            <a:ext cx="8827884" cy="510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800" dirty="0">
                <a:solidFill>
                  <a:srgbClr val="0070C0"/>
                </a:solidFill>
                <a:latin typeface="Calibri" panose="020F0502020204030204" pitchFamily="34" charset="0"/>
                <a:cs typeface="Calibri" panose="020F0502020204030204" pitchFamily="34" charset="0"/>
              </a:rPr>
              <a:t>The following summary of life events that took place during my first ten years of adulthood will include mention of </a:t>
            </a:r>
            <a:r>
              <a:rPr lang="en-US" sz="3800" dirty="0">
                <a:solidFill>
                  <a:srgbClr val="0070C0"/>
                </a:solidFill>
                <a:highlight>
                  <a:srgbClr val="FFFF00"/>
                </a:highlight>
                <a:latin typeface="Calibri" panose="020F0502020204030204" pitchFamily="34" charset="0"/>
                <a:cs typeface="Calibri" panose="020F0502020204030204" pitchFamily="34" charset="0"/>
              </a:rPr>
              <a:t>severe depression, hospitalizations, suicide attempts, and loss from suicide</a:t>
            </a:r>
            <a:r>
              <a:rPr lang="en-US" sz="3800" dirty="0">
                <a:solidFill>
                  <a:srgbClr val="0070C0"/>
                </a:solidFill>
                <a:latin typeface="Calibri" panose="020F0502020204030204" pitchFamily="34" charset="0"/>
                <a:cs typeface="Calibri" panose="020F0502020204030204" pitchFamily="34" charset="0"/>
              </a:rPr>
              <a:t>.  </a:t>
            </a:r>
          </a:p>
          <a:p>
            <a:pPr algn="ctr"/>
            <a:endParaRPr lang="en-US" sz="3600" dirty="0">
              <a:solidFill>
                <a:srgbClr val="0070C0"/>
              </a:solidFill>
              <a:latin typeface="Calibri" panose="020F0502020204030204" pitchFamily="34" charset="0"/>
              <a:cs typeface="Calibri" panose="020F0502020204030204" pitchFamily="34" charset="0"/>
            </a:endParaRPr>
          </a:p>
          <a:p>
            <a:pPr algn="ctr"/>
            <a:r>
              <a:rPr lang="en-US" sz="3800" b="1" dirty="0">
                <a:solidFill>
                  <a:srgbClr val="0070C0"/>
                </a:solidFill>
                <a:latin typeface="Calibri" panose="020F0502020204030204" pitchFamily="34" charset="0"/>
                <a:cs typeface="Calibri" panose="020F0502020204030204" pitchFamily="34" charset="0"/>
              </a:rPr>
              <a:t>If you’re not in the right headspace for this, now would be the time to step out.</a:t>
            </a:r>
          </a:p>
        </p:txBody>
      </p:sp>
      <p:sp>
        <p:nvSpPr>
          <p:cNvPr id="2" name="Title 1">
            <a:extLst>
              <a:ext uri="{FF2B5EF4-FFF2-40B4-BE49-F238E27FC236}">
                <a16:creationId xmlns:a16="http://schemas.microsoft.com/office/drawing/2014/main" id="{B5CBBA09-30A4-8CFA-909A-C21A4AF34E84}"/>
              </a:ext>
            </a:extLst>
          </p:cNvPr>
          <p:cNvSpPr>
            <a:spLocks noGrp="1"/>
          </p:cNvSpPr>
          <p:nvPr>
            <p:ph type="ctrTitle"/>
          </p:nvPr>
        </p:nvSpPr>
        <p:spPr>
          <a:xfrm>
            <a:off x="66675" y="-183945"/>
            <a:ext cx="9077325" cy="914400"/>
          </a:xfrm>
        </p:spPr>
        <p:txBody>
          <a:bodyPr>
            <a:noAutofit/>
          </a:bodyPr>
          <a:lstStyle/>
          <a:p>
            <a:r>
              <a:rPr lang="en-US" sz="3200" b="1" dirty="0">
                <a:solidFill>
                  <a:srgbClr val="0070C0"/>
                </a:solidFill>
                <a:latin typeface="Calibri" panose="020F0502020204030204" pitchFamily="34" charset="0"/>
                <a:cs typeface="Calibri" panose="020F0502020204030204" pitchFamily="34" charset="0"/>
              </a:rPr>
              <a:t>2.1 Brief summary of my first 10 years as an “adult”</a:t>
            </a:r>
          </a:p>
        </p:txBody>
      </p:sp>
    </p:spTree>
    <p:extLst>
      <p:ext uri="{BB962C8B-B14F-4D97-AF65-F5344CB8AC3E}">
        <p14:creationId xmlns:p14="http://schemas.microsoft.com/office/powerpoint/2010/main" val="367495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44137" y="135874"/>
            <a:ext cx="8651240" cy="914400"/>
          </a:xfrm>
        </p:spPr>
        <p:txBody>
          <a:bodyPr>
            <a:noAutofit/>
          </a:bodyPr>
          <a:lstStyle/>
          <a:p>
            <a:r>
              <a:rPr lang="en-US" sz="3200" b="1" dirty="0">
                <a:solidFill>
                  <a:srgbClr val="0070C0"/>
                </a:solidFill>
                <a:latin typeface="Calibri" panose="020F0502020204030204" pitchFamily="34" charset="0"/>
                <a:cs typeface="Calibri" panose="020F0502020204030204" pitchFamily="34" charset="0"/>
              </a:rPr>
              <a:t>Following high school graduation, the next ten years of my life included: </a:t>
            </a:r>
          </a:p>
        </p:txBody>
      </p: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363F580D-E28C-64BC-9E26-9881E34D8F8D}"/>
              </a:ext>
            </a:extLst>
          </p:cNvPr>
          <p:cNvSpPr txBox="1">
            <a:spLocks/>
          </p:cNvSpPr>
          <p:nvPr/>
        </p:nvSpPr>
        <p:spPr>
          <a:xfrm>
            <a:off x="52381" y="1050274"/>
            <a:ext cx="4417376" cy="605744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50" dirty="0">
                <a:solidFill>
                  <a:schemeClr val="accent5">
                    <a:lumMod val="50000"/>
                  </a:schemeClr>
                </a:solidFill>
              </a:rPr>
              <a:t>2 years at community college, earning my Associate’s degree.</a:t>
            </a:r>
          </a:p>
          <a:p>
            <a:r>
              <a:rPr lang="en-US" sz="2550" dirty="0">
                <a:solidFill>
                  <a:schemeClr val="accent5">
                    <a:lumMod val="50000"/>
                  </a:schemeClr>
                </a:solidFill>
              </a:rPr>
              <a:t>Transferred to Emory University to complete my 4-year degree, started in Fall of 2006.  </a:t>
            </a:r>
            <a:r>
              <a:rPr lang="en-US" sz="2550" b="1" dirty="0">
                <a:solidFill>
                  <a:schemeClr val="accent5">
                    <a:lumMod val="50000"/>
                  </a:schemeClr>
                </a:solidFill>
              </a:rPr>
              <a:t>Did not earn my degree until May 2016</a:t>
            </a:r>
            <a:r>
              <a:rPr lang="en-US" sz="2550" dirty="0">
                <a:solidFill>
                  <a:schemeClr val="accent5">
                    <a:lumMod val="50000"/>
                  </a:schemeClr>
                </a:solidFill>
              </a:rPr>
              <a:t>.</a:t>
            </a:r>
          </a:p>
          <a:p>
            <a:r>
              <a:rPr lang="en-US" sz="2550" dirty="0">
                <a:solidFill>
                  <a:schemeClr val="accent5">
                    <a:lumMod val="50000"/>
                  </a:schemeClr>
                </a:solidFill>
              </a:rPr>
              <a:t>Chronic severe depression, multiple psychiatric hospitalizations, and several suicide attempts while an undergrad.  Also learned I have ASD during this time.</a:t>
            </a:r>
          </a:p>
          <a:p>
            <a:endParaRPr lang="en-US" sz="2600" dirty="0">
              <a:solidFill>
                <a:schemeClr val="accent5">
                  <a:lumMod val="50000"/>
                </a:schemeClr>
              </a:solidFill>
            </a:endParaRPr>
          </a:p>
        </p:txBody>
      </p:sp>
      <p:sp>
        <p:nvSpPr>
          <p:cNvPr id="5" name="Content Placeholder 4">
            <a:extLst>
              <a:ext uri="{FF2B5EF4-FFF2-40B4-BE49-F238E27FC236}">
                <a16:creationId xmlns:a16="http://schemas.microsoft.com/office/drawing/2014/main" id="{A8BCC56F-C259-D22E-CC81-3BCDB6678E23}"/>
              </a:ext>
            </a:extLst>
          </p:cNvPr>
          <p:cNvSpPr txBox="1">
            <a:spLocks/>
          </p:cNvSpPr>
          <p:nvPr/>
        </p:nvSpPr>
        <p:spPr>
          <a:xfrm>
            <a:off x="4260641" y="838200"/>
            <a:ext cx="4855715" cy="4901674"/>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50" dirty="0">
                <a:solidFill>
                  <a:schemeClr val="accent5">
                    <a:lumMod val="50000"/>
                  </a:schemeClr>
                </a:solidFill>
              </a:rPr>
              <a:t>Just before senior year at Emory, my mom almost died after she made a near-fatal suicide attempt following us losing our home and moving back in with my dad.  She spent over 2 weeks in a medical coma in the ICU.</a:t>
            </a:r>
          </a:p>
          <a:p>
            <a:r>
              <a:rPr lang="en-US" sz="2550" dirty="0">
                <a:solidFill>
                  <a:schemeClr val="accent5">
                    <a:lumMod val="50000"/>
                  </a:schemeClr>
                </a:solidFill>
              </a:rPr>
              <a:t>Out of sheer hopelessness and despair, I made a dangerous attempt on my own life that initially resulted in expulsion, but was amended to being barred from campus and having to complete my degree remotely.</a:t>
            </a:r>
          </a:p>
        </p:txBody>
      </p:sp>
    </p:spTree>
    <p:extLst>
      <p:ext uri="{BB962C8B-B14F-4D97-AF65-F5344CB8AC3E}">
        <p14:creationId xmlns:p14="http://schemas.microsoft.com/office/powerpoint/2010/main" val="326679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AF84B7-D87F-F71E-7D5B-D8306476F0CF}"/>
              </a:ext>
            </a:extLst>
          </p:cNvPr>
          <p:cNvSpPr txBox="1">
            <a:spLocks/>
          </p:cNvSpPr>
          <p:nvPr/>
        </p:nvSpPr>
        <p:spPr bwMode="auto">
          <a:xfrm>
            <a:off x="366601" y="609600"/>
            <a:ext cx="8410797" cy="599593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2700" dirty="0">
                <a:solidFill>
                  <a:srgbClr val="0070C0"/>
                </a:solidFill>
                <a:latin typeface="Calibri" panose="020F0502020204030204" pitchFamily="34" charset="0"/>
                <a:cs typeface="Calibri" panose="020F0502020204030204" pitchFamily="34" charset="0"/>
              </a:rPr>
              <a:t>Following my exile from Emory, I spent the next five years stagnating at my childhood home while living with my parents, including most of what remained of my twenties.  During this time, I became resigned to accepting that the life I had hoped for myself would never come to be.</a:t>
            </a:r>
          </a:p>
          <a:p>
            <a:pPr algn="ctr"/>
            <a:endParaRPr lang="en-US" sz="2000" dirty="0">
              <a:solidFill>
                <a:srgbClr val="0070C0"/>
              </a:solidFill>
              <a:latin typeface="Calibri" panose="020F0502020204030204" pitchFamily="34" charset="0"/>
              <a:cs typeface="Calibri" panose="020F0502020204030204" pitchFamily="34" charset="0"/>
            </a:endParaRPr>
          </a:p>
          <a:p>
            <a:pPr algn="ctr"/>
            <a:r>
              <a:rPr lang="en-US" sz="2700" dirty="0">
                <a:solidFill>
                  <a:srgbClr val="0070C0"/>
                </a:solidFill>
                <a:latin typeface="Calibri" panose="020F0502020204030204" pitchFamily="34" charset="0"/>
                <a:cs typeface="Calibri" panose="020F0502020204030204" pitchFamily="34" charset="0"/>
              </a:rPr>
              <a:t>My grandmother passed away four years after I had moved back home, and my mother died by suicide barely a month after her, completely upending my world when I was just   27 years old. </a:t>
            </a:r>
          </a:p>
          <a:p>
            <a:pPr algn="ctr"/>
            <a:endParaRPr lang="en-US" sz="2000" dirty="0">
              <a:solidFill>
                <a:srgbClr val="0070C0"/>
              </a:solidFill>
              <a:latin typeface="Calibri" panose="020F0502020204030204" pitchFamily="34" charset="0"/>
              <a:cs typeface="Calibri" panose="020F0502020204030204" pitchFamily="34" charset="0"/>
            </a:endParaRPr>
          </a:p>
          <a:p>
            <a:pPr algn="ctr"/>
            <a:r>
              <a:rPr lang="en-US" sz="2700" dirty="0">
                <a:solidFill>
                  <a:srgbClr val="0070C0"/>
                </a:solidFill>
                <a:latin typeface="Calibri" panose="020F0502020204030204" pitchFamily="34" charset="0"/>
                <a:cs typeface="Calibri" panose="020F0502020204030204" pitchFamily="34" charset="0"/>
              </a:rPr>
              <a:t>The next year I spent grieving and recovering from the loss of my mom.  After surviving that first year, I landed my first real job, and a few months after that, I finally moved out on my own. A year after I had moved out, I finally earned my degree from Emory, right before turning 30.</a:t>
            </a:r>
          </a:p>
        </p:txBody>
      </p:sp>
    </p:spTree>
    <p:extLst>
      <p:ext uri="{BB962C8B-B14F-4D97-AF65-F5344CB8AC3E}">
        <p14:creationId xmlns:p14="http://schemas.microsoft.com/office/powerpoint/2010/main" val="118401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32004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39302" y="5264227"/>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457200" y="321598"/>
            <a:ext cx="8229600" cy="260714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b="1" dirty="0">
                <a:solidFill>
                  <a:srgbClr val="0070C0"/>
                </a:solidFill>
                <a:latin typeface="Calibri" panose="020F0502020204030204" pitchFamily="34" charset="0"/>
                <a:cs typeface="Calibri" panose="020F0502020204030204" pitchFamily="34" charset="0"/>
              </a:rPr>
              <a:t>So yes, </a:t>
            </a:r>
            <a:r>
              <a:rPr lang="en-US" sz="3600" b="1" u="sng" dirty="0">
                <a:solidFill>
                  <a:srgbClr val="0070C0"/>
                </a:solidFill>
                <a:latin typeface="Calibri" panose="020F0502020204030204" pitchFamily="34" charset="0"/>
                <a:cs typeface="Calibri" panose="020F0502020204030204" pitchFamily="34" charset="0"/>
              </a:rPr>
              <a:t>adulthood can be ROUGH</a:t>
            </a:r>
            <a:r>
              <a:rPr lang="en-US" sz="3600" b="1" dirty="0">
                <a:solidFill>
                  <a:srgbClr val="0070C0"/>
                </a:solidFill>
                <a:latin typeface="Calibri" panose="020F0502020204030204" pitchFamily="34" charset="0"/>
                <a:cs typeface="Calibri" panose="020F0502020204030204" pitchFamily="34" charset="0"/>
              </a:rPr>
              <a:t>.  </a:t>
            </a:r>
            <a:r>
              <a:rPr lang="en-US" sz="3600" dirty="0">
                <a:solidFill>
                  <a:srgbClr val="0070C0"/>
                </a:solidFill>
                <a:latin typeface="Calibri" panose="020F0502020204030204" pitchFamily="34" charset="0"/>
                <a:cs typeface="Calibri" panose="020F0502020204030204" pitchFamily="34" charset="0"/>
              </a:rPr>
              <a:t>Even though you’re considered a “legal adult” according to your chronological age, it takes a lot more than that for you to actually </a:t>
            </a:r>
            <a:r>
              <a:rPr lang="en-US" sz="3600" b="1" dirty="0">
                <a:solidFill>
                  <a:srgbClr val="0070C0"/>
                </a:solidFill>
                <a:latin typeface="Calibri" panose="020F0502020204030204" pitchFamily="34" charset="0"/>
                <a:cs typeface="Calibri" panose="020F0502020204030204" pitchFamily="34" charset="0"/>
              </a:rPr>
              <a:t>feel </a:t>
            </a:r>
            <a:r>
              <a:rPr lang="en-US" sz="3600" dirty="0">
                <a:solidFill>
                  <a:srgbClr val="0070C0"/>
                </a:solidFill>
                <a:latin typeface="Calibri" panose="020F0502020204030204" pitchFamily="34" charset="0"/>
                <a:cs typeface="Calibri" panose="020F0502020204030204" pitchFamily="34" charset="0"/>
              </a:rPr>
              <a:t>like one.  </a:t>
            </a:r>
            <a:endParaRPr lang="en-US" sz="3600" b="1" dirty="0">
              <a:solidFill>
                <a:srgbClr val="0070C0"/>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466FBE6-287C-E797-77A9-01A08E4E613C}"/>
              </a:ext>
            </a:extLst>
          </p:cNvPr>
          <p:cNvSpPr txBox="1">
            <a:spLocks/>
          </p:cNvSpPr>
          <p:nvPr/>
        </p:nvSpPr>
        <p:spPr bwMode="auto">
          <a:xfrm>
            <a:off x="502522" y="3810000"/>
            <a:ext cx="8077134" cy="216040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800" b="1" dirty="0">
                <a:solidFill>
                  <a:srgbClr val="0070C0"/>
                </a:solidFill>
                <a:latin typeface="Calibri" panose="020F0502020204030204" pitchFamily="34" charset="0"/>
                <a:cs typeface="Calibri" panose="020F0502020204030204" pitchFamily="34" charset="0"/>
              </a:rPr>
              <a:t>So in an ideal world, what should it look like for a newly minted autistic 18 year old who is just starting out on their own for the first time? </a:t>
            </a:r>
          </a:p>
        </p:txBody>
      </p:sp>
    </p:spTree>
    <p:extLst>
      <p:ext uri="{BB962C8B-B14F-4D97-AF65-F5344CB8AC3E}">
        <p14:creationId xmlns:p14="http://schemas.microsoft.com/office/powerpoint/2010/main" val="37689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45062" y="-189987"/>
            <a:ext cx="8877300" cy="914400"/>
          </a:xfrm>
        </p:spPr>
        <p:txBody>
          <a:bodyPr>
            <a:normAutofit fontScale="90000"/>
          </a:bodyPr>
          <a:lstStyle/>
          <a:p>
            <a:r>
              <a:rPr lang="en-US" sz="3600" b="1" dirty="0">
                <a:solidFill>
                  <a:srgbClr val="0070C0"/>
                </a:solidFill>
                <a:latin typeface="Calibri" panose="020F0502020204030204" pitchFamily="34" charset="0"/>
                <a:cs typeface="Calibri" panose="020F0502020204030204" pitchFamily="34" charset="0"/>
              </a:rPr>
              <a:t>2.2 What The Sims 2 gets right about adulthood</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198977" y="775464"/>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65627"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FA74D95-790F-EB19-6101-C6210BD121B1}"/>
              </a:ext>
            </a:extLst>
          </p:cNvPr>
          <p:cNvSpPr txBox="1">
            <a:spLocks/>
          </p:cNvSpPr>
          <p:nvPr/>
        </p:nvSpPr>
        <p:spPr>
          <a:xfrm>
            <a:off x="302289" y="1274865"/>
            <a:ext cx="8956039" cy="48006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accent5">
                  <a:lumMod val="50000"/>
                </a:schemeClr>
              </a:solidFill>
            </a:endParaRPr>
          </a:p>
        </p:txBody>
      </p:sp>
      <p:sp>
        <p:nvSpPr>
          <p:cNvPr id="5" name="Content Placeholder 4">
            <a:extLst>
              <a:ext uri="{FF2B5EF4-FFF2-40B4-BE49-F238E27FC236}">
                <a16:creationId xmlns:a16="http://schemas.microsoft.com/office/drawing/2014/main" id="{861B6D0D-986F-CDBF-2318-6BDBB23EEF9F}"/>
              </a:ext>
            </a:extLst>
          </p:cNvPr>
          <p:cNvSpPr txBox="1">
            <a:spLocks/>
          </p:cNvSpPr>
          <p:nvPr/>
        </p:nvSpPr>
        <p:spPr>
          <a:xfrm>
            <a:off x="4219125" y="775464"/>
            <a:ext cx="4700728" cy="369901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5">
                    <a:lumMod val="50000"/>
                  </a:schemeClr>
                </a:solidFill>
              </a:rPr>
              <a:t>Every new adult Sim starts out in the world of The Sims 2 with the following:</a:t>
            </a:r>
          </a:p>
          <a:p>
            <a:endParaRPr lang="en-US" dirty="0">
              <a:solidFill>
                <a:schemeClr val="accent5">
                  <a:lumMod val="50000"/>
                </a:schemeClr>
              </a:solidFill>
            </a:endParaRPr>
          </a:p>
          <a:p>
            <a:endParaRPr lang="en-US" dirty="0">
              <a:solidFill>
                <a:schemeClr val="accent5">
                  <a:lumMod val="50000"/>
                </a:schemeClr>
              </a:solidFill>
            </a:endParaRPr>
          </a:p>
        </p:txBody>
      </p:sp>
      <p:pic>
        <p:nvPicPr>
          <p:cNvPr id="1030" name="Picture 6" descr="Simoleon (DS) | MySims Wiki | Fandom">
            <a:extLst>
              <a:ext uri="{FF2B5EF4-FFF2-40B4-BE49-F238E27FC236}">
                <a16:creationId xmlns:a16="http://schemas.microsoft.com/office/drawing/2014/main" id="{9F5BD239-33BC-797B-6790-E8DE5615C3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423" y="2121312"/>
            <a:ext cx="392822" cy="36645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7C6E684C-F8A6-008B-B993-432599B7FE0C}"/>
              </a:ext>
            </a:extLst>
          </p:cNvPr>
          <p:cNvSpPr txBox="1">
            <a:spLocks/>
          </p:cNvSpPr>
          <p:nvPr/>
        </p:nvSpPr>
        <p:spPr>
          <a:xfrm>
            <a:off x="4004633" y="2037086"/>
            <a:ext cx="4809732" cy="3558117"/>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5">
                    <a:lumMod val="50000"/>
                  </a:schemeClr>
                </a:solidFill>
              </a:rPr>
              <a:t>  20,000 Simoleons </a:t>
            </a:r>
          </a:p>
          <a:p>
            <a:pPr marL="0" indent="0" defTabSz="285750">
              <a:buNone/>
            </a:pPr>
            <a:r>
              <a:rPr lang="en-US" dirty="0">
                <a:solidFill>
                  <a:schemeClr val="accent5">
                    <a:lumMod val="50000"/>
                  </a:schemeClr>
                </a:solidFill>
              </a:rPr>
              <a:t>	   (= $20,000 USD)</a:t>
            </a:r>
          </a:p>
          <a:p>
            <a:pPr defTabSz="285750"/>
            <a:r>
              <a:rPr lang="en-US" dirty="0">
                <a:solidFill>
                  <a:schemeClr val="accent5">
                    <a:lumMod val="50000"/>
                  </a:schemeClr>
                </a:solidFill>
              </a:rPr>
              <a:t>Relatively easy access to an entry level position in the career field of your choice</a:t>
            </a:r>
          </a:p>
          <a:p>
            <a:pPr defTabSz="285750"/>
            <a:r>
              <a:rPr lang="en-US" dirty="0">
                <a:solidFill>
                  <a:schemeClr val="accent5">
                    <a:lumMod val="50000"/>
                  </a:schemeClr>
                </a:solidFill>
              </a:rPr>
              <a:t>An affordable starter home</a:t>
            </a:r>
          </a:p>
          <a:p>
            <a:pPr lvl="1" defTabSz="285750"/>
            <a:r>
              <a:rPr lang="en-US" sz="2200" dirty="0">
                <a:solidFill>
                  <a:schemeClr val="accent5">
                    <a:lumMod val="50000"/>
                  </a:schemeClr>
                </a:solidFill>
              </a:rPr>
              <a:t>The one on the left would cost you only $14,000 in game (!!!)</a:t>
            </a:r>
          </a:p>
          <a:p>
            <a:pPr lvl="1" defTabSz="285750"/>
            <a:r>
              <a:rPr lang="en-US" sz="2200" b="1" dirty="0">
                <a:solidFill>
                  <a:schemeClr val="accent5">
                    <a:lumMod val="50000"/>
                  </a:schemeClr>
                </a:solidFill>
              </a:rPr>
              <a:t>You’d still have $6,000 left over to furnish it with before you even got your first paycheck </a:t>
            </a:r>
          </a:p>
          <a:p>
            <a:pPr defTabSz="285750"/>
            <a:endParaRPr lang="en-US" dirty="0">
              <a:solidFill>
                <a:schemeClr val="accent5">
                  <a:lumMod val="50000"/>
                </a:schemeClr>
              </a:solidFill>
            </a:endParaRPr>
          </a:p>
          <a:p>
            <a:endParaRPr lang="en-US" dirty="0">
              <a:solidFill>
                <a:schemeClr val="accent5">
                  <a:lumMod val="50000"/>
                </a:schemeClr>
              </a:solidFill>
            </a:endParaRPr>
          </a:p>
          <a:p>
            <a:endParaRPr lang="en-US" dirty="0">
              <a:solidFill>
                <a:schemeClr val="accent5">
                  <a:lumMod val="50000"/>
                </a:schemeClr>
              </a:solidFill>
            </a:endParaRPr>
          </a:p>
          <a:p>
            <a:endParaRPr lang="en-US" dirty="0">
              <a:solidFill>
                <a:schemeClr val="accent5">
                  <a:lumMod val="50000"/>
                </a:schemeClr>
              </a:solidFill>
            </a:endParaRPr>
          </a:p>
        </p:txBody>
      </p:sp>
      <p:pic>
        <p:nvPicPr>
          <p:cNvPr id="12" name="Picture 11">
            <a:extLst>
              <a:ext uri="{FF2B5EF4-FFF2-40B4-BE49-F238E27FC236}">
                <a16:creationId xmlns:a16="http://schemas.microsoft.com/office/drawing/2014/main" id="{0E62910A-A2F2-4136-3840-E28BFA3690E8}"/>
              </a:ext>
            </a:extLst>
          </p:cNvPr>
          <p:cNvPicPr>
            <a:picLocks noChangeAspect="1"/>
          </p:cNvPicPr>
          <p:nvPr/>
        </p:nvPicPr>
        <p:blipFill>
          <a:blip r:embed="rId4"/>
          <a:stretch>
            <a:fillRect/>
          </a:stretch>
        </p:blipFill>
        <p:spPr>
          <a:xfrm>
            <a:off x="338768" y="4066826"/>
            <a:ext cx="3705481" cy="2341322"/>
          </a:xfrm>
          <a:prstGeom prst="rect">
            <a:avLst/>
          </a:prstGeom>
        </p:spPr>
      </p:pic>
      <p:pic>
        <p:nvPicPr>
          <p:cNvPr id="7170" name="Picture 2" descr="Screenshot of The Sims 2 (Windows, 2004) - MobyGames">
            <a:extLst>
              <a:ext uri="{FF2B5EF4-FFF2-40B4-BE49-F238E27FC236}">
                <a16:creationId xmlns:a16="http://schemas.microsoft.com/office/drawing/2014/main" id="{4CE63BE8-EC87-A5FE-2087-487E9A9277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70" y="1081791"/>
            <a:ext cx="3705481" cy="27791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52B5DD-F178-C1C8-19B4-6515ADF47CF6}"/>
              </a:ext>
            </a:extLst>
          </p:cNvPr>
          <p:cNvPicPr>
            <a:picLocks noChangeAspect="1"/>
          </p:cNvPicPr>
          <p:nvPr/>
        </p:nvPicPr>
        <p:blipFill>
          <a:blip r:embed="rId6"/>
          <a:stretch>
            <a:fillRect/>
          </a:stretch>
        </p:blipFill>
        <p:spPr>
          <a:xfrm>
            <a:off x="7382888" y="1672096"/>
            <a:ext cx="1172631" cy="1344536"/>
          </a:xfrm>
          <a:prstGeom prst="rect">
            <a:avLst/>
          </a:prstGeom>
        </p:spPr>
      </p:pic>
    </p:spTree>
    <p:extLst>
      <p:ext uri="{BB962C8B-B14F-4D97-AF65-F5344CB8AC3E}">
        <p14:creationId xmlns:p14="http://schemas.microsoft.com/office/powerpoint/2010/main" val="266295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B6205-998E-9FD0-980D-6F6612C96E36}"/>
              </a:ext>
            </a:extLst>
          </p:cNvPr>
          <p:cNvSpPr txBox="1">
            <a:spLocks/>
          </p:cNvSpPr>
          <p:nvPr/>
        </p:nvSpPr>
        <p:spPr bwMode="auto">
          <a:xfrm>
            <a:off x="208280" y="783728"/>
            <a:ext cx="872744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400" dirty="0">
                <a:solidFill>
                  <a:srgbClr val="0070C0"/>
                </a:solidFill>
                <a:latin typeface="Calibri" panose="020F0502020204030204" pitchFamily="34" charset="0"/>
                <a:cs typeface="Calibri" panose="020F0502020204030204" pitchFamily="34" charset="0"/>
              </a:rPr>
              <a:t>Unfortunately, it is extremely unlikely that the U.S. Government will ever seriously consider taking policy recommendations from a strategic life simulation computer game from 2004.</a:t>
            </a:r>
          </a:p>
        </p:txBody>
      </p:sp>
      <p:sp>
        <p:nvSpPr>
          <p:cNvPr id="4" name="Rectangle 3">
            <a:extLst>
              <a:ext uri="{FF2B5EF4-FFF2-40B4-BE49-F238E27FC236}">
                <a16:creationId xmlns:a16="http://schemas.microsoft.com/office/drawing/2014/main" id="{1494954E-081D-DCCF-FB0C-01395364466F}"/>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A598F3-5704-FF5F-827B-86E8FD5E76BB}"/>
              </a:ext>
            </a:extLst>
          </p:cNvPr>
          <p:cNvPicPr>
            <a:picLocks noChangeAspect="1"/>
          </p:cNvPicPr>
          <p:nvPr/>
        </p:nvPicPr>
        <p:blipFill rotWithShape="1">
          <a:blip r:embed="rId2"/>
          <a:srcRect l="6830" t="-3327" r="-2540" b="5805"/>
          <a:stretch/>
        </p:blipFill>
        <p:spPr>
          <a:xfrm>
            <a:off x="5800953" y="2387600"/>
            <a:ext cx="3077095" cy="2286001"/>
          </a:xfrm>
          <a:prstGeom prst="rect">
            <a:avLst/>
          </a:prstGeom>
        </p:spPr>
      </p:pic>
      <p:sp>
        <p:nvSpPr>
          <p:cNvPr id="13" name="Title 1">
            <a:extLst>
              <a:ext uri="{FF2B5EF4-FFF2-40B4-BE49-F238E27FC236}">
                <a16:creationId xmlns:a16="http://schemas.microsoft.com/office/drawing/2014/main" id="{6137F1E9-4ACD-8D74-CD73-D10453F71B15}"/>
              </a:ext>
            </a:extLst>
          </p:cNvPr>
          <p:cNvSpPr txBox="1">
            <a:spLocks/>
          </p:cNvSpPr>
          <p:nvPr/>
        </p:nvSpPr>
        <p:spPr bwMode="auto">
          <a:xfrm>
            <a:off x="35560" y="4800601"/>
            <a:ext cx="9108440" cy="1828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Given that we have to live within the confines of reality, </a:t>
            </a:r>
            <a:r>
              <a:rPr lang="en-US" sz="3600" b="1" dirty="0">
                <a:solidFill>
                  <a:srgbClr val="0070C0"/>
                </a:solidFill>
                <a:latin typeface="Calibri" panose="020F0502020204030204" pitchFamily="34" charset="0"/>
                <a:cs typeface="Calibri" panose="020F0502020204030204" pitchFamily="34" charset="0"/>
              </a:rPr>
              <a:t>where should an autistic adult even begin when it comes to living independently?</a:t>
            </a:r>
          </a:p>
        </p:txBody>
      </p:sp>
      <p:pic>
        <p:nvPicPr>
          <p:cNvPr id="15" name="Picture 14">
            <a:extLst>
              <a:ext uri="{FF2B5EF4-FFF2-40B4-BE49-F238E27FC236}">
                <a16:creationId xmlns:a16="http://schemas.microsoft.com/office/drawing/2014/main" id="{B3B96068-E418-7E87-3460-D54AE3896A40}"/>
              </a:ext>
            </a:extLst>
          </p:cNvPr>
          <p:cNvPicPr>
            <a:picLocks noChangeAspect="1"/>
          </p:cNvPicPr>
          <p:nvPr/>
        </p:nvPicPr>
        <p:blipFill>
          <a:blip r:embed="rId3"/>
          <a:stretch>
            <a:fillRect/>
          </a:stretch>
        </p:blipFill>
        <p:spPr>
          <a:xfrm>
            <a:off x="3590823" y="2730499"/>
            <a:ext cx="2086243" cy="1600201"/>
          </a:xfrm>
          <a:prstGeom prst="rect">
            <a:avLst/>
          </a:prstGeom>
        </p:spPr>
      </p:pic>
      <p:pic>
        <p:nvPicPr>
          <p:cNvPr id="17" name="Picture 16">
            <a:extLst>
              <a:ext uri="{FF2B5EF4-FFF2-40B4-BE49-F238E27FC236}">
                <a16:creationId xmlns:a16="http://schemas.microsoft.com/office/drawing/2014/main" id="{6D928D59-1A6A-BAF0-2F6D-AEFE5862F2A0}"/>
              </a:ext>
            </a:extLst>
          </p:cNvPr>
          <p:cNvPicPr>
            <a:picLocks noChangeAspect="1"/>
          </p:cNvPicPr>
          <p:nvPr/>
        </p:nvPicPr>
        <p:blipFill>
          <a:blip r:embed="rId4"/>
          <a:stretch>
            <a:fillRect/>
          </a:stretch>
        </p:blipFill>
        <p:spPr>
          <a:xfrm>
            <a:off x="429874" y="2489199"/>
            <a:ext cx="3037062" cy="2159000"/>
          </a:xfrm>
          <a:prstGeom prst="rect">
            <a:avLst/>
          </a:prstGeom>
        </p:spPr>
      </p:pic>
    </p:spTree>
    <p:extLst>
      <p:ext uri="{BB962C8B-B14F-4D97-AF65-F5344CB8AC3E}">
        <p14:creationId xmlns:p14="http://schemas.microsoft.com/office/powerpoint/2010/main" val="406158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266700" y="-54403"/>
            <a:ext cx="8382000" cy="914400"/>
          </a:xfrm>
        </p:spPr>
        <p:txBody>
          <a:bodyPr>
            <a:normAutofit fontScale="90000"/>
          </a:bodyPr>
          <a:lstStyle/>
          <a:p>
            <a:r>
              <a:rPr lang="en-US" sz="3600" b="1" dirty="0">
                <a:solidFill>
                  <a:srgbClr val="0070C0"/>
                </a:solidFill>
                <a:latin typeface="Calibri" panose="020F0502020204030204" pitchFamily="34" charset="0"/>
                <a:cs typeface="Calibri" panose="020F0502020204030204" pitchFamily="34" charset="0"/>
              </a:rPr>
              <a:t>2.3 Every journey needs a guidebook (or two) </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9906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87960" y="5300427"/>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0392025-A49D-2039-EE6C-4B81A15E1113}"/>
              </a:ext>
            </a:extLst>
          </p:cNvPr>
          <p:cNvPicPr>
            <a:picLocks noChangeAspect="1"/>
          </p:cNvPicPr>
          <p:nvPr/>
        </p:nvPicPr>
        <p:blipFill rotWithShape="1">
          <a:blip r:embed="rId3"/>
          <a:srcRect t="811"/>
          <a:stretch/>
        </p:blipFill>
        <p:spPr>
          <a:xfrm>
            <a:off x="838200" y="1317171"/>
            <a:ext cx="3429479" cy="5083602"/>
          </a:xfrm>
          <a:prstGeom prst="rect">
            <a:avLst/>
          </a:prstGeom>
        </p:spPr>
      </p:pic>
      <p:pic>
        <p:nvPicPr>
          <p:cNvPr id="8" name="Picture 7">
            <a:extLst>
              <a:ext uri="{FF2B5EF4-FFF2-40B4-BE49-F238E27FC236}">
                <a16:creationId xmlns:a16="http://schemas.microsoft.com/office/drawing/2014/main" id="{7B63EBBB-C72A-AD7C-7E73-6DB3CD29E70F}"/>
              </a:ext>
            </a:extLst>
          </p:cNvPr>
          <p:cNvPicPr>
            <a:picLocks noChangeAspect="1"/>
          </p:cNvPicPr>
          <p:nvPr/>
        </p:nvPicPr>
        <p:blipFill>
          <a:blip r:embed="rId4"/>
          <a:stretch>
            <a:fillRect/>
          </a:stretch>
        </p:blipFill>
        <p:spPr>
          <a:xfrm>
            <a:off x="4572000" y="1219200"/>
            <a:ext cx="3581400" cy="5083601"/>
          </a:xfrm>
          <a:prstGeom prst="rect">
            <a:avLst/>
          </a:prstGeom>
        </p:spPr>
      </p:pic>
      <p:sp>
        <p:nvSpPr>
          <p:cNvPr id="7" name="TextBox 6">
            <a:extLst>
              <a:ext uri="{FF2B5EF4-FFF2-40B4-BE49-F238E27FC236}">
                <a16:creationId xmlns:a16="http://schemas.microsoft.com/office/drawing/2014/main" id="{CA9B3513-1E8F-A4F1-39F9-DC97D02D68E1}"/>
              </a:ext>
            </a:extLst>
          </p:cNvPr>
          <p:cNvSpPr txBox="1"/>
          <p:nvPr/>
        </p:nvSpPr>
        <p:spPr>
          <a:xfrm>
            <a:off x="1676879" y="6419184"/>
            <a:ext cx="3276600" cy="323165"/>
          </a:xfrm>
          <a:prstGeom prst="rect">
            <a:avLst/>
          </a:prstGeom>
          <a:noFill/>
        </p:spPr>
        <p:txBody>
          <a:bodyPr wrap="square" rtlCol="0">
            <a:spAutoFit/>
          </a:bodyPr>
          <a:lstStyle/>
          <a:p>
            <a:r>
              <a:rPr lang="en-US" sz="1500" i="1" dirty="0"/>
              <a:t>L. Soraya (2013)</a:t>
            </a:r>
          </a:p>
        </p:txBody>
      </p:sp>
      <p:sp>
        <p:nvSpPr>
          <p:cNvPr id="9" name="TextBox 8">
            <a:extLst>
              <a:ext uri="{FF2B5EF4-FFF2-40B4-BE49-F238E27FC236}">
                <a16:creationId xmlns:a16="http://schemas.microsoft.com/office/drawing/2014/main" id="{E1D35354-41A0-CAA5-5D03-56D657A4D0DD}"/>
              </a:ext>
            </a:extLst>
          </p:cNvPr>
          <p:cNvSpPr txBox="1"/>
          <p:nvPr/>
        </p:nvSpPr>
        <p:spPr>
          <a:xfrm>
            <a:off x="4953479" y="6423147"/>
            <a:ext cx="3276600" cy="323165"/>
          </a:xfrm>
          <a:prstGeom prst="rect">
            <a:avLst/>
          </a:prstGeom>
          <a:noFill/>
        </p:spPr>
        <p:txBody>
          <a:bodyPr wrap="square" rtlCol="0">
            <a:spAutoFit/>
          </a:bodyPr>
          <a:lstStyle/>
          <a:p>
            <a:r>
              <a:rPr lang="en-US" sz="1500" i="1" dirty="0"/>
              <a:t>B. Bissonnette (2013; 2010)</a:t>
            </a:r>
          </a:p>
        </p:txBody>
      </p:sp>
    </p:spTree>
    <p:extLst>
      <p:ext uri="{BB962C8B-B14F-4D97-AF65-F5344CB8AC3E}">
        <p14:creationId xmlns:p14="http://schemas.microsoft.com/office/powerpoint/2010/main" val="259525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727112"/>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8B53A657-0194-6628-BBE3-EEDE6816D223}"/>
              </a:ext>
            </a:extLst>
          </p:cNvPr>
          <p:cNvSpPr txBox="1">
            <a:spLocks/>
          </p:cNvSpPr>
          <p:nvPr/>
        </p:nvSpPr>
        <p:spPr>
          <a:xfrm>
            <a:off x="71120" y="752819"/>
            <a:ext cx="9072880" cy="5672041"/>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a:solidFill>
                  <a:schemeClr val="tx1"/>
                </a:solidFill>
              </a:rPr>
              <a:t>I found this book right when I was preparing to move out on my own for the first time, and it remains the best primer I’ve found on this topic to date.  </a:t>
            </a:r>
          </a:p>
          <a:p>
            <a:r>
              <a:rPr lang="en-US" sz="2200" dirty="0">
                <a:solidFill>
                  <a:schemeClr val="tx1"/>
                </a:solidFill>
              </a:rPr>
              <a:t>Topics include: </a:t>
            </a:r>
          </a:p>
          <a:p>
            <a:pPr lvl="1"/>
            <a:r>
              <a:rPr lang="en-US" sz="2000" dirty="0">
                <a:solidFill>
                  <a:schemeClr val="tx1"/>
                </a:solidFill>
              </a:rPr>
              <a:t>Learning how to advocate for yourself</a:t>
            </a:r>
          </a:p>
          <a:p>
            <a:pPr lvl="1"/>
            <a:r>
              <a:rPr lang="en-US" sz="2000" dirty="0">
                <a:solidFill>
                  <a:schemeClr val="tx1"/>
                </a:solidFill>
              </a:rPr>
              <a:t>Managing meltdowns, emotions and sensory issues</a:t>
            </a:r>
          </a:p>
          <a:p>
            <a:pPr lvl="1"/>
            <a:r>
              <a:rPr lang="en-US" sz="2000" dirty="0">
                <a:solidFill>
                  <a:schemeClr val="tx1"/>
                </a:solidFill>
              </a:rPr>
              <a:t>Communication</a:t>
            </a:r>
          </a:p>
          <a:p>
            <a:pPr lvl="1"/>
            <a:r>
              <a:rPr lang="en-US" sz="2000" dirty="0">
                <a:solidFill>
                  <a:schemeClr val="tx1"/>
                </a:solidFill>
              </a:rPr>
              <a:t>Safety considerations</a:t>
            </a:r>
          </a:p>
          <a:p>
            <a:pPr lvl="1"/>
            <a:r>
              <a:rPr lang="en-US" sz="2000" dirty="0">
                <a:solidFill>
                  <a:schemeClr val="tx1"/>
                </a:solidFill>
              </a:rPr>
              <a:t>Moving away from home &amp; living with roommates</a:t>
            </a:r>
          </a:p>
          <a:p>
            <a:pPr lvl="1"/>
            <a:r>
              <a:rPr lang="en-US" sz="2000" dirty="0">
                <a:solidFill>
                  <a:schemeClr val="tx1"/>
                </a:solidFill>
              </a:rPr>
              <a:t>Transportation</a:t>
            </a:r>
          </a:p>
          <a:p>
            <a:pPr lvl="1"/>
            <a:r>
              <a:rPr lang="en-US" sz="2000" dirty="0">
                <a:solidFill>
                  <a:schemeClr val="tx1"/>
                </a:solidFill>
              </a:rPr>
              <a:t>Setting career goals, interviewing for jobs, and managing the workplace</a:t>
            </a:r>
          </a:p>
          <a:p>
            <a:pPr lvl="1"/>
            <a:r>
              <a:rPr lang="en-US" sz="2000" dirty="0">
                <a:solidFill>
                  <a:schemeClr val="tx1"/>
                </a:solidFill>
              </a:rPr>
              <a:t>Navigating relationships (both making friends and dating)</a:t>
            </a:r>
          </a:p>
          <a:p>
            <a:pPr lvl="1"/>
            <a:endParaRPr lang="en-US" sz="500" dirty="0">
              <a:solidFill>
                <a:schemeClr val="tx1"/>
              </a:solidFill>
            </a:endParaRPr>
          </a:p>
          <a:p>
            <a:pPr marL="0" indent="0">
              <a:buNone/>
            </a:pPr>
            <a:r>
              <a:rPr lang="en-US" sz="2200" b="1" dirty="0">
                <a:solidFill>
                  <a:schemeClr val="tx1"/>
                </a:solidFill>
              </a:rPr>
              <a:t>Some things to bear in mind: </a:t>
            </a:r>
            <a:r>
              <a:rPr lang="en-US" sz="2200" dirty="0">
                <a:solidFill>
                  <a:schemeClr val="tx1"/>
                </a:solidFill>
              </a:rPr>
              <a:t>1. </a:t>
            </a:r>
            <a:r>
              <a:rPr lang="en-US" sz="2200" b="1" u="sng" dirty="0">
                <a:solidFill>
                  <a:schemeClr val="tx1"/>
                </a:solidFill>
              </a:rPr>
              <a:t>This book is 10 years old</a:t>
            </a:r>
            <a:r>
              <a:rPr lang="en-US" sz="2200" dirty="0">
                <a:solidFill>
                  <a:schemeClr val="tx1"/>
                </a:solidFill>
              </a:rPr>
              <a:t>, so there are several sections that badly need updating (specifically relationships, dating, and social media safety), and 2. </a:t>
            </a:r>
            <a:r>
              <a:rPr lang="en-US" sz="2200" b="1" dirty="0">
                <a:solidFill>
                  <a:schemeClr val="tx1"/>
                </a:solidFill>
              </a:rPr>
              <a:t>There are plenty of important topics it leaves out </a:t>
            </a:r>
            <a:r>
              <a:rPr lang="en-US" sz="2200" dirty="0">
                <a:solidFill>
                  <a:schemeClr val="tx1"/>
                </a:solidFill>
              </a:rPr>
              <a:t>(e.g. paying taxes, financial planning, insurance, salary negotiation, etc.), but </a:t>
            </a:r>
            <a:r>
              <a:rPr lang="en-US" sz="2200" b="1" i="1" dirty="0">
                <a:solidFill>
                  <a:schemeClr val="tx1"/>
                </a:solidFill>
              </a:rPr>
              <a:t>it is still an excellent place to start.  </a:t>
            </a:r>
            <a:r>
              <a:rPr lang="en-US" sz="2200" b="1" dirty="0">
                <a:solidFill>
                  <a:schemeClr val="tx1"/>
                </a:solidFill>
              </a:rPr>
              <a:t> </a:t>
            </a:r>
          </a:p>
          <a:p>
            <a:pPr lvl="1"/>
            <a:endParaRPr lang="en-US" dirty="0">
              <a:solidFill>
                <a:schemeClr val="tx1"/>
              </a:solidFill>
            </a:endParaRPr>
          </a:p>
          <a:p>
            <a:endParaRPr lang="en-US" dirty="0">
              <a:solidFill>
                <a:schemeClr val="tx1"/>
              </a:solidFill>
            </a:endParaRPr>
          </a:p>
        </p:txBody>
      </p:sp>
      <p:sp>
        <p:nvSpPr>
          <p:cNvPr id="2" name="Title 1">
            <a:extLst>
              <a:ext uri="{FF2B5EF4-FFF2-40B4-BE49-F238E27FC236}">
                <a16:creationId xmlns:a16="http://schemas.microsoft.com/office/drawing/2014/main" id="{431C2E3C-D96A-FD2B-E1A6-48426185A518}"/>
              </a:ext>
            </a:extLst>
          </p:cNvPr>
          <p:cNvSpPr txBox="1">
            <a:spLocks/>
          </p:cNvSpPr>
          <p:nvPr/>
        </p:nvSpPr>
        <p:spPr bwMode="auto">
          <a:xfrm>
            <a:off x="0" y="-331539"/>
            <a:ext cx="907288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r>
              <a:rPr lang="en-US" b="1" dirty="0">
                <a:solidFill>
                  <a:srgbClr val="0070C0"/>
                </a:solidFill>
                <a:latin typeface="Calibri" panose="020F0502020204030204" pitchFamily="34" charset="0"/>
                <a:cs typeface="Calibri" panose="020F0502020204030204" pitchFamily="34" charset="0"/>
              </a:rPr>
              <a:t>2.3 </a:t>
            </a:r>
            <a:r>
              <a:rPr lang="en-US" b="1" i="1" dirty="0">
                <a:solidFill>
                  <a:srgbClr val="0070C0"/>
                </a:solidFill>
                <a:latin typeface="Calibri" panose="020F0502020204030204" pitchFamily="34" charset="0"/>
                <a:cs typeface="Calibri" panose="020F0502020204030204" pitchFamily="34" charset="0"/>
              </a:rPr>
              <a:t>Living Independently on the Autism Spectrum</a:t>
            </a:r>
          </a:p>
        </p:txBody>
      </p:sp>
      <p:pic>
        <p:nvPicPr>
          <p:cNvPr id="6" name="Picture 5">
            <a:extLst>
              <a:ext uri="{FF2B5EF4-FFF2-40B4-BE49-F238E27FC236}">
                <a16:creationId xmlns:a16="http://schemas.microsoft.com/office/drawing/2014/main" id="{8CF69DEE-CEB3-DBF9-1DC1-3654B4FC86F1}"/>
              </a:ext>
            </a:extLst>
          </p:cNvPr>
          <p:cNvPicPr>
            <a:picLocks noChangeAspect="1"/>
          </p:cNvPicPr>
          <p:nvPr/>
        </p:nvPicPr>
        <p:blipFill rotWithShape="1">
          <a:blip r:embed="rId3"/>
          <a:srcRect l="2222" t="811"/>
          <a:stretch/>
        </p:blipFill>
        <p:spPr>
          <a:xfrm>
            <a:off x="6934200" y="1600200"/>
            <a:ext cx="1488712" cy="2256901"/>
          </a:xfrm>
          <a:prstGeom prst="rect">
            <a:avLst/>
          </a:prstGeom>
        </p:spPr>
      </p:pic>
    </p:spTree>
    <p:extLst>
      <p:ext uri="{BB962C8B-B14F-4D97-AF65-F5344CB8AC3E}">
        <p14:creationId xmlns:p14="http://schemas.microsoft.com/office/powerpoint/2010/main" val="125402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573432"/>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93980" y="-340968"/>
            <a:ext cx="9072880" cy="914400"/>
          </a:xfrm>
        </p:spPr>
        <p:txBody>
          <a:bodyPr>
            <a:noAutofit/>
          </a:bodyPr>
          <a:lstStyle/>
          <a:p>
            <a:r>
              <a:rPr lang="en-US" b="1" dirty="0">
                <a:solidFill>
                  <a:srgbClr val="0070C0"/>
                </a:solidFill>
                <a:latin typeface="Calibri" panose="020F0502020204030204" pitchFamily="34" charset="0"/>
                <a:cs typeface="Calibri" panose="020F0502020204030204" pitchFamily="34" charset="0"/>
              </a:rPr>
              <a:t>2.3 </a:t>
            </a:r>
            <a:r>
              <a:rPr lang="en-US" b="1" i="1" dirty="0">
                <a:solidFill>
                  <a:srgbClr val="0070C0"/>
                </a:solidFill>
                <a:latin typeface="Calibri" panose="020F0502020204030204" pitchFamily="34" charset="0"/>
                <a:cs typeface="Calibri" panose="020F0502020204030204" pitchFamily="34" charset="0"/>
              </a:rPr>
              <a:t>Asperger’s Syndrome Workplace Survival Guide </a:t>
            </a:r>
          </a:p>
        </p:txBody>
      </p:sp>
      <p:sp>
        <p:nvSpPr>
          <p:cNvPr id="2" name="Content Placeholder 4">
            <a:extLst>
              <a:ext uri="{FF2B5EF4-FFF2-40B4-BE49-F238E27FC236}">
                <a16:creationId xmlns:a16="http://schemas.microsoft.com/office/drawing/2014/main" id="{3D2FFD8F-AD22-CE3C-48ED-ABC396AFBA71}"/>
              </a:ext>
            </a:extLst>
          </p:cNvPr>
          <p:cNvSpPr txBox="1">
            <a:spLocks/>
          </p:cNvSpPr>
          <p:nvPr/>
        </p:nvSpPr>
        <p:spPr>
          <a:xfrm>
            <a:off x="147380" y="602524"/>
            <a:ext cx="8956040" cy="5443441"/>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b="1" dirty="0">
                <a:solidFill>
                  <a:schemeClr val="tx1"/>
                </a:solidFill>
              </a:rPr>
              <a:t>This is the best book I’ve found so far that covers how to survive and thrive in the workplace while on the autism spectrum.</a:t>
            </a:r>
          </a:p>
          <a:p>
            <a:r>
              <a:rPr lang="en-US" sz="2400" dirty="0">
                <a:solidFill>
                  <a:schemeClr val="tx1"/>
                </a:solidFill>
              </a:rPr>
              <a:t>Topics include: </a:t>
            </a:r>
          </a:p>
          <a:p>
            <a:pPr lvl="1"/>
            <a:r>
              <a:rPr lang="en-US" sz="2200" dirty="0">
                <a:solidFill>
                  <a:schemeClr val="tx1"/>
                </a:solidFill>
              </a:rPr>
              <a:t>Communication</a:t>
            </a:r>
          </a:p>
          <a:p>
            <a:pPr lvl="1"/>
            <a:r>
              <a:rPr lang="en-US" sz="2200" dirty="0">
                <a:solidFill>
                  <a:schemeClr val="tx1"/>
                </a:solidFill>
              </a:rPr>
              <a:t>Making a good impression and getting along</a:t>
            </a:r>
          </a:p>
          <a:p>
            <a:pPr lvl="1"/>
            <a:r>
              <a:rPr lang="en-US" sz="2200" dirty="0">
                <a:solidFill>
                  <a:schemeClr val="tx1"/>
                </a:solidFill>
              </a:rPr>
              <a:t>People skills and office politics</a:t>
            </a:r>
          </a:p>
          <a:p>
            <a:pPr lvl="1"/>
            <a:r>
              <a:rPr lang="en-US" sz="2200" dirty="0">
                <a:solidFill>
                  <a:schemeClr val="tx1"/>
                </a:solidFill>
              </a:rPr>
              <a:t>Executive functioning and how to adapt at work</a:t>
            </a:r>
          </a:p>
          <a:p>
            <a:pPr lvl="1"/>
            <a:r>
              <a:rPr lang="en-US" sz="2200" dirty="0">
                <a:solidFill>
                  <a:schemeClr val="tx1"/>
                </a:solidFill>
              </a:rPr>
              <a:t>Emotion regulation and managing negative emotions</a:t>
            </a:r>
          </a:p>
          <a:p>
            <a:pPr lvl="1"/>
            <a:r>
              <a:rPr lang="en-US" sz="2200" dirty="0">
                <a:solidFill>
                  <a:schemeClr val="tx1"/>
                </a:solidFill>
              </a:rPr>
              <a:t>Career planning and development</a:t>
            </a:r>
          </a:p>
          <a:p>
            <a:pPr lvl="1"/>
            <a:r>
              <a:rPr lang="en-US" sz="2200" dirty="0">
                <a:solidFill>
                  <a:schemeClr val="tx1"/>
                </a:solidFill>
              </a:rPr>
              <a:t>When and how to disclose and/or request accommodations</a:t>
            </a:r>
          </a:p>
          <a:p>
            <a:pPr lvl="1"/>
            <a:r>
              <a:rPr lang="en-US" sz="2200" b="1" dirty="0">
                <a:solidFill>
                  <a:schemeClr val="tx1"/>
                </a:solidFill>
              </a:rPr>
              <a:t>Also includes a guide for employers to better understand ASD employees</a:t>
            </a:r>
          </a:p>
          <a:p>
            <a:pPr marL="0" indent="0">
              <a:buNone/>
            </a:pPr>
            <a:r>
              <a:rPr lang="en-US" sz="2250" b="1" dirty="0">
                <a:solidFill>
                  <a:schemeClr val="tx1"/>
                </a:solidFill>
              </a:rPr>
              <a:t>The book is written from a neurotypical (NT) perspective, but </a:t>
            </a:r>
            <a:r>
              <a:rPr lang="en-US" sz="2250" b="1" dirty="0">
                <a:solidFill>
                  <a:schemeClr val="tx1"/>
                </a:solidFill>
                <a:highlight>
                  <a:srgbClr val="FFFF00"/>
                </a:highlight>
              </a:rPr>
              <a:t>keep in mind that most workplaces are also built by and for NT people</a:t>
            </a:r>
            <a:r>
              <a:rPr lang="en-US" sz="2250" b="1" dirty="0">
                <a:solidFill>
                  <a:schemeClr val="tx1"/>
                </a:solidFill>
              </a:rPr>
              <a:t>.  Most critically, this book helps demystify the seemingly nonsensical expectations and confusing culture typical of an NT-dominant workplace.</a:t>
            </a:r>
          </a:p>
        </p:txBody>
      </p:sp>
      <p:pic>
        <p:nvPicPr>
          <p:cNvPr id="4" name="Picture 3">
            <a:extLst>
              <a:ext uri="{FF2B5EF4-FFF2-40B4-BE49-F238E27FC236}">
                <a16:creationId xmlns:a16="http://schemas.microsoft.com/office/drawing/2014/main" id="{F215F7D7-614A-5A3B-0549-0C9DD8DA7A88}"/>
              </a:ext>
            </a:extLst>
          </p:cNvPr>
          <p:cNvPicPr>
            <a:picLocks noChangeAspect="1"/>
          </p:cNvPicPr>
          <p:nvPr/>
        </p:nvPicPr>
        <p:blipFill>
          <a:blip r:embed="rId3"/>
          <a:stretch>
            <a:fillRect/>
          </a:stretch>
        </p:blipFill>
        <p:spPr>
          <a:xfrm>
            <a:off x="6934200" y="1218282"/>
            <a:ext cx="1570367" cy="2209800"/>
          </a:xfrm>
          <a:prstGeom prst="rect">
            <a:avLst/>
          </a:prstGeom>
        </p:spPr>
      </p:pic>
    </p:spTree>
    <p:extLst>
      <p:ext uri="{BB962C8B-B14F-4D97-AF65-F5344CB8AC3E}">
        <p14:creationId xmlns:p14="http://schemas.microsoft.com/office/powerpoint/2010/main" val="57543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52400" y="-56664"/>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Disclosures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325120" y="903258"/>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68230E14-45F9-19D7-04D3-684A5F5C57F0}"/>
              </a:ext>
            </a:extLst>
          </p:cNvPr>
          <p:cNvSpPr txBox="1">
            <a:spLocks/>
          </p:cNvSpPr>
          <p:nvPr/>
        </p:nvSpPr>
        <p:spPr>
          <a:xfrm>
            <a:off x="17813" y="1143000"/>
            <a:ext cx="9108374" cy="335278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solidFill>
              </a:rPr>
              <a:t>I am employed by the Marcus Autism Center &amp; Emory University as a Clinical Research Coordinator for the Simons Powering Autism Research Knowledge (SPARK) Study, part of the Simons Foundation Autism Research Initiative (SFARI).</a:t>
            </a:r>
          </a:p>
          <a:p>
            <a:r>
              <a:rPr lang="en-US" sz="2400" dirty="0">
                <a:solidFill>
                  <a:schemeClr val="tx1"/>
                </a:solidFill>
              </a:rPr>
              <a:t>I have received advisory funding from the Patient-Centered Outcomes Research Institute (PCORI), the Institute for Exceptional Care (IEC), Autism Speaks, and the Georgia College Transition Partnership (GCTP). I have also received funding as a consultant and film participant for a documentary film currently in production on the transition to adulthood for autistic young adults.</a:t>
            </a:r>
          </a:p>
          <a:p>
            <a:r>
              <a:rPr lang="en-US" sz="2600" b="1" i="1" dirty="0">
                <a:solidFill>
                  <a:schemeClr val="tx1"/>
                </a:solidFill>
              </a:rPr>
              <a:t>All opinions, thoughts, and experiences shared during this presentation </a:t>
            </a:r>
            <a:r>
              <a:rPr lang="en-US" sz="2600" b="1" i="1" u="sng" dirty="0">
                <a:solidFill>
                  <a:schemeClr val="tx1"/>
                </a:solidFill>
              </a:rPr>
              <a:t>are solely my own</a:t>
            </a:r>
            <a:r>
              <a:rPr lang="en-US" sz="2600" b="1" i="1" dirty="0">
                <a:solidFill>
                  <a:schemeClr val="tx1"/>
                </a:solidFill>
              </a:rPr>
              <a:t>, and therefore should not be construed as necessarily reflecting those of my employer, academic institution, study sponsors, and affiliated partners.</a:t>
            </a:r>
          </a:p>
        </p:txBody>
      </p:sp>
    </p:spTree>
    <p:extLst>
      <p:ext uri="{BB962C8B-B14F-4D97-AF65-F5344CB8AC3E}">
        <p14:creationId xmlns:p14="http://schemas.microsoft.com/office/powerpoint/2010/main" val="1471261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54673" y="732573"/>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3411955" y="1087642"/>
            <a:ext cx="5682959" cy="51434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marL="231775" indent="-231775">
              <a:buFont typeface="Arial" panose="020B0604020202020204" pitchFamily="34" charset="0"/>
              <a:buChar char="•"/>
            </a:pPr>
            <a:r>
              <a:rPr lang="en-US" dirty="0">
                <a:solidFill>
                  <a:srgbClr val="0070C0"/>
                </a:solidFill>
                <a:latin typeface="Calibri" panose="020F0502020204030204" pitchFamily="34" charset="0"/>
                <a:cs typeface="Calibri" panose="020F0502020204030204" pitchFamily="34" charset="0"/>
              </a:rPr>
              <a:t>When I first moved out, I had next to no furniture, kept all my clothes in boxes and just slept on a mattress on the bedroom floor of my new duplex apartment.</a:t>
            </a:r>
          </a:p>
          <a:p>
            <a:pPr marL="231775" indent="-231775">
              <a:buFont typeface="Arial" panose="020B0604020202020204" pitchFamily="34" charset="0"/>
              <a:buChar char="•"/>
            </a:pPr>
            <a:r>
              <a:rPr lang="en-US" dirty="0">
                <a:solidFill>
                  <a:srgbClr val="0070C0"/>
                </a:solidFill>
                <a:latin typeface="Calibri" panose="020F0502020204030204" pitchFamily="34" charset="0"/>
                <a:cs typeface="Calibri" panose="020F0502020204030204" pitchFamily="34" charset="0"/>
              </a:rPr>
              <a:t>Even so, </a:t>
            </a:r>
            <a:r>
              <a:rPr lang="en-US" b="1" dirty="0">
                <a:solidFill>
                  <a:srgbClr val="0070C0"/>
                </a:solidFill>
                <a:latin typeface="Calibri" panose="020F0502020204030204" pitchFamily="34" charset="0"/>
                <a:cs typeface="Calibri" panose="020F0502020204030204" pitchFamily="34" charset="0"/>
              </a:rPr>
              <a:t>I cannot put into words just how happy I was to have finally made it into a place that was all my own.  </a:t>
            </a:r>
            <a:r>
              <a:rPr lang="en-US" dirty="0">
                <a:solidFill>
                  <a:srgbClr val="0070C0"/>
                </a:solidFill>
                <a:latin typeface="Calibri" panose="020F0502020204030204" pitchFamily="34" charset="0"/>
                <a:cs typeface="Calibri" panose="020F0502020204030204" pitchFamily="34" charset="0"/>
              </a:rPr>
              <a:t>I might not have had much, but it was enough.</a:t>
            </a:r>
          </a:p>
          <a:p>
            <a:pPr marL="231775" indent="-231775">
              <a:buFont typeface="Arial" panose="020B0604020202020204" pitchFamily="34" charset="0"/>
              <a:buChar char="•"/>
            </a:pPr>
            <a:r>
              <a:rPr lang="en-US" dirty="0">
                <a:solidFill>
                  <a:srgbClr val="0070C0"/>
                </a:solidFill>
                <a:latin typeface="Calibri" panose="020F0502020204030204" pitchFamily="34" charset="0"/>
                <a:cs typeface="Calibri" panose="020F0502020204030204" pitchFamily="34" charset="0"/>
              </a:rPr>
              <a:t>However, once I became independent, </a:t>
            </a:r>
            <a:r>
              <a:rPr lang="en-US" b="1" dirty="0">
                <a:solidFill>
                  <a:srgbClr val="0070C0"/>
                </a:solidFill>
                <a:latin typeface="Calibri" panose="020F0502020204030204" pitchFamily="34" charset="0"/>
                <a:cs typeface="Calibri" panose="020F0502020204030204" pitchFamily="34" charset="0"/>
              </a:rPr>
              <a:t>there was A LOT of work to be done for me to be able to STAY independent.</a:t>
            </a:r>
          </a:p>
          <a:p>
            <a:pPr marL="457200" indent="-457200">
              <a:buFont typeface="Arial" panose="020B0604020202020204" pitchFamily="34" charset="0"/>
              <a:buChar char="•"/>
            </a:pPr>
            <a:endParaRPr lang="en-US" dirty="0">
              <a:solidFill>
                <a:srgbClr val="0070C0"/>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0" y="-250633"/>
            <a:ext cx="9406742" cy="914400"/>
          </a:xfrm>
        </p:spPr>
        <p:txBody>
          <a:bodyPr>
            <a:noAutofit/>
          </a:bodyPr>
          <a:lstStyle/>
          <a:p>
            <a:r>
              <a:rPr lang="en-US" sz="3300" b="1" dirty="0">
                <a:solidFill>
                  <a:srgbClr val="0070C0"/>
                </a:solidFill>
                <a:latin typeface="Calibri" panose="020F0502020204030204" pitchFamily="34" charset="0"/>
                <a:cs typeface="Calibri" panose="020F0502020204030204" pitchFamily="34" charset="0"/>
              </a:rPr>
              <a:t>3. Autistic Adulting 101: </a:t>
            </a:r>
            <a:r>
              <a:rPr lang="en-US" sz="3300" b="1" i="1" dirty="0">
                <a:solidFill>
                  <a:srgbClr val="0070C0"/>
                </a:solidFill>
                <a:latin typeface="Calibri" panose="020F0502020204030204" pitchFamily="34" charset="0"/>
                <a:cs typeface="Calibri" panose="020F0502020204030204" pitchFamily="34" charset="0"/>
              </a:rPr>
              <a:t>I’m on my own, now what?</a:t>
            </a:r>
          </a:p>
        </p:txBody>
      </p:sp>
      <p:pic>
        <p:nvPicPr>
          <p:cNvPr id="2" name="Picture 2">
            <a:extLst>
              <a:ext uri="{FF2B5EF4-FFF2-40B4-BE49-F238E27FC236}">
                <a16:creationId xmlns:a16="http://schemas.microsoft.com/office/drawing/2014/main" id="{552C4517-2771-EA93-EF43-4DE4355F0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97" t="2500" r="16685" b="16626"/>
          <a:stretch/>
        </p:blipFill>
        <p:spPr bwMode="auto">
          <a:xfrm>
            <a:off x="173516" y="1087642"/>
            <a:ext cx="3200400" cy="439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BE048784-DF53-BBFD-D07B-F964C0C47266}"/>
              </a:ext>
            </a:extLst>
          </p:cNvPr>
          <p:cNvSpPr txBox="1">
            <a:spLocks/>
          </p:cNvSpPr>
          <p:nvPr/>
        </p:nvSpPr>
        <p:spPr bwMode="auto">
          <a:xfrm>
            <a:off x="91133" y="5913262"/>
            <a:ext cx="8937679" cy="74175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lnSpcReduction="2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r>
              <a:rPr lang="en-US"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as you can see in the pic above, my kitty Claudette was very happy for us to finally be living on our own, too. 💙</a:t>
            </a:r>
          </a:p>
        </p:txBody>
      </p:sp>
    </p:spTree>
    <p:extLst>
      <p:ext uri="{BB962C8B-B14F-4D97-AF65-F5344CB8AC3E}">
        <p14:creationId xmlns:p14="http://schemas.microsoft.com/office/powerpoint/2010/main" val="358350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a:cxnSpLocks/>
          </p:cNvCxnSpPr>
          <p:nvPr/>
        </p:nvCxnSpPr>
        <p:spPr>
          <a:xfrm>
            <a:off x="152400" y="762000"/>
            <a:ext cx="88392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5105400" y="5452361"/>
            <a:ext cx="4191000" cy="12312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b="1" dirty="0">
                <a:solidFill>
                  <a:srgbClr val="0070C0"/>
                </a:solidFill>
                <a:latin typeface="Calibri" panose="020F0502020204030204" pitchFamily="34" charset="0"/>
                <a:cs typeface="Calibri" panose="020F0502020204030204" pitchFamily="34" charset="0"/>
              </a:rPr>
              <a:t>(yes there’s A LOT 😲)</a:t>
            </a:r>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0" y="-186942"/>
            <a:ext cx="9144000" cy="959734"/>
          </a:xfrm>
        </p:spPr>
        <p:txBody>
          <a:bodyPr>
            <a:noAutofit/>
          </a:bodyPr>
          <a:lstStyle/>
          <a:p>
            <a:r>
              <a:rPr lang="en-US" sz="3150" b="1" dirty="0">
                <a:solidFill>
                  <a:srgbClr val="0070C0"/>
                </a:solidFill>
                <a:latin typeface="Calibri" panose="020F0502020204030204" pitchFamily="34" charset="0"/>
                <a:cs typeface="Calibri" panose="020F0502020204030204" pitchFamily="34" charset="0"/>
              </a:rPr>
              <a:t>3.1 Learning how to “adult” on the autism spectrum…</a:t>
            </a:r>
          </a:p>
        </p:txBody>
      </p:sp>
      <p:pic>
        <p:nvPicPr>
          <p:cNvPr id="10242" name="Picture 2" descr="The Integrity Of Paying Bills On Time - CBMC International">
            <a:extLst>
              <a:ext uri="{FF2B5EF4-FFF2-40B4-BE49-F238E27FC236}">
                <a16:creationId xmlns:a16="http://schemas.microsoft.com/office/drawing/2014/main" id="{7831CD20-68B4-7E6A-AACB-EDEA4A6A2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46" y="972914"/>
            <a:ext cx="26670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Visa Credit Cards | Visa">
            <a:extLst>
              <a:ext uri="{FF2B5EF4-FFF2-40B4-BE49-F238E27FC236}">
                <a16:creationId xmlns:a16="http://schemas.microsoft.com/office/drawing/2014/main" id="{24AA9417-65C3-6D1F-2565-BCF3544A1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512" y="4066288"/>
            <a:ext cx="2367706" cy="132591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ome Office Decorating and Design Ideas | Home office storage, Home office  organization, Office organization">
            <a:extLst>
              <a:ext uri="{FF2B5EF4-FFF2-40B4-BE49-F238E27FC236}">
                <a16:creationId xmlns:a16="http://schemas.microsoft.com/office/drawing/2014/main" id="{87548D70-4FCF-0F70-09D4-E3DC423098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297" y="949136"/>
            <a:ext cx="2265702" cy="3020004"/>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Many lower- and middle-income households could pay zero in taxes">
            <a:extLst>
              <a:ext uri="{FF2B5EF4-FFF2-40B4-BE49-F238E27FC236}">
                <a16:creationId xmlns:a16="http://schemas.microsoft.com/office/drawing/2014/main" id="{DA3A4DAF-3834-82CF-CB1B-201ABCD9BC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6275" y="963865"/>
            <a:ext cx="3425325" cy="2279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93412C6-2AB4-D265-8A94-4A5659D4BC22}"/>
              </a:ext>
            </a:extLst>
          </p:cNvPr>
          <p:cNvPicPr>
            <a:picLocks noChangeAspect="1"/>
          </p:cNvPicPr>
          <p:nvPr/>
        </p:nvPicPr>
        <p:blipFill>
          <a:blip r:embed="rId7"/>
          <a:stretch>
            <a:fillRect/>
          </a:stretch>
        </p:blipFill>
        <p:spPr>
          <a:xfrm>
            <a:off x="3064757" y="5510084"/>
            <a:ext cx="1054212" cy="1325916"/>
          </a:xfrm>
          <a:prstGeom prst="rect">
            <a:avLst/>
          </a:prstGeom>
        </p:spPr>
      </p:pic>
      <p:pic>
        <p:nvPicPr>
          <p:cNvPr id="13" name="Picture 12">
            <a:extLst>
              <a:ext uri="{FF2B5EF4-FFF2-40B4-BE49-F238E27FC236}">
                <a16:creationId xmlns:a16="http://schemas.microsoft.com/office/drawing/2014/main" id="{4AD2652E-4200-4645-D168-DDF4E41ED70F}"/>
              </a:ext>
            </a:extLst>
          </p:cNvPr>
          <p:cNvPicPr>
            <a:picLocks noChangeAspect="1"/>
          </p:cNvPicPr>
          <p:nvPr/>
        </p:nvPicPr>
        <p:blipFill>
          <a:blip r:embed="rId8"/>
          <a:stretch>
            <a:fillRect/>
          </a:stretch>
        </p:blipFill>
        <p:spPr>
          <a:xfrm>
            <a:off x="4307304" y="5529813"/>
            <a:ext cx="1131117" cy="1188112"/>
          </a:xfrm>
          <a:prstGeom prst="rect">
            <a:avLst/>
          </a:prstGeom>
        </p:spPr>
      </p:pic>
      <p:pic>
        <p:nvPicPr>
          <p:cNvPr id="10252" name="Picture 12">
            <a:extLst>
              <a:ext uri="{FF2B5EF4-FFF2-40B4-BE49-F238E27FC236}">
                <a16:creationId xmlns:a16="http://schemas.microsoft.com/office/drawing/2014/main" id="{B03E4416-9A14-8DE5-152C-4BECC6C68A2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026"/>
          <a:stretch/>
        </p:blipFill>
        <p:spPr bwMode="auto">
          <a:xfrm>
            <a:off x="365271" y="4493809"/>
            <a:ext cx="2417959" cy="22964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816B1BF-8075-9454-6DB5-BA756983A25E}"/>
              </a:ext>
            </a:extLst>
          </p:cNvPr>
          <p:cNvPicPr>
            <a:picLocks noChangeAspect="1"/>
          </p:cNvPicPr>
          <p:nvPr/>
        </p:nvPicPr>
        <p:blipFill rotWithShape="1">
          <a:blip r:embed="rId10"/>
          <a:srcRect l="6117"/>
          <a:stretch/>
        </p:blipFill>
        <p:spPr>
          <a:xfrm>
            <a:off x="365271" y="2846424"/>
            <a:ext cx="2487751" cy="1537864"/>
          </a:xfrm>
          <a:prstGeom prst="rect">
            <a:avLst/>
          </a:prstGeom>
        </p:spPr>
      </p:pic>
      <p:pic>
        <p:nvPicPr>
          <p:cNvPr id="17" name="Picture 16">
            <a:extLst>
              <a:ext uri="{FF2B5EF4-FFF2-40B4-BE49-F238E27FC236}">
                <a16:creationId xmlns:a16="http://schemas.microsoft.com/office/drawing/2014/main" id="{CA6CB52B-0E28-2D25-C6A6-0F1ABB590C18}"/>
              </a:ext>
            </a:extLst>
          </p:cNvPr>
          <p:cNvPicPr>
            <a:picLocks noChangeAspect="1"/>
          </p:cNvPicPr>
          <p:nvPr/>
        </p:nvPicPr>
        <p:blipFill>
          <a:blip r:embed="rId11"/>
          <a:stretch>
            <a:fillRect/>
          </a:stretch>
        </p:blipFill>
        <p:spPr>
          <a:xfrm>
            <a:off x="5789489" y="3266978"/>
            <a:ext cx="2767355" cy="1714557"/>
          </a:xfrm>
          <a:prstGeom prst="rect">
            <a:avLst/>
          </a:prstGeom>
        </p:spPr>
      </p:pic>
      <p:pic>
        <p:nvPicPr>
          <p:cNvPr id="19" name="Picture 18">
            <a:extLst>
              <a:ext uri="{FF2B5EF4-FFF2-40B4-BE49-F238E27FC236}">
                <a16:creationId xmlns:a16="http://schemas.microsoft.com/office/drawing/2014/main" id="{80DEE53A-3BC5-9E0C-0919-C4D7CFE884F0}"/>
              </a:ext>
            </a:extLst>
          </p:cNvPr>
          <p:cNvPicPr>
            <a:picLocks noChangeAspect="1"/>
          </p:cNvPicPr>
          <p:nvPr/>
        </p:nvPicPr>
        <p:blipFill rotWithShape="1">
          <a:blip r:embed="rId12"/>
          <a:srcRect t="9326" b="12741"/>
          <a:stretch/>
        </p:blipFill>
        <p:spPr>
          <a:xfrm>
            <a:off x="5819485" y="5092180"/>
            <a:ext cx="2774273" cy="1099666"/>
          </a:xfrm>
          <a:prstGeom prst="rect">
            <a:avLst/>
          </a:prstGeom>
        </p:spPr>
      </p:pic>
    </p:spTree>
    <p:extLst>
      <p:ext uri="{BB962C8B-B14F-4D97-AF65-F5344CB8AC3E}">
        <p14:creationId xmlns:p14="http://schemas.microsoft.com/office/powerpoint/2010/main" val="266913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53380" y="9144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253380" y="731704"/>
            <a:ext cx="4630420" cy="55746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dirty="0">
                <a:solidFill>
                  <a:srgbClr val="0070C0"/>
                </a:solidFill>
                <a:latin typeface="Calibri" panose="020F0502020204030204" pitchFamily="34" charset="0"/>
                <a:cs typeface="Calibri" panose="020F0502020204030204" pitchFamily="34" charset="0"/>
              </a:rPr>
              <a:t>This is how my dad, an Aspie of the boomer generation, generally keeps his important papers and files. </a:t>
            </a:r>
          </a:p>
          <a:p>
            <a:pPr algn="ctr"/>
            <a:endParaRPr lang="en-US" dirty="0">
              <a:solidFill>
                <a:srgbClr val="0070C0"/>
              </a:solidFill>
              <a:latin typeface="Calibri" panose="020F0502020204030204" pitchFamily="34" charset="0"/>
              <a:cs typeface="Calibri" panose="020F0502020204030204" pitchFamily="34" charset="0"/>
            </a:endParaRPr>
          </a:p>
          <a:p>
            <a:pPr algn="ctr"/>
            <a:r>
              <a:rPr lang="en-US" dirty="0">
                <a:solidFill>
                  <a:srgbClr val="0070C0"/>
                </a:solidFill>
                <a:latin typeface="Calibri" panose="020F0502020204030204" pitchFamily="34" charset="0"/>
                <a:cs typeface="Calibri" panose="020F0502020204030204" pitchFamily="34" charset="0"/>
              </a:rPr>
              <a:t> Believe it or not, a picture of the real thing would actually look even worse than this.</a:t>
            </a:r>
          </a:p>
          <a:p>
            <a:pPr algn="ctr"/>
            <a:endParaRPr lang="en-US" dirty="0">
              <a:solidFill>
                <a:srgbClr val="0070C0"/>
              </a:solidFill>
              <a:latin typeface="Calibri" panose="020F0502020204030204" pitchFamily="34" charset="0"/>
              <a:cs typeface="Calibri" panose="020F0502020204030204" pitchFamily="34" charset="0"/>
            </a:endParaRPr>
          </a:p>
          <a:p>
            <a:pPr algn="ctr"/>
            <a:r>
              <a:rPr lang="en-US" dirty="0">
                <a:solidFill>
                  <a:srgbClr val="0070C0"/>
                </a:solidFill>
                <a:latin typeface="Calibri" panose="020F0502020204030204" pitchFamily="34" charset="0"/>
                <a:cs typeface="Calibri" panose="020F0502020204030204" pitchFamily="34" charset="0"/>
              </a:rPr>
              <a:t>On most occasions when he’s searching for something, it takes 1-2 hours for him to find what he needs.  In rare cases, it can take as long as a day or more.</a:t>
            </a:r>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44282" y="-94431"/>
            <a:ext cx="9182100" cy="914400"/>
          </a:xfrm>
        </p:spPr>
        <p:txBody>
          <a:bodyPr>
            <a:noAutofit/>
          </a:bodyPr>
          <a:lstStyle/>
          <a:p>
            <a:r>
              <a:rPr lang="en-US" sz="3300" b="1" dirty="0">
                <a:solidFill>
                  <a:srgbClr val="0070C0"/>
                </a:solidFill>
                <a:latin typeface="Calibri" panose="020F0502020204030204" pitchFamily="34" charset="0"/>
                <a:cs typeface="Calibri" panose="020F0502020204030204" pitchFamily="34" charset="0"/>
              </a:rPr>
              <a:t>…By first learning how NOT to “adult” while ASD :/</a:t>
            </a:r>
          </a:p>
        </p:txBody>
      </p:sp>
      <p:pic>
        <p:nvPicPr>
          <p:cNvPr id="2054" name="Picture 6" descr="hoarding cleanup">
            <a:extLst>
              <a:ext uri="{FF2B5EF4-FFF2-40B4-BE49-F238E27FC236}">
                <a16:creationId xmlns:a16="http://schemas.microsoft.com/office/drawing/2014/main" id="{AB290369-1FB7-74E5-6DAF-A0E691C1C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80" y="1366465"/>
            <a:ext cx="3741975" cy="457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7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28956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266700" y="381000"/>
            <a:ext cx="8610600" cy="22610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When I was preparing to move out on my own for the first time and finally leave this type of home environment, </a:t>
            </a:r>
            <a:r>
              <a:rPr lang="en-US" sz="3600" b="1" dirty="0">
                <a:solidFill>
                  <a:srgbClr val="0070C0"/>
                </a:solidFill>
                <a:latin typeface="Calibri" panose="020F0502020204030204" pitchFamily="34" charset="0"/>
                <a:cs typeface="Calibri" panose="020F0502020204030204" pitchFamily="34" charset="0"/>
              </a:rPr>
              <a:t>I wanted to avoid living this way at all costs.</a:t>
            </a:r>
          </a:p>
        </p:txBody>
      </p:sp>
      <p:sp>
        <p:nvSpPr>
          <p:cNvPr id="5" name="Title 1">
            <a:extLst>
              <a:ext uri="{FF2B5EF4-FFF2-40B4-BE49-F238E27FC236}">
                <a16:creationId xmlns:a16="http://schemas.microsoft.com/office/drawing/2014/main" id="{6466FBE6-287C-E797-77A9-01A08E4E613C}"/>
              </a:ext>
            </a:extLst>
          </p:cNvPr>
          <p:cNvSpPr txBox="1">
            <a:spLocks/>
          </p:cNvSpPr>
          <p:nvPr/>
        </p:nvSpPr>
        <p:spPr bwMode="auto">
          <a:xfrm>
            <a:off x="84062" y="3200401"/>
            <a:ext cx="8785893" cy="314090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But there’s also A LOT to manage when it comes to living independently, so I had to learn to harness certain behavioral tendencies that already came naturally to me by putting these seemingly pointless habits to good use (while keeping the less useful ones in check.)</a:t>
            </a:r>
          </a:p>
        </p:txBody>
      </p:sp>
    </p:spTree>
    <p:extLst>
      <p:ext uri="{BB962C8B-B14F-4D97-AF65-F5344CB8AC3E}">
        <p14:creationId xmlns:p14="http://schemas.microsoft.com/office/powerpoint/2010/main" val="1891499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325120" y="1098518"/>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2592291" y="1524157"/>
            <a:ext cx="4076257" cy="201258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4200" b="1" i="1" dirty="0">
                <a:solidFill>
                  <a:srgbClr val="0070C0"/>
                </a:solidFill>
                <a:latin typeface="Calibri" panose="020F0502020204030204" pitchFamily="34" charset="0"/>
                <a:cs typeface="Calibri" panose="020F0502020204030204" pitchFamily="34" charset="0"/>
              </a:rPr>
              <a:t>“Strong in this one, this urge to collect…”</a:t>
            </a:r>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132202" y="325752"/>
            <a:ext cx="9011798" cy="763585"/>
          </a:xfrm>
        </p:spPr>
        <p:txBody>
          <a:bodyPr>
            <a:normAutofit fontScale="90000"/>
          </a:bodyPr>
          <a:lstStyle/>
          <a:p>
            <a:r>
              <a:rPr lang="en-US" sz="3600" b="1" dirty="0">
                <a:solidFill>
                  <a:srgbClr val="0070C0"/>
                </a:solidFill>
                <a:latin typeface="Calibri" panose="020F0502020204030204" pitchFamily="34" charset="0"/>
                <a:cs typeface="Calibri" panose="020F0502020204030204" pitchFamily="34" charset="0"/>
              </a:rPr>
              <a:t>3.2 Example of learning how to harness a </a:t>
            </a:r>
            <a:br>
              <a:rPr lang="en-US" sz="36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pre-existing inclination for a useful purpose</a:t>
            </a:r>
          </a:p>
        </p:txBody>
      </p:sp>
      <p:pic>
        <p:nvPicPr>
          <p:cNvPr id="2050" name="Picture 2">
            <a:extLst>
              <a:ext uri="{FF2B5EF4-FFF2-40B4-BE49-F238E27FC236}">
                <a16:creationId xmlns:a16="http://schemas.microsoft.com/office/drawing/2014/main" id="{5AF2D1F2-8A85-4FDA-BE32-2A8434B41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331" y="4113995"/>
            <a:ext cx="3252178" cy="243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5FF7314-5CE3-4028-4F58-97F6284E9E32}"/>
              </a:ext>
            </a:extLst>
          </p:cNvPr>
          <p:cNvPicPr>
            <a:picLocks noChangeAspect="1"/>
          </p:cNvPicPr>
          <p:nvPr/>
        </p:nvPicPr>
        <p:blipFill>
          <a:blip r:embed="rId3"/>
          <a:stretch>
            <a:fillRect/>
          </a:stretch>
        </p:blipFill>
        <p:spPr>
          <a:xfrm>
            <a:off x="381880" y="1241726"/>
            <a:ext cx="2130126" cy="2605040"/>
          </a:xfrm>
          <a:prstGeom prst="rect">
            <a:avLst/>
          </a:prstGeom>
        </p:spPr>
      </p:pic>
      <p:pic>
        <p:nvPicPr>
          <p:cNvPr id="2051" name="Picture 3">
            <a:extLst>
              <a:ext uri="{FF2B5EF4-FFF2-40B4-BE49-F238E27FC236}">
                <a16:creationId xmlns:a16="http://schemas.microsoft.com/office/drawing/2014/main" id="{83F428F2-D7AC-7945-D7B3-040B1F0BE11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52" b="-725"/>
          <a:stretch/>
        </p:blipFill>
        <p:spPr bwMode="auto">
          <a:xfrm>
            <a:off x="6651998" y="4038186"/>
            <a:ext cx="1946095" cy="255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46625CE9-F142-1B1C-DDAA-56AB3A52FD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583" y="4037306"/>
            <a:ext cx="1947576" cy="2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a:extLst>
              <a:ext uri="{FF2B5EF4-FFF2-40B4-BE49-F238E27FC236}">
                <a16:creationId xmlns:a16="http://schemas.microsoft.com/office/drawing/2014/main" id="{C661FB6C-3D1A-6999-157B-C16556FD2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348" y="1265398"/>
            <a:ext cx="1953772" cy="260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78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735330" y="-95235"/>
            <a:ext cx="7790180" cy="1148612"/>
          </a:xfrm>
        </p:spPr>
        <p:txBody>
          <a:bodyPr>
            <a:normAutofit/>
          </a:bodyPr>
          <a:lstStyle/>
          <a:p>
            <a:r>
              <a:rPr lang="en-US" sz="4200" b="1" dirty="0">
                <a:solidFill>
                  <a:srgbClr val="0070C0"/>
                </a:solidFill>
                <a:latin typeface="Calibri" panose="020F0502020204030204" pitchFamily="34" charset="0"/>
                <a:cs typeface="Calibri" panose="020F0502020204030204" pitchFamily="34" charset="0"/>
              </a:rPr>
              <a:t>“…</a:t>
            </a:r>
            <a:r>
              <a:rPr lang="en-US" sz="4200" b="1" i="1" dirty="0">
                <a:solidFill>
                  <a:srgbClr val="0070C0"/>
                </a:solidFill>
                <a:latin typeface="Calibri" panose="020F0502020204030204" pitchFamily="34" charset="0"/>
                <a:cs typeface="Calibri" panose="020F0502020204030204" pitchFamily="34" charset="0"/>
              </a:rPr>
              <a:t>Harness this urge, we must.”</a:t>
            </a:r>
            <a:endParaRPr lang="en-US" sz="4200" b="1" dirty="0">
              <a:solidFill>
                <a:srgbClr val="0070C0"/>
              </a:solidFill>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207FBEE7-657B-BC74-340A-AA9E8FB25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289" y="1224198"/>
            <a:ext cx="2550776" cy="33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0BFE75D9-6D93-E015-4EEC-BFE59A866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93" y="1209065"/>
            <a:ext cx="2524154" cy="33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008032F-C471-0B69-D307-ED2D9B21BEE8}"/>
              </a:ext>
            </a:extLst>
          </p:cNvPr>
          <p:cNvSpPr txBox="1">
            <a:spLocks/>
          </p:cNvSpPr>
          <p:nvPr/>
        </p:nvSpPr>
        <p:spPr bwMode="auto">
          <a:xfrm>
            <a:off x="58420" y="4660014"/>
            <a:ext cx="9144000" cy="204490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000" dirty="0">
                <a:solidFill>
                  <a:srgbClr val="0070C0"/>
                </a:solidFill>
                <a:latin typeface="Calibri" panose="020F0502020204030204" pitchFamily="34" charset="0"/>
                <a:cs typeface="Calibri" panose="020F0502020204030204" pitchFamily="34" charset="0"/>
              </a:rPr>
              <a:t>I learned how to utilize my inherent love of collecting and organizing by applying this interest to create a system for managing and keeping track of my most important documents and files.</a:t>
            </a:r>
          </a:p>
        </p:txBody>
      </p:sp>
      <p:pic>
        <p:nvPicPr>
          <p:cNvPr id="11266" name="Picture 2">
            <a:extLst>
              <a:ext uri="{FF2B5EF4-FFF2-40B4-BE49-F238E27FC236}">
                <a16:creationId xmlns:a16="http://schemas.microsoft.com/office/drawing/2014/main" id="{ED2AFDEE-5310-5622-8F86-B6E9DF13B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612" y="1259337"/>
            <a:ext cx="2550776" cy="326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72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8796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73660" y="0"/>
            <a:ext cx="9182100" cy="914400"/>
          </a:xfrm>
        </p:spPr>
        <p:txBody>
          <a:bodyPr>
            <a:normAutofit/>
          </a:bodyPr>
          <a:lstStyle/>
          <a:p>
            <a:pPr algn="ctr"/>
            <a:r>
              <a:rPr lang="en-US" sz="3600" b="1" dirty="0">
                <a:solidFill>
                  <a:srgbClr val="0070C0"/>
                </a:solidFill>
                <a:latin typeface="Calibri" panose="020F0502020204030204" pitchFamily="34" charset="0"/>
                <a:cs typeface="Calibri" panose="020F0502020204030204" pitchFamily="34" charset="0"/>
              </a:rPr>
              <a:t>Get creative - Adapt it to work for you!</a:t>
            </a:r>
          </a:p>
        </p:txBody>
      </p:sp>
      <p:sp>
        <p:nvSpPr>
          <p:cNvPr id="2" name="Title 1">
            <a:extLst>
              <a:ext uri="{FF2B5EF4-FFF2-40B4-BE49-F238E27FC236}">
                <a16:creationId xmlns:a16="http://schemas.microsoft.com/office/drawing/2014/main" id="{5008032F-C471-0B69-D307-ED2D9B21BEE8}"/>
              </a:ext>
            </a:extLst>
          </p:cNvPr>
          <p:cNvSpPr txBox="1">
            <a:spLocks/>
          </p:cNvSpPr>
          <p:nvPr/>
        </p:nvSpPr>
        <p:spPr bwMode="auto">
          <a:xfrm>
            <a:off x="0" y="673892"/>
            <a:ext cx="8956040" cy="239553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000" dirty="0">
                <a:solidFill>
                  <a:srgbClr val="0070C0"/>
                </a:solidFill>
                <a:latin typeface="Calibri" panose="020F0502020204030204" pitchFamily="34" charset="0"/>
                <a:cs typeface="Calibri" panose="020F0502020204030204" pitchFamily="34" charset="0"/>
              </a:rPr>
              <a:t>“Just buy an office size filing cabinet and put it in your spare bedroom, and then lean into your fondness for meticulously organizing and categorizing EVERYTHING” is obviously NOT going to work for everyone with ASD.</a:t>
            </a:r>
          </a:p>
        </p:txBody>
      </p:sp>
      <p:sp>
        <p:nvSpPr>
          <p:cNvPr id="4" name="Title 1">
            <a:extLst>
              <a:ext uri="{FF2B5EF4-FFF2-40B4-BE49-F238E27FC236}">
                <a16:creationId xmlns:a16="http://schemas.microsoft.com/office/drawing/2014/main" id="{7EC50F8B-B598-0E2E-F87A-EBA42CCD95B6}"/>
              </a:ext>
            </a:extLst>
          </p:cNvPr>
          <p:cNvSpPr txBox="1">
            <a:spLocks/>
          </p:cNvSpPr>
          <p:nvPr/>
        </p:nvSpPr>
        <p:spPr bwMode="auto">
          <a:xfrm>
            <a:off x="93980" y="3200400"/>
            <a:ext cx="8956040" cy="341650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b="1" dirty="0">
                <a:solidFill>
                  <a:srgbClr val="0070C0"/>
                </a:solidFill>
                <a:latin typeface="Calibri" panose="020F0502020204030204" pitchFamily="34" charset="0"/>
                <a:cs typeface="Calibri" panose="020F0502020204030204" pitchFamily="34" charset="0"/>
              </a:rPr>
              <a:t>But you can still work with this idea as a more general guiding principle while figuring out how to manage adult responsibilities.</a:t>
            </a:r>
          </a:p>
          <a:p>
            <a:pPr algn="ctr"/>
            <a:endParaRPr lang="en-US" sz="1100" dirty="0">
              <a:solidFill>
                <a:srgbClr val="0070C0"/>
              </a:solidFill>
              <a:latin typeface="Calibri" panose="020F0502020204030204" pitchFamily="34" charset="0"/>
              <a:cs typeface="Calibri" panose="020F0502020204030204" pitchFamily="34" charset="0"/>
            </a:endParaRPr>
          </a:p>
          <a:p>
            <a:pPr algn="ctr"/>
            <a:r>
              <a:rPr lang="en-US" sz="3600" i="1" dirty="0">
                <a:solidFill>
                  <a:srgbClr val="0070C0"/>
                </a:solidFill>
                <a:latin typeface="Calibri" panose="020F0502020204030204" pitchFamily="34" charset="0"/>
                <a:cs typeface="Calibri" panose="020F0502020204030204" pitchFamily="34" charset="0"/>
              </a:rPr>
              <a:t> For example - If you naturally like to organize and impose order on your environment, </a:t>
            </a:r>
            <a:r>
              <a:rPr lang="en-US" sz="3600" b="1" i="1" dirty="0">
                <a:solidFill>
                  <a:srgbClr val="0070C0"/>
                </a:solidFill>
                <a:latin typeface="Calibri" panose="020F0502020204030204" pitchFamily="34" charset="0"/>
                <a:cs typeface="Calibri" panose="020F0502020204030204" pitchFamily="34" charset="0"/>
              </a:rPr>
              <a:t>use this</a:t>
            </a:r>
            <a:r>
              <a:rPr lang="en-US" sz="3600" i="1" dirty="0">
                <a:solidFill>
                  <a:srgbClr val="0070C0"/>
                </a:solidFill>
                <a:latin typeface="Calibri" panose="020F0502020204030204" pitchFamily="34" charset="0"/>
                <a:cs typeface="Calibri" panose="020F0502020204030204" pitchFamily="34" charset="0"/>
              </a:rPr>
              <a:t> by building your own system onto what already comes natural to you.</a:t>
            </a:r>
          </a:p>
        </p:txBody>
      </p:sp>
    </p:spTree>
    <p:extLst>
      <p:ext uri="{BB962C8B-B14F-4D97-AF65-F5344CB8AC3E}">
        <p14:creationId xmlns:p14="http://schemas.microsoft.com/office/powerpoint/2010/main" val="40424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93980" y="5218587"/>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44741" y="241095"/>
            <a:ext cx="9182100" cy="914400"/>
          </a:xfrm>
        </p:spPr>
        <p:txBody>
          <a:bodyPr>
            <a:normAutofit fontScale="90000"/>
          </a:bodyPr>
          <a:lstStyle/>
          <a:p>
            <a:pPr algn="ctr"/>
            <a:r>
              <a:rPr lang="en-US" sz="3600" b="1" dirty="0">
                <a:solidFill>
                  <a:srgbClr val="0070C0"/>
                </a:solidFill>
                <a:latin typeface="Calibri" panose="020F0502020204030204" pitchFamily="34" charset="0"/>
                <a:cs typeface="Calibri" panose="020F0502020204030204" pitchFamily="34" charset="0"/>
              </a:rPr>
              <a:t>Going digital is also a perfectly good way of storing and managing your important files.</a:t>
            </a:r>
          </a:p>
        </p:txBody>
      </p:sp>
      <p:pic>
        <p:nvPicPr>
          <p:cNvPr id="12290" name="Picture 2">
            <a:extLst>
              <a:ext uri="{FF2B5EF4-FFF2-40B4-BE49-F238E27FC236}">
                <a16:creationId xmlns:a16="http://schemas.microsoft.com/office/drawing/2014/main" id="{60FE40C6-C097-43A0-19AB-235389BE7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75" y="1285644"/>
            <a:ext cx="4412094" cy="268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83EDAE2-680A-6DC7-5BFB-B6337DBBF94A}"/>
              </a:ext>
            </a:extLst>
          </p:cNvPr>
          <p:cNvSpPr txBox="1">
            <a:spLocks/>
          </p:cNvSpPr>
          <p:nvPr/>
        </p:nvSpPr>
        <p:spPr bwMode="auto">
          <a:xfrm>
            <a:off x="5778919" y="838200"/>
            <a:ext cx="3292028" cy="5638988"/>
          </a:xfrm>
          <a:prstGeom prst="rect">
            <a:avLst/>
          </a:prstGeom>
          <a:noFill/>
          <a:ln w="222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marL="231775" indent="-231775">
              <a:buFont typeface="Arial" panose="020B0604020202020204" pitchFamily="34" charset="0"/>
              <a:buChar char="•"/>
            </a:pPr>
            <a:r>
              <a:rPr lang="en-US" sz="2200" dirty="0">
                <a:solidFill>
                  <a:srgbClr val="0070C0"/>
                </a:solidFill>
                <a:latin typeface="Calibri" panose="020F0502020204030204" pitchFamily="34" charset="0"/>
                <a:cs typeface="Calibri" panose="020F0502020204030204" pitchFamily="34" charset="0"/>
              </a:rPr>
              <a:t>All the documents I’ve kept in my physical filing cabinets could also technically be scanned and stored on a computer instead.  You can organize your own files in a similar way, too.</a:t>
            </a:r>
          </a:p>
          <a:p>
            <a:endParaRPr lang="en-US" sz="1200" dirty="0">
              <a:solidFill>
                <a:srgbClr val="0070C0"/>
              </a:solidFill>
              <a:latin typeface="Calibri" panose="020F0502020204030204" pitchFamily="34" charset="0"/>
              <a:cs typeface="Calibri" panose="020F0502020204030204" pitchFamily="34" charset="0"/>
            </a:endParaRPr>
          </a:p>
          <a:p>
            <a:pPr marL="231775" indent="-231775">
              <a:buFont typeface="Arial" panose="020B0604020202020204" pitchFamily="34" charset="0"/>
              <a:buChar char="•"/>
            </a:pPr>
            <a:r>
              <a:rPr lang="en-US" sz="2200" b="1" dirty="0">
                <a:solidFill>
                  <a:srgbClr val="0070C0"/>
                </a:solidFill>
                <a:latin typeface="Calibri" panose="020F0502020204030204" pitchFamily="34" charset="0"/>
                <a:cs typeface="Calibri" panose="020F0502020204030204" pitchFamily="34" charset="0"/>
              </a:rPr>
              <a:t>Just be sure to have AT LEAST TWO forms of backup for your documents</a:t>
            </a:r>
            <a:r>
              <a:rPr lang="en-US" sz="2200" dirty="0">
                <a:solidFill>
                  <a:srgbClr val="0070C0"/>
                </a:solidFill>
                <a:latin typeface="Calibri" panose="020F0502020204030204" pitchFamily="34" charset="0"/>
                <a:cs typeface="Calibri" panose="020F0502020204030204" pitchFamily="34" charset="0"/>
              </a:rPr>
              <a:t>.  For myself, I use both cloud storage and an external hard drive.</a:t>
            </a:r>
          </a:p>
        </p:txBody>
      </p:sp>
      <p:sp>
        <p:nvSpPr>
          <p:cNvPr id="6" name="Arrow: Right 5">
            <a:extLst>
              <a:ext uri="{FF2B5EF4-FFF2-40B4-BE49-F238E27FC236}">
                <a16:creationId xmlns:a16="http://schemas.microsoft.com/office/drawing/2014/main" id="{2C8C01F8-3610-1521-C23C-160284AF0402}"/>
              </a:ext>
            </a:extLst>
          </p:cNvPr>
          <p:cNvSpPr/>
          <p:nvPr/>
        </p:nvSpPr>
        <p:spPr>
          <a:xfrm rot="10800000">
            <a:off x="4800599" y="2153396"/>
            <a:ext cx="1113409" cy="466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a:extLst>
              <a:ext uri="{FF2B5EF4-FFF2-40B4-BE49-F238E27FC236}">
                <a16:creationId xmlns:a16="http://schemas.microsoft.com/office/drawing/2014/main" id="{A4A834FF-81DD-4A10-52A3-E377360961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55" b="53750"/>
          <a:stretch/>
        </p:blipFill>
        <p:spPr bwMode="auto">
          <a:xfrm>
            <a:off x="268575" y="4196224"/>
            <a:ext cx="3094718" cy="23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4AE4942-44CF-6B43-BA4D-B1477BED1344}"/>
              </a:ext>
            </a:extLst>
          </p:cNvPr>
          <p:cNvSpPr txBox="1">
            <a:spLocks/>
          </p:cNvSpPr>
          <p:nvPr/>
        </p:nvSpPr>
        <p:spPr bwMode="auto">
          <a:xfrm>
            <a:off x="3822802" y="4164716"/>
            <a:ext cx="1715734" cy="1423295"/>
          </a:xfrm>
          <a:prstGeom prst="rect">
            <a:avLst/>
          </a:prstGeom>
          <a:noFill/>
          <a:ln w="3175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rmAutofit fontScale="70000" lnSpcReduction="2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b="1" dirty="0">
                <a:solidFill>
                  <a:srgbClr val="0070C0"/>
                </a:solidFill>
                <a:latin typeface="Calibri" panose="020F0502020204030204" pitchFamily="34" charset="0"/>
                <a:cs typeface="Calibri" panose="020F0502020204030204" pitchFamily="34" charset="0"/>
              </a:rPr>
              <a:t>This free app is </a:t>
            </a:r>
            <a:r>
              <a:rPr lang="en-US" b="1" u="sng" dirty="0">
                <a:solidFill>
                  <a:srgbClr val="0070C0"/>
                </a:solidFill>
                <a:latin typeface="Calibri" panose="020F0502020204030204" pitchFamily="34" charset="0"/>
                <a:cs typeface="Calibri" panose="020F0502020204030204" pitchFamily="34" charset="0"/>
              </a:rPr>
              <a:t>AMAZINGLY</a:t>
            </a:r>
            <a:r>
              <a:rPr lang="en-US" b="1" dirty="0">
                <a:solidFill>
                  <a:srgbClr val="0070C0"/>
                </a:solidFill>
                <a:latin typeface="Calibri" panose="020F0502020204030204" pitchFamily="34" charset="0"/>
                <a:cs typeface="Calibri" panose="020F0502020204030204" pitchFamily="34" charset="0"/>
              </a:rPr>
              <a:t> easy for scanning any document!</a:t>
            </a:r>
          </a:p>
        </p:txBody>
      </p:sp>
      <p:sp>
        <p:nvSpPr>
          <p:cNvPr id="12" name="Arrow: Bent 11">
            <a:extLst>
              <a:ext uri="{FF2B5EF4-FFF2-40B4-BE49-F238E27FC236}">
                <a16:creationId xmlns:a16="http://schemas.microsoft.com/office/drawing/2014/main" id="{BBEEDCB1-3A16-1D61-87D3-18DDEAD8485F}"/>
              </a:ext>
            </a:extLst>
          </p:cNvPr>
          <p:cNvSpPr/>
          <p:nvPr/>
        </p:nvSpPr>
        <p:spPr>
          <a:xfrm rot="10800000">
            <a:off x="3443908" y="5671851"/>
            <a:ext cx="1128092" cy="9015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262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a:cxnSpLocks/>
          </p:cNvCxnSpPr>
          <p:nvPr/>
        </p:nvCxnSpPr>
        <p:spPr>
          <a:xfrm>
            <a:off x="152400" y="762000"/>
            <a:ext cx="88392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F56D1FF-EF14-188B-BDD7-6A44F483120E}"/>
              </a:ext>
            </a:extLst>
          </p:cNvPr>
          <p:cNvSpPr txBox="1">
            <a:spLocks/>
          </p:cNvSpPr>
          <p:nvPr/>
        </p:nvSpPr>
        <p:spPr bwMode="auto">
          <a:xfrm>
            <a:off x="54416" y="906816"/>
            <a:ext cx="4472675" cy="1077581"/>
          </a:xfrm>
          <a:prstGeom prst="rect">
            <a:avLst/>
          </a:prstGeom>
          <a:noFill/>
          <a:ln w="2222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800"/>
              </a:lnSpc>
            </a:pPr>
            <a:r>
              <a:rPr lang="en-US" sz="2000" dirty="0">
                <a:solidFill>
                  <a:srgbClr val="0070C0"/>
                </a:solidFill>
                <a:latin typeface="Calibri" panose="020F0502020204030204" pitchFamily="34" charset="0"/>
                <a:cs typeface="Calibri" panose="020F0502020204030204" pitchFamily="34" charset="0"/>
              </a:rPr>
              <a:t>Setting up automatic bill pay for utilities makes a HUGE difference in time saved; just make sure you keep enough above the minimum in your account to cover it. </a:t>
            </a:r>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0" y="-199440"/>
            <a:ext cx="9406742" cy="914400"/>
          </a:xfrm>
        </p:spPr>
        <p:txBody>
          <a:bodyPr>
            <a:noAutofit/>
          </a:bodyPr>
          <a:lstStyle/>
          <a:p>
            <a:r>
              <a:rPr lang="en-US" sz="3250" b="1" dirty="0">
                <a:solidFill>
                  <a:srgbClr val="0070C0"/>
                </a:solidFill>
                <a:latin typeface="Calibri" panose="020F0502020204030204" pitchFamily="34" charset="0"/>
                <a:cs typeface="Calibri" panose="020F0502020204030204" pitchFamily="34" charset="0"/>
              </a:rPr>
              <a:t>3.3 Quick tips: Autistic adulting and finances</a:t>
            </a:r>
          </a:p>
        </p:txBody>
      </p:sp>
      <p:sp>
        <p:nvSpPr>
          <p:cNvPr id="4" name="Title 1">
            <a:extLst>
              <a:ext uri="{FF2B5EF4-FFF2-40B4-BE49-F238E27FC236}">
                <a16:creationId xmlns:a16="http://schemas.microsoft.com/office/drawing/2014/main" id="{8ABE21A7-DB76-E15A-74F7-D0B42924A0EF}"/>
              </a:ext>
            </a:extLst>
          </p:cNvPr>
          <p:cNvSpPr txBox="1">
            <a:spLocks/>
          </p:cNvSpPr>
          <p:nvPr/>
        </p:nvSpPr>
        <p:spPr bwMode="auto">
          <a:xfrm>
            <a:off x="4605530" y="868325"/>
            <a:ext cx="4439145" cy="1537363"/>
          </a:xfrm>
          <a:prstGeom prst="rect">
            <a:avLst/>
          </a:prstGeom>
          <a:noFill/>
          <a:ln w="1905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rmAutofit fontScale="62500" lnSpcReduction="2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b="1" u="sng" dirty="0">
                <a:solidFill>
                  <a:srgbClr val="0070C0"/>
                </a:solidFill>
                <a:latin typeface="Calibri" panose="020F0502020204030204" pitchFamily="34" charset="0"/>
                <a:cs typeface="Calibri" panose="020F0502020204030204" pitchFamily="34" charset="0"/>
              </a:rPr>
              <a:t>If you qualify </a:t>
            </a:r>
            <a:r>
              <a:rPr lang="en-US" dirty="0">
                <a:solidFill>
                  <a:srgbClr val="0070C0"/>
                </a:solidFill>
                <a:latin typeface="Calibri" panose="020F0502020204030204" pitchFamily="34" charset="0"/>
                <a:cs typeface="Calibri" panose="020F0502020204030204" pitchFamily="34" charset="0"/>
              </a:rPr>
              <a:t>for Turbo Tax to file your taxes </a:t>
            </a:r>
            <a:r>
              <a:rPr lang="en-US" b="1" dirty="0">
                <a:solidFill>
                  <a:srgbClr val="0070C0"/>
                </a:solidFill>
                <a:latin typeface="Calibri" panose="020F0502020204030204" pitchFamily="34" charset="0"/>
                <a:cs typeface="Calibri" panose="020F0502020204030204" pitchFamily="34" charset="0"/>
              </a:rPr>
              <a:t>100% </a:t>
            </a:r>
            <a:r>
              <a:rPr lang="en-US" b="1" u="sng" dirty="0">
                <a:solidFill>
                  <a:srgbClr val="0070C0"/>
                </a:solidFill>
                <a:latin typeface="Calibri" panose="020F0502020204030204" pitchFamily="34" charset="0"/>
                <a:cs typeface="Calibri" panose="020F0502020204030204" pitchFamily="34" charset="0"/>
              </a:rPr>
              <a:t>free of charge</a:t>
            </a:r>
            <a:r>
              <a:rPr lang="en-US" dirty="0">
                <a:solidFill>
                  <a:srgbClr val="0070C0"/>
                </a:solidFill>
                <a:latin typeface="Calibri" panose="020F0502020204030204" pitchFamily="34" charset="0"/>
                <a:cs typeface="Calibri" panose="020F0502020204030204" pitchFamily="34" charset="0"/>
              </a:rPr>
              <a:t>, then it is MUCH easier for completing your taxes; however, </a:t>
            </a:r>
            <a:r>
              <a:rPr lang="en-US" u="sng" dirty="0">
                <a:solidFill>
                  <a:srgbClr val="0070C0"/>
                </a:solidFill>
                <a:latin typeface="Calibri" panose="020F0502020204030204" pitchFamily="34" charset="0"/>
                <a:cs typeface="Calibri" panose="020F0502020204030204" pitchFamily="34" charset="0"/>
              </a:rPr>
              <a:t>most likely you will not qualify</a:t>
            </a:r>
            <a:r>
              <a:rPr lang="en-US" b="1" dirty="0">
                <a:solidFill>
                  <a:srgbClr val="0070C0"/>
                </a:solidFill>
                <a:latin typeface="Calibri" panose="020F0502020204030204" pitchFamily="34" charset="0"/>
                <a:cs typeface="Calibri" panose="020F0502020204030204" pitchFamily="34" charset="0"/>
              </a:rPr>
              <a:t>.  AVOID using a tax filing service </a:t>
            </a:r>
            <a:r>
              <a:rPr lang="en-US" b="1" u="sng" dirty="0">
                <a:solidFill>
                  <a:srgbClr val="0070C0"/>
                </a:solidFill>
                <a:latin typeface="Calibri" panose="020F0502020204030204" pitchFamily="34" charset="0"/>
                <a:cs typeface="Calibri" panose="020F0502020204030204" pitchFamily="34" charset="0"/>
              </a:rPr>
              <a:t>UNLESS you can use it for free</a:t>
            </a:r>
            <a:r>
              <a:rPr lang="en-US" u="sng" dirty="0">
                <a:solidFill>
                  <a:srgbClr val="0070C0"/>
                </a:solidFill>
                <a:latin typeface="Calibri" panose="020F0502020204030204" pitchFamily="34" charset="0"/>
                <a:cs typeface="Calibri" panose="020F0502020204030204" pitchFamily="34" charset="0"/>
              </a:rPr>
              <a:t> </a:t>
            </a:r>
            <a:r>
              <a:rPr lang="en-US" dirty="0">
                <a:solidFill>
                  <a:srgbClr val="0070C0"/>
                </a:solidFill>
                <a:latin typeface="Calibri" panose="020F0502020204030204" pitchFamily="34" charset="0"/>
                <a:cs typeface="Calibri" panose="020F0502020204030204" pitchFamily="34" charset="0"/>
              </a:rPr>
              <a:t>– It is possible to file your taxes on your own.</a:t>
            </a:r>
          </a:p>
        </p:txBody>
      </p:sp>
      <p:sp>
        <p:nvSpPr>
          <p:cNvPr id="5" name="Title 1">
            <a:extLst>
              <a:ext uri="{FF2B5EF4-FFF2-40B4-BE49-F238E27FC236}">
                <a16:creationId xmlns:a16="http://schemas.microsoft.com/office/drawing/2014/main" id="{2474B068-9C50-6EB4-3C9C-0616AB74AAB7}"/>
              </a:ext>
            </a:extLst>
          </p:cNvPr>
          <p:cNvSpPr txBox="1">
            <a:spLocks/>
          </p:cNvSpPr>
          <p:nvPr/>
        </p:nvSpPr>
        <p:spPr bwMode="auto">
          <a:xfrm>
            <a:off x="99325" y="2097859"/>
            <a:ext cx="3939275" cy="1534444"/>
          </a:xfrm>
          <a:prstGeom prst="rect">
            <a:avLst/>
          </a:prstGeom>
          <a:noFill/>
          <a:ln w="2222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800"/>
              </a:lnSpc>
              <a:spcBef>
                <a:spcPts val="0"/>
              </a:spcBef>
            </a:pPr>
            <a:r>
              <a:rPr lang="en-US" sz="1700" dirty="0">
                <a:solidFill>
                  <a:srgbClr val="0070C0"/>
                </a:solidFill>
                <a:latin typeface="Calibri" panose="020F0502020204030204" pitchFamily="34" charset="0"/>
                <a:cs typeface="Calibri" panose="020F0502020204030204" pitchFamily="34" charset="0"/>
              </a:rPr>
              <a:t>When searching for your first apartment, </a:t>
            </a:r>
            <a:r>
              <a:rPr lang="en-US" sz="1700" b="1" dirty="0">
                <a:solidFill>
                  <a:srgbClr val="0070C0"/>
                </a:solidFill>
                <a:latin typeface="Calibri" panose="020F0502020204030204" pitchFamily="34" charset="0"/>
                <a:cs typeface="Calibri" panose="020F0502020204030204" pitchFamily="34" charset="0"/>
              </a:rPr>
              <a:t>location is key</a:t>
            </a:r>
            <a:r>
              <a:rPr lang="en-US" sz="1700" dirty="0">
                <a:solidFill>
                  <a:srgbClr val="0070C0"/>
                </a:solidFill>
                <a:latin typeface="Calibri" panose="020F0502020204030204" pitchFamily="34" charset="0"/>
                <a:cs typeface="Calibri" panose="020F0502020204030204" pitchFamily="34" charset="0"/>
              </a:rPr>
              <a:t>. A critical consideration is commute time/travel distance from your place of employment. It may be worth a slightly higher rent to cut down on commute costs (both time and money).</a:t>
            </a:r>
            <a:endParaRPr lang="en-US" sz="1700" b="1" dirty="0">
              <a:solidFill>
                <a:srgbClr val="0070C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1AA681E1-9E61-2F86-23AF-DCD280505511}"/>
              </a:ext>
            </a:extLst>
          </p:cNvPr>
          <p:cNvSpPr txBox="1">
            <a:spLocks/>
          </p:cNvSpPr>
          <p:nvPr/>
        </p:nvSpPr>
        <p:spPr bwMode="auto">
          <a:xfrm>
            <a:off x="4146586" y="2526152"/>
            <a:ext cx="4898089" cy="1534444"/>
          </a:xfrm>
          <a:prstGeom prst="rect">
            <a:avLst/>
          </a:prstGeom>
          <a:noFill/>
          <a:ln w="2222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800"/>
              </a:lnSpc>
            </a:pPr>
            <a:r>
              <a:rPr lang="en-US" sz="1850" b="1" dirty="0">
                <a:solidFill>
                  <a:srgbClr val="0070C0"/>
                </a:solidFill>
                <a:latin typeface="Calibri" panose="020F0502020204030204" pitchFamily="34" charset="0"/>
                <a:cs typeface="Calibri" panose="020F0502020204030204" pitchFamily="34" charset="0"/>
              </a:rPr>
              <a:t>Seemingly small expenses add up FAST.  </a:t>
            </a:r>
            <a:r>
              <a:rPr lang="en-US" sz="1850" dirty="0">
                <a:solidFill>
                  <a:srgbClr val="0070C0"/>
                </a:solidFill>
                <a:latin typeface="Calibri" panose="020F0502020204030204" pitchFamily="34" charset="0"/>
                <a:cs typeface="Calibri" panose="020F0502020204030204" pitchFamily="34" charset="0"/>
              </a:rPr>
              <a:t>This applies for streaming subscriptions, food delivery services, ride shares, and so much more.  Depending on your situation, you may not need  to always set out a budget, but </a:t>
            </a:r>
            <a:r>
              <a:rPr lang="en-US" sz="1850" b="1" u="sng" dirty="0">
                <a:solidFill>
                  <a:srgbClr val="0070C0"/>
                </a:solidFill>
                <a:latin typeface="Calibri" panose="020F0502020204030204" pitchFamily="34" charset="0"/>
                <a:cs typeface="Calibri" panose="020F0502020204030204" pitchFamily="34" charset="0"/>
              </a:rPr>
              <a:t>ALWAYS</a:t>
            </a:r>
            <a:r>
              <a:rPr lang="en-US" sz="1850" b="1" dirty="0">
                <a:solidFill>
                  <a:srgbClr val="0070C0"/>
                </a:solidFill>
                <a:latin typeface="Calibri" panose="020F0502020204030204" pitchFamily="34" charset="0"/>
                <a:cs typeface="Calibri" panose="020F0502020204030204" pitchFamily="34" charset="0"/>
              </a:rPr>
              <a:t> be mindful of how much you’re spending.</a:t>
            </a:r>
          </a:p>
        </p:txBody>
      </p:sp>
      <p:sp>
        <p:nvSpPr>
          <p:cNvPr id="9" name="Title 1">
            <a:extLst>
              <a:ext uri="{FF2B5EF4-FFF2-40B4-BE49-F238E27FC236}">
                <a16:creationId xmlns:a16="http://schemas.microsoft.com/office/drawing/2014/main" id="{9408A9E7-D80E-36A6-864C-507143382381}"/>
              </a:ext>
            </a:extLst>
          </p:cNvPr>
          <p:cNvSpPr txBox="1">
            <a:spLocks/>
          </p:cNvSpPr>
          <p:nvPr/>
        </p:nvSpPr>
        <p:spPr bwMode="auto">
          <a:xfrm>
            <a:off x="99325" y="6023096"/>
            <a:ext cx="8887472" cy="669509"/>
          </a:xfrm>
          <a:prstGeom prst="rect">
            <a:avLst/>
          </a:prstGeom>
          <a:noFill/>
          <a:ln w="3810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rmAutofit fontScale="77500" lnSpcReduction="2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100% OK to ask someone you trust who has more experience with something for help when you need it.</a:t>
            </a:r>
          </a:p>
        </p:txBody>
      </p:sp>
      <p:pic>
        <p:nvPicPr>
          <p:cNvPr id="13" name="Picture 12">
            <a:extLst>
              <a:ext uri="{FF2B5EF4-FFF2-40B4-BE49-F238E27FC236}">
                <a16:creationId xmlns:a16="http://schemas.microsoft.com/office/drawing/2014/main" id="{F964E9FB-D67F-A020-D78F-26A25FEB56E7}"/>
              </a:ext>
            </a:extLst>
          </p:cNvPr>
          <p:cNvPicPr>
            <a:picLocks noChangeAspect="1"/>
          </p:cNvPicPr>
          <p:nvPr/>
        </p:nvPicPr>
        <p:blipFill>
          <a:blip r:embed="rId3"/>
          <a:stretch>
            <a:fillRect/>
          </a:stretch>
        </p:blipFill>
        <p:spPr>
          <a:xfrm>
            <a:off x="273335" y="3750306"/>
            <a:ext cx="3119192" cy="2148777"/>
          </a:xfrm>
          <a:prstGeom prst="rect">
            <a:avLst/>
          </a:prstGeom>
        </p:spPr>
      </p:pic>
      <p:sp>
        <p:nvSpPr>
          <p:cNvPr id="14" name="Title 1">
            <a:extLst>
              <a:ext uri="{FF2B5EF4-FFF2-40B4-BE49-F238E27FC236}">
                <a16:creationId xmlns:a16="http://schemas.microsoft.com/office/drawing/2014/main" id="{C659A946-A0DA-5EAB-3819-8776BFBDC0DA}"/>
              </a:ext>
            </a:extLst>
          </p:cNvPr>
          <p:cNvSpPr txBox="1">
            <a:spLocks/>
          </p:cNvSpPr>
          <p:nvPr/>
        </p:nvSpPr>
        <p:spPr bwMode="auto">
          <a:xfrm>
            <a:off x="3581400" y="4191000"/>
            <a:ext cx="5405397" cy="447519"/>
          </a:xfrm>
          <a:prstGeom prst="rect">
            <a:avLst/>
          </a:prstGeom>
          <a:noFill/>
          <a:ln w="2222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2000" b="1" dirty="0">
                <a:solidFill>
                  <a:srgbClr val="0070C0"/>
                </a:solidFill>
                <a:latin typeface="Calibri" panose="020F0502020204030204" pitchFamily="34" charset="0"/>
                <a:cs typeface="Calibri" panose="020F0502020204030204" pitchFamily="34" charset="0"/>
              </a:rPr>
              <a:t>Online banking apps are a</a:t>
            </a:r>
            <a:r>
              <a:rPr lang="en-US" sz="2000" dirty="0">
                <a:solidFill>
                  <a:srgbClr val="0070C0"/>
                </a:solidFill>
                <a:latin typeface="Calibri" panose="020F0502020204030204" pitchFamily="34" charset="0"/>
                <a:cs typeface="Calibri" panose="020F0502020204030204" pitchFamily="34" charset="0"/>
              </a:rPr>
              <a:t> </a:t>
            </a:r>
            <a:r>
              <a:rPr lang="en-US" sz="2000" b="1" u="sng"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GODSEND</a:t>
            </a:r>
            <a:r>
              <a:rPr lang="en-US" sz="2000" b="1" dirty="0">
                <a:solidFill>
                  <a:srgbClr val="0070C0"/>
                </a:solidFill>
                <a:latin typeface="Calibri" panose="020F0502020204030204" pitchFamily="34" charset="0"/>
                <a:cs typeface="Calibri" panose="020F0502020204030204" pitchFamily="34" charset="0"/>
              </a:rPr>
              <a:t> 🙌🏻</a:t>
            </a:r>
          </a:p>
        </p:txBody>
      </p:sp>
      <p:sp>
        <p:nvSpPr>
          <p:cNvPr id="15" name="Title 1">
            <a:extLst>
              <a:ext uri="{FF2B5EF4-FFF2-40B4-BE49-F238E27FC236}">
                <a16:creationId xmlns:a16="http://schemas.microsoft.com/office/drawing/2014/main" id="{03608A95-1E47-86F4-4A76-9BBDE4088DFC}"/>
              </a:ext>
            </a:extLst>
          </p:cNvPr>
          <p:cNvSpPr txBox="1">
            <a:spLocks/>
          </p:cNvSpPr>
          <p:nvPr/>
        </p:nvSpPr>
        <p:spPr bwMode="auto">
          <a:xfrm>
            <a:off x="3581399" y="4751981"/>
            <a:ext cx="5405397" cy="1105720"/>
          </a:xfrm>
          <a:prstGeom prst="rect">
            <a:avLst/>
          </a:prstGeom>
          <a:noFill/>
          <a:ln w="2222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900"/>
              </a:lnSpc>
            </a:pPr>
            <a:r>
              <a:rPr lang="en-US" sz="1800" dirty="0">
                <a:solidFill>
                  <a:srgbClr val="0070C0"/>
                </a:solidFill>
                <a:latin typeface="Calibri" panose="020F0502020204030204" pitchFamily="34" charset="0"/>
                <a:cs typeface="Calibri" panose="020F0502020204030204" pitchFamily="34" charset="0"/>
              </a:rPr>
              <a:t>Compare your different options and choose among them </a:t>
            </a:r>
            <a:r>
              <a:rPr lang="en-US" sz="1800" b="1" dirty="0">
                <a:solidFill>
                  <a:srgbClr val="0070C0"/>
                </a:solidFill>
                <a:latin typeface="Calibri" panose="020F0502020204030204" pitchFamily="34" charset="0"/>
                <a:cs typeface="Calibri" panose="020F0502020204030204" pitchFamily="34" charset="0"/>
              </a:rPr>
              <a:t>carefully</a:t>
            </a:r>
            <a:r>
              <a:rPr lang="en-US" sz="1800" dirty="0">
                <a:solidFill>
                  <a:srgbClr val="0070C0"/>
                </a:solidFill>
                <a:latin typeface="Calibri" panose="020F0502020204030204" pitchFamily="34" charset="0"/>
                <a:cs typeface="Calibri" panose="020F0502020204030204" pitchFamily="34" charset="0"/>
              </a:rPr>
              <a:t>.  </a:t>
            </a:r>
            <a:r>
              <a:rPr lang="en-US" sz="1800" b="1" i="1" dirty="0">
                <a:solidFill>
                  <a:srgbClr val="0070C0"/>
                </a:solidFill>
                <a:latin typeface="Calibri" panose="020F0502020204030204" pitchFamily="34" charset="0"/>
                <a:cs typeface="Calibri" panose="020F0502020204030204" pitchFamily="34" charset="0"/>
              </a:rPr>
              <a:t>FOMO can be weaponized against you to make you take risks you wouldn’t otherwise take</a:t>
            </a:r>
            <a:r>
              <a:rPr lang="en-US" sz="1800" dirty="0">
                <a:solidFill>
                  <a:srgbClr val="0070C0"/>
                </a:solidFill>
                <a:latin typeface="Calibri" panose="020F0502020204030204" pitchFamily="34" charset="0"/>
                <a:cs typeface="Calibri" panose="020F0502020204030204" pitchFamily="34" charset="0"/>
              </a:rPr>
              <a:t>.  If you can’t decide, ask someone you trust to help you.</a:t>
            </a:r>
          </a:p>
        </p:txBody>
      </p:sp>
    </p:spTree>
    <p:extLst>
      <p:ext uri="{BB962C8B-B14F-4D97-AF65-F5344CB8AC3E}">
        <p14:creationId xmlns:p14="http://schemas.microsoft.com/office/powerpoint/2010/main" val="2994345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a:cxnSpLocks/>
          </p:cNvCxnSpPr>
          <p:nvPr/>
        </p:nvCxnSpPr>
        <p:spPr>
          <a:xfrm>
            <a:off x="152400" y="679957"/>
            <a:ext cx="88392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35560" y="5126543"/>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15433" y="-234443"/>
            <a:ext cx="9406742" cy="914400"/>
          </a:xfrm>
        </p:spPr>
        <p:txBody>
          <a:bodyPr>
            <a:noAutofit/>
          </a:bodyPr>
          <a:lstStyle/>
          <a:p>
            <a:r>
              <a:rPr lang="en-US" sz="3200" b="1" dirty="0">
                <a:solidFill>
                  <a:srgbClr val="0070C0"/>
                </a:solidFill>
                <a:latin typeface="Calibri" panose="020F0502020204030204" pitchFamily="34" charset="0"/>
                <a:cs typeface="Calibri" panose="020F0502020204030204" pitchFamily="34" charset="0"/>
              </a:rPr>
              <a:t>3.3 More quick tips: Autistic adulting and advocacy</a:t>
            </a:r>
          </a:p>
        </p:txBody>
      </p:sp>
      <p:sp>
        <p:nvSpPr>
          <p:cNvPr id="5" name="Title 1">
            <a:extLst>
              <a:ext uri="{FF2B5EF4-FFF2-40B4-BE49-F238E27FC236}">
                <a16:creationId xmlns:a16="http://schemas.microsoft.com/office/drawing/2014/main" id="{2474B068-9C50-6EB4-3C9C-0616AB74AAB7}"/>
              </a:ext>
            </a:extLst>
          </p:cNvPr>
          <p:cNvSpPr txBox="1">
            <a:spLocks/>
          </p:cNvSpPr>
          <p:nvPr/>
        </p:nvSpPr>
        <p:spPr bwMode="auto">
          <a:xfrm>
            <a:off x="872683" y="691426"/>
            <a:ext cx="6972091" cy="437092"/>
          </a:xfrm>
          <a:prstGeom prst="rect">
            <a:avLst/>
          </a:prstGeom>
          <a:noFill/>
          <a:ln w="31750">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800"/>
              </a:lnSpc>
              <a:spcBef>
                <a:spcPts val="0"/>
              </a:spcBef>
            </a:pPr>
            <a:r>
              <a:rPr lang="en-US" sz="22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 your confidence by doing what you already love.</a:t>
            </a:r>
          </a:p>
        </p:txBody>
      </p:sp>
      <p:sp>
        <p:nvSpPr>
          <p:cNvPr id="6" name="Title 1">
            <a:extLst>
              <a:ext uri="{FF2B5EF4-FFF2-40B4-BE49-F238E27FC236}">
                <a16:creationId xmlns:a16="http://schemas.microsoft.com/office/drawing/2014/main" id="{1AA681E1-9E61-2F86-23AF-DCD280505511}"/>
              </a:ext>
            </a:extLst>
          </p:cNvPr>
          <p:cNvSpPr txBox="1">
            <a:spLocks/>
          </p:cNvSpPr>
          <p:nvPr/>
        </p:nvSpPr>
        <p:spPr bwMode="auto">
          <a:xfrm>
            <a:off x="140588" y="1197367"/>
            <a:ext cx="3593213" cy="2289166"/>
          </a:xfrm>
          <a:prstGeom prst="rect">
            <a:avLst/>
          </a:prstGeom>
          <a:noFill/>
          <a:ln w="4127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ct val="200000"/>
              </a:lnSpc>
            </a:pPr>
            <a:r>
              <a:rPr lang="en-US" sz="1850" b="1" dirty="0">
                <a:solidFill>
                  <a:srgbClr val="0070C0"/>
                </a:solidFill>
                <a:latin typeface="Calibri" panose="020F0502020204030204" pitchFamily="34" charset="0"/>
                <a:cs typeface="Calibri" panose="020F0502020204030204" pitchFamily="34" charset="0"/>
              </a:rPr>
              <a:t>What does this look like? </a:t>
            </a:r>
            <a:endParaRPr lang="en-US" sz="800" b="1" dirty="0">
              <a:solidFill>
                <a:srgbClr val="0070C0"/>
              </a:solidFill>
              <a:latin typeface="Calibri" panose="020F0502020204030204" pitchFamily="34" charset="0"/>
              <a:cs typeface="Calibri" panose="020F0502020204030204" pitchFamily="34" charset="0"/>
            </a:endParaRPr>
          </a:p>
          <a:p>
            <a:pPr algn="ctr">
              <a:lnSpc>
                <a:spcPts val="1800"/>
              </a:lnSpc>
            </a:pPr>
            <a:r>
              <a:rPr lang="en-US" sz="1850" dirty="0">
                <a:solidFill>
                  <a:srgbClr val="0070C0"/>
                </a:solidFill>
                <a:latin typeface="Calibri" panose="020F0502020204030204" pitchFamily="34" charset="0"/>
                <a:cs typeface="Calibri" panose="020F0502020204030204" pitchFamily="34" charset="0"/>
              </a:rPr>
              <a:t>For me, I absolutely LOVE Taylor Swift’s music, and I have been singing her songs in the car over and over for nearly ten years now (i.e. what I’ve dubbed “Taylor Therapy”).  </a:t>
            </a:r>
            <a:r>
              <a:rPr lang="en-US" sz="1850" b="1" dirty="0">
                <a:solidFill>
                  <a:srgbClr val="0070C0"/>
                </a:solidFill>
                <a:latin typeface="Calibri" panose="020F0502020204030204" pitchFamily="34" charset="0"/>
                <a:cs typeface="Calibri" panose="020F0502020204030204" pitchFamily="34" charset="0"/>
              </a:rPr>
              <a:t>This practice has gone a long way in improving my confidence when I speak.</a:t>
            </a:r>
          </a:p>
        </p:txBody>
      </p:sp>
      <p:sp>
        <p:nvSpPr>
          <p:cNvPr id="14" name="Title 1">
            <a:extLst>
              <a:ext uri="{FF2B5EF4-FFF2-40B4-BE49-F238E27FC236}">
                <a16:creationId xmlns:a16="http://schemas.microsoft.com/office/drawing/2014/main" id="{C659A946-A0DA-5EAB-3819-8776BFBDC0DA}"/>
              </a:ext>
            </a:extLst>
          </p:cNvPr>
          <p:cNvSpPr txBox="1">
            <a:spLocks/>
          </p:cNvSpPr>
          <p:nvPr/>
        </p:nvSpPr>
        <p:spPr bwMode="auto">
          <a:xfrm>
            <a:off x="3771900" y="1499476"/>
            <a:ext cx="2410589" cy="1769323"/>
          </a:xfrm>
          <a:prstGeom prst="rect">
            <a:avLst/>
          </a:prstGeom>
          <a:noFill/>
          <a:ln w="31750">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1800" b="1" dirty="0">
                <a:solidFill>
                  <a:srgbClr val="0070C0"/>
                </a:solidFill>
                <a:latin typeface="Calibri" panose="020F0502020204030204" pitchFamily="34" charset="0"/>
                <a:cs typeface="Calibri" panose="020F0502020204030204" pitchFamily="34" charset="0"/>
              </a:rPr>
              <a:t>Illustrative example of </a:t>
            </a:r>
          </a:p>
          <a:p>
            <a:pPr algn="ctr"/>
            <a:r>
              <a:rPr lang="en-US" sz="1800" b="1" dirty="0">
                <a:solidFill>
                  <a:srgbClr val="0070C0"/>
                </a:solidFill>
                <a:latin typeface="Calibri" panose="020F0502020204030204" pitchFamily="34" charset="0"/>
                <a:cs typeface="Calibri" panose="020F0502020204030204" pitchFamily="34" charset="0"/>
              </a:rPr>
              <a:t>“</a:t>
            </a:r>
            <a:r>
              <a:rPr lang="en-US" sz="1800" b="1" dirty="0" err="1">
                <a:solidFill>
                  <a:srgbClr val="0070C0"/>
                </a:solidFill>
                <a:latin typeface="Calibri" panose="020F0502020204030204" pitchFamily="34" charset="0"/>
                <a:cs typeface="Calibri" panose="020F0502020204030204" pitchFamily="34" charset="0"/>
              </a:rPr>
              <a:t>TSwift</a:t>
            </a:r>
            <a:r>
              <a:rPr lang="en-US" sz="1800" b="1" dirty="0">
                <a:solidFill>
                  <a:srgbClr val="0070C0"/>
                </a:solidFill>
                <a:latin typeface="Calibri" panose="020F0502020204030204" pitchFamily="34" charset="0"/>
                <a:cs typeface="Calibri" panose="020F0502020204030204" pitchFamily="34" charset="0"/>
              </a:rPr>
              <a:t> Therapy” - </a:t>
            </a:r>
          </a:p>
          <a:p>
            <a:pPr algn="ctr"/>
            <a:r>
              <a:rPr lang="en-US" sz="1800" b="1" dirty="0">
                <a:solidFill>
                  <a:srgbClr val="0070C0"/>
                </a:solidFill>
                <a:latin typeface="Calibri" panose="020F0502020204030204" pitchFamily="34" charset="0"/>
                <a:cs typeface="Calibri" panose="020F0502020204030204" pitchFamily="34" charset="0"/>
              </a:rPr>
              <a:t>i.e., me ceaselessly singing Taylor Swift songs to myself in </a:t>
            </a:r>
          </a:p>
          <a:p>
            <a:pPr algn="ctr"/>
            <a:r>
              <a:rPr lang="en-US" sz="1800" b="1" dirty="0">
                <a:solidFill>
                  <a:srgbClr val="0070C0"/>
                </a:solidFill>
                <a:latin typeface="Calibri" panose="020F0502020204030204" pitchFamily="34" charset="0"/>
                <a:cs typeface="Calibri" panose="020F0502020204030204" pitchFamily="34" charset="0"/>
              </a:rPr>
              <a:t>the car: </a:t>
            </a:r>
          </a:p>
        </p:txBody>
      </p:sp>
      <p:sp>
        <p:nvSpPr>
          <p:cNvPr id="15" name="Title 1">
            <a:extLst>
              <a:ext uri="{FF2B5EF4-FFF2-40B4-BE49-F238E27FC236}">
                <a16:creationId xmlns:a16="http://schemas.microsoft.com/office/drawing/2014/main" id="{03608A95-1E47-86F4-4A76-9BBDE4088DFC}"/>
              </a:ext>
            </a:extLst>
          </p:cNvPr>
          <p:cNvSpPr txBox="1">
            <a:spLocks/>
          </p:cNvSpPr>
          <p:nvPr/>
        </p:nvSpPr>
        <p:spPr bwMode="auto">
          <a:xfrm>
            <a:off x="3627521" y="3560858"/>
            <a:ext cx="5584197" cy="3131367"/>
          </a:xfrm>
          <a:prstGeom prst="rect">
            <a:avLst/>
          </a:prstGeom>
          <a:noFill/>
          <a:ln w="222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endParaRPr lang="en-US" sz="1800" i="1" dirty="0">
              <a:solidFill>
                <a:srgbClr val="0070C0"/>
              </a:solidFill>
              <a:latin typeface="Calibri" panose="020F0502020204030204" pitchFamily="34" charset="0"/>
              <a:cs typeface="Calibri" panose="020F0502020204030204" pitchFamily="34" charset="0"/>
            </a:endParaRPr>
          </a:p>
          <a:p>
            <a:pPr algn="ctr"/>
            <a:r>
              <a:rPr lang="en-US" sz="1900" b="1" dirty="0">
                <a:solidFill>
                  <a:srgbClr val="0070C0"/>
                </a:solidFill>
                <a:latin typeface="Calibri" panose="020F0502020204030204" pitchFamily="34" charset="0"/>
                <a:cs typeface="Calibri" panose="020F0502020204030204" pitchFamily="34" charset="0"/>
              </a:rPr>
              <a:t>“You’re On Your Own, Kid”</a:t>
            </a:r>
          </a:p>
          <a:p>
            <a:pPr algn="ctr"/>
            <a:r>
              <a:rPr lang="en-US" sz="1900" dirty="0">
                <a:solidFill>
                  <a:srgbClr val="0070C0"/>
                </a:solidFill>
                <a:latin typeface="Calibri" panose="020F0502020204030204" pitchFamily="34" charset="0"/>
                <a:cs typeface="Calibri" panose="020F0502020204030204" pitchFamily="34" charset="0"/>
              </a:rPr>
              <a:t>By Taylor Swift</a:t>
            </a:r>
          </a:p>
          <a:p>
            <a:pPr algn="ctr"/>
            <a:endParaRPr lang="en-US" sz="800" dirty="0">
              <a:solidFill>
                <a:srgbClr val="0070C0"/>
              </a:solidFill>
              <a:latin typeface="Calibri" panose="020F0502020204030204" pitchFamily="34" charset="0"/>
              <a:cs typeface="Calibri" panose="020F0502020204030204" pitchFamily="34" charset="0"/>
            </a:endParaRPr>
          </a:p>
          <a:p>
            <a:pPr algn="ctr"/>
            <a:r>
              <a:rPr lang="en-US" sz="1900" i="1" dirty="0">
                <a:solidFill>
                  <a:srgbClr val="0070C0"/>
                </a:solidFill>
                <a:latin typeface="Calibri" panose="020F0502020204030204" pitchFamily="34" charset="0"/>
                <a:cs typeface="Calibri" panose="020F0502020204030204" pitchFamily="34" charset="0"/>
              </a:rPr>
              <a:t>“…There were pages turned, with the bridges burned -</a:t>
            </a:r>
          </a:p>
          <a:p>
            <a:pPr algn="ctr"/>
            <a:r>
              <a:rPr lang="en-US" sz="1900" i="1" dirty="0">
                <a:solidFill>
                  <a:srgbClr val="0070C0"/>
                </a:solidFill>
                <a:latin typeface="Calibri" panose="020F0502020204030204" pitchFamily="34" charset="0"/>
                <a:cs typeface="Calibri" panose="020F0502020204030204" pitchFamily="34" charset="0"/>
              </a:rPr>
              <a:t>Everything you lose is a step you take.</a:t>
            </a:r>
          </a:p>
          <a:p>
            <a:pPr algn="ctr"/>
            <a:r>
              <a:rPr lang="en-US" sz="1900" i="1" dirty="0">
                <a:solidFill>
                  <a:srgbClr val="0070C0"/>
                </a:solidFill>
                <a:latin typeface="Calibri" panose="020F0502020204030204" pitchFamily="34" charset="0"/>
                <a:cs typeface="Calibri" panose="020F0502020204030204" pitchFamily="34" charset="0"/>
              </a:rPr>
              <a:t>So make the friendship bracelets, </a:t>
            </a:r>
          </a:p>
          <a:p>
            <a:pPr algn="ctr"/>
            <a:r>
              <a:rPr lang="en-US" sz="1900" i="1" dirty="0">
                <a:solidFill>
                  <a:srgbClr val="0070C0"/>
                </a:solidFill>
                <a:latin typeface="Calibri" panose="020F0502020204030204" pitchFamily="34" charset="0"/>
                <a:cs typeface="Calibri" panose="020F0502020204030204" pitchFamily="34" charset="0"/>
              </a:rPr>
              <a:t>Take the moment and taste it,</a:t>
            </a:r>
          </a:p>
          <a:p>
            <a:pPr algn="ctr"/>
            <a:r>
              <a:rPr lang="en-US" sz="1900" i="1" dirty="0">
                <a:solidFill>
                  <a:srgbClr val="0070C0"/>
                </a:solidFill>
                <a:latin typeface="Calibri" panose="020F0502020204030204" pitchFamily="34" charset="0"/>
                <a:cs typeface="Calibri" panose="020F0502020204030204" pitchFamily="34" charset="0"/>
              </a:rPr>
              <a:t>You’ve got no reason to be afraid.</a:t>
            </a:r>
          </a:p>
          <a:p>
            <a:pPr algn="ctr"/>
            <a:r>
              <a:rPr lang="en-US" sz="1900" i="1" dirty="0">
                <a:solidFill>
                  <a:srgbClr val="0070C0"/>
                </a:solidFill>
                <a:latin typeface="Calibri" panose="020F0502020204030204" pitchFamily="34" charset="0"/>
                <a:cs typeface="Calibri" panose="020F0502020204030204" pitchFamily="34" charset="0"/>
              </a:rPr>
              <a:t>You’re on your own, kid…</a:t>
            </a:r>
          </a:p>
          <a:p>
            <a:pPr algn="ctr"/>
            <a:r>
              <a:rPr lang="en-US" sz="1900" i="1" dirty="0">
                <a:solidFill>
                  <a:srgbClr val="0070C0"/>
                </a:solidFill>
                <a:latin typeface="Calibri" panose="020F0502020204030204" pitchFamily="34" charset="0"/>
                <a:cs typeface="Calibri" panose="020F0502020204030204" pitchFamily="34" charset="0"/>
              </a:rPr>
              <a:t>Yeah you can face this…</a:t>
            </a:r>
          </a:p>
          <a:p>
            <a:pPr algn="ctr"/>
            <a:r>
              <a:rPr lang="en-US" sz="1900" b="1" i="1" dirty="0">
                <a:solidFill>
                  <a:srgbClr val="0070C0"/>
                </a:solidFill>
                <a:latin typeface="Calibri" panose="020F0502020204030204" pitchFamily="34" charset="0"/>
                <a:cs typeface="Calibri" panose="020F0502020204030204" pitchFamily="34" charset="0"/>
              </a:rPr>
              <a:t>You’re on your own, kid, you always have been.”</a:t>
            </a:r>
          </a:p>
        </p:txBody>
      </p:sp>
      <p:pic>
        <p:nvPicPr>
          <p:cNvPr id="11" name="Picture 10">
            <a:extLst>
              <a:ext uri="{FF2B5EF4-FFF2-40B4-BE49-F238E27FC236}">
                <a16:creationId xmlns:a16="http://schemas.microsoft.com/office/drawing/2014/main" id="{0A79CBF1-1F78-E60F-3D4B-DC94D7A4B4AE}"/>
              </a:ext>
            </a:extLst>
          </p:cNvPr>
          <p:cNvPicPr>
            <a:picLocks noChangeAspect="1"/>
          </p:cNvPicPr>
          <p:nvPr/>
        </p:nvPicPr>
        <p:blipFill rotWithShape="1">
          <a:blip r:embed="rId3"/>
          <a:srcRect t="2093"/>
          <a:stretch/>
        </p:blipFill>
        <p:spPr>
          <a:xfrm>
            <a:off x="6220589" y="1197367"/>
            <a:ext cx="2615083" cy="2355103"/>
          </a:xfrm>
          <a:prstGeom prst="rect">
            <a:avLst/>
          </a:prstGeom>
        </p:spPr>
      </p:pic>
      <p:sp>
        <p:nvSpPr>
          <p:cNvPr id="16" name="Title 1">
            <a:extLst>
              <a:ext uri="{FF2B5EF4-FFF2-40B4-BE49-F238E27FC236}">
                <a16:creationId xmlns:a16="http://schemas.microsoft.com/office/drawing/2014/main" id="{B01D4353-62E4-5D7E-AD60-8306BFC28F8E}"/>
              </a:ext>
            </a:extLst>
          </p:cNvPr>
          <p:cNvSpPr txBox="1">
            <a:spLocks/>
          </p:cNvSpPr>
          <p:nvPr/>
        </p:nvSpPr>
        <p:spPr bwMode="auto">
          <a:xfrm>
            <a:off x="140588" y="3593667"/>
            <a:ext cx="3581400" cy="1266077"/>
          </a:xfrm>
          <a:prstGeom prst="rect">
            <a:avLst/>
          </a:prstGeom>
          <a:noFill/>
          <a:ln w="4127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1850" dirty="0">
                <a:solidFill>
                  <a:srgbClr val="0070C0"/>
                </a:solidFill>
                <a:latin typeface="Calibri" panose="020F0502020204030204" pitchFamily="34" charset="0"/>
                <a:cs typeface="Calibri" panose="020F0502020204030204" pitchFamily="34" charset="0"/>
              </a:rPr>
              <a:t>Regularly practicing your speech/communication helps it flow more naturally. </a:t>
            </a:r>
            <a:r>
              <a:rPr lang="en-US" sz="1850" b="1" dirty="0">
                <a:solidFill>
                  <a:srgbClr val="0070C0"/>
                </a:solidFill>
                <a:latin typeface="Calibri" panose="020F0502020204030204" pitchFamily="34" charset="0"/>
                <a:cs typeface="Calibri" panose="020F0502020204030204" pitchFamily="34" charset="0"/>
              </a:rPr>
              <a:t>Use whatever medium most connects with you.</a:t>
            </a:r>
            <a:endParaRPr lang="en-US" sz="800" b="1" dirty="0">
              <a:solidFill>
                <a:srgbClr val="0070C0"/>
              </a:solidFill>
              <a:latin typeface="Calibri" panose="020F0502020204030204" pitchFamily="34" charset="0"/>
              <a:cs typeface="Calibri" panose="020F0502020204030204" pitchFamily="34" charset="0"/>
            </a:endParaRPr>
          </a:p>
        </p:txBody>
      </p:sp>
      <p:sp>
        <p:nvSpPr>
          <p:cNvPr id="17" name="Title 1">
            <a:extLst>
              <a:ext uri="{FF2B5EF4-FFF2-40B4-BE49-F238E27FC236}">
                <a16:creationId xmlns:a16="http://schemas.microsoft.com/office/drawing/2014/main" id="{66BD930D-C1CF-936A-1CE6-D55B6F95BC10}"/>
              </a:ext>
            </a:extLst>
          </p:cNvPr>
          <p:cNvSpPr txBox="1">
            <a:spLocks/>
          </p:cNvSpPr>
          <p:nvPr/>
        </p:nvSpPr>
        <p:spPr bwMode="auto">
          <a:xfrm>
            <a:off x="99391" y="4966878"/>
            <a:ext cx="3634410" cy="1758013"/>
          </a:xfrm>
          <a:prstGeom prst="rect">
            <a:avLst/>
          </a:prstGeom>
          <a:noFill/>
          <a:ln w="41275">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1850" dirty="0">
                <a:solidFill>
                  <a:srgbClr val="0070C0"/>
                </a:solidFill>
                <a:latin typeface="Calibri" panose="020F0502020204030204" pitchFamily="34" charset="0"/>
                <a:cs typeface="Calibri" panose="020F0502020204030204" pitchFamily="34" charset="0"/>
              </a:rPr>
              <a:t>For situations that may cause anxiety (e.g., calling for medical appt, customer support, etc.), </a:t>
            </a:r>
            <a:r>
              <a:rPr lang="en-US" sz="1850" b="1" dirty="0">
                <a:solidFill>
                  <a:srgbClr val="0070C0"/>
                </a:solidFill>
                <a:latin typeface="Calibri" panose="020F0502020204030204" pitchFamily="34" charset="0"/>
                <a:cs typeface="Calibri" panose="020F0502020204030204" pitchFamily="34" charset="0"/>
              </a:rPr>
              <a:t>write out a script in advance.  </a:t>
            </a:r>
            <a:r>
              <a:rPr lang="en-US" sz="1850" dirty="0">
                <a:solidFill>
                  <a:srgbClr val="0070C0"/>
                </a:solidFill>
                <a:latin typeface="Calibri" panose="020F0502020204030204" pitchFamily="34" charset="0"/>
                <a:cs typeface="Calibri" panose="020F0502020204030204" pitchFamily="34" charset="0"/>
              </a:rPr>
              <a:t>Have it in front of you if you’re on the phone.  </a:t>
            </a:r>
            <a:r>
              <a:rPr lang="en-US" sz="1850" b="1" dirty="0">
                <a:solidFill>
                  <a:srgbClr val="0070C0"/>
                </a:solidFill>
                <a:latin typeface="Calibri" panose="020F0502020204030204" pitchFamily="34" charset="0"/>
                <a:cs typeface="Calibri" panose="020F0502020204030204" pitchFamily="34" charset="0"/>
              </a:rPr>
              <a:t>You can also disclose having ASD.</a:t>
            </a:r>
            <a:endParaRPr lang="en-US" sz="800" b="1" dirty="0">
              <a:solidFill>
                <a:srgbClr val="0070C0"/>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97AC435F-7EE4-F349-F142-4B4EBA5A6A41}"/>
              </a:ext>
            </a:extLst>
          </p:cNvPr>
          <p:cNvPicPr>
            <a:picLocks noChangeAspect="1"/>
          </p:cNvPicPr>
          <p:nvPr/>
        </p:nvPicPr>
        <p:blipFill>
          <a:blip r:embed="rId4"/>
          <a:stretch>
            <a:fillRect/>
          </a:stretch>
        </p:blipFill>
        <p:spPr>
          <a:xfrm>
            <a:off x="7535073" y="754282"/>
            <a:ext cx="309701" cy="311380"/>
          </a:xfrm>
          <a:prstGeom prst="rect">
            <a:avLst/>
          </a:prstGeom>
        </p:spPr>
      </p:pic>
    </p:spTree>
    <p:extLst>
      <p:ext uri="{BB962C8B-B14F-4D97-AF65-F5344CB8AC3E}">
        <p14:creationId xmlns:p14="http://schemas.microsoft.com/office/powerpoint/2010/main" val="50059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67178" y="-199406"/>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Content Advisory and Setting Expectations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714994"/>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67178"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EEDF0FA-1485-130A-2C98-DD5E4C79FF78}"/>
              </a:ext>
            </a:extLst>
          </p:cNvPr>
          <p:cNvSpPr txBox="1">
            <a:spLocks/>
          </p:cNvSpPr>
          <p:nvPr/>
        </p:nvSpPr>
        <p:spPr>
          <a:xfrm>
            <a:off x="52737" y="533400"/>
            <a:ext cx="8827769" cy="609599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600" dirty="0">
              <a:solidFill>
                <a:schemeClr val="tx1">
                  <a:lumMod val="50000"/>
                  <a:lumOff val="50000"/>
                </a:schemeClr>
              </a:solidFill>
            </a:endParaRPr>
          </a:p>
        </p:txBody>
      </p:sp>
      <p:sp>
        <p:nvSpPr>
          <p:cNvPr id="6" name="Content Placeholder 4">
            <a:extLst>
              <a:ext uri="{FF2B5EF4-FFF2-40B4-BE49-F238E27FC236}">
                <a16:creationId xmlns:a16="http://schemas.microsoft.com/office/drawing/2014/main" id="{8A16D506-EB23-125F-6E13-BD2C506A3069}"/>
              </a:ext>
            </a:extLst>
          </p:cNvPr>
          <p:cNvSpPr txBox="1">
            <a:spLocks/>
          </p:cNvSpPr>
          <p:nvPr/>
        </p:nvSpPr>
        <p:spPr>
          <a:xfrm>
            <a:off x="93980" y="820381"/>
            <a:ext cx="8956040" cy="5990605"/>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accent5">
                    <a:lumMod val="50000"/>
                  </a:schemeClr>
                </a:solidFill>
                <a:highlight>
                  <a:srgbClr val="FFFF00"/>
                </a:highlight>
              </a:rPr>
              <a:t>This presentation will include some discussion of several mental health topics, including </a:t>
            </a:r>
            <a:r>
              <a:rPr lang="en-US" sz="2600" b="1" dirty="0">
                <a:solidFill>
                  <a:schemeClr val="accent5">
                    <a:lumMod val="50000"/>
                  </a:schemeClr>
                </a:solidFill>
                <a:highlight>
                  <a:srgbClr val="FFFF00"/>
                </a:highlight>
              </a:rPr>
              <a:t>depression</a:t>
            </a:r>
            <a:r>
              <a:rPr lang="en-US" sz="2600" dirty="0">
                <a:solidFill>
                  <a:schemeClr val="accent5">
                    <a:lumMod val="50000"/>
                  </a:schemeClr>
                </a:solidFill>
                <a:highlight>
                  <a:srgbClr val="FFFF00"/>
                </a:highlight>
              </a:rPr>
              <a:t>, </a:t>
            </a:r>
            <a:r>
              <a:rPr lang="en-US" sz="2600" b="1" dirty="0">
                <a:solidFill>
                  <a:schemeClr val="accent5">
                    <a:lumMod val="50000"/>
                  </a:schemeClr>
                </a:solidFill>
                <a:highlight>
                  <a:srgbClr val="FFFF00"/>
                </a:highlight>
              </a:rPr>
              <a:t>anxiety, hoarding, hospitalization</a:t>
            </a:r>
            <a:r>
              <a:rPr lang="en-US" sz="2600" dirty="0">
                <a:solidFill>
                  <a:schemeClr val="accent5">
                    <a:lumMod val="50000"/>
                  </a:schemeClr>
                </a:solidFill>
                <a:highlight>
                  <a:srgbClr val="FFFF00"/>
                </a:highlight>
              </a:rPr>
              <a:t>,</a:t>
            </a:r>
            <a:r>
              <a:rPr lang="en-US" sz="2600" b="1" dirty="0">
                <a:solidFill>
                  <a:schemeClr val="accent5">
                    <a:lumMod val="50000"/>
                  </a:schemeClr>
                </a:solidFill>
                <a:highlight>
                  <a:srgbClr val="FFFF00"/>
                </a:highlight>
              </a:rPr>
              <a:t> </a:t>
            </a:r>
            <a:r>
              <a:rPr lang="en-US" sz="2600" dirty="0">
                <a:solidFill>
                  <a:schemeClr val="accent5">
                    <a:lumMod val="50000"/>
                  </a:schemeClr>
                </a:solidFill>
                <a:highlight>
                  <a:srgbClr val="FFFF00"/>
                </a:highlight>
              </a:rPr>
              <a:t>and </a:t>
            </a:r>
            <a:r>
              <a:rPr lang="en-US" sz="2600" b="1" dirty="0">
                <a:solidFill>
                  <a:schemeClr val="accent5">
                    <a:lumMod val="50000"/>
                  </a:schemeClr>
                </a:solidFill>
                <a:highlight>
                  <a:srgbClr val="FFFF00"/>
                </a:highlight>
              </a:rPr>
              <a:t>suicide.</a:t>
            </a:r>
          </a:p>
          <a:p>
            <a:r>
              <a:rPr lang="en-US" sz="2600" b="1" dirty="0">
                <a:solidFill>
                  <a:schemeClr val="accent5">
                    <a:lumMod val="50000"/>
                  </a:schemeClr>
                </a:solidFill>
              </a:rPr>
              <a:t>I will indicate to the audience beforehand </a:t>
            </a:r>
            <a:r>
              <a:rPr lang="en-US" sz="2600" dirty="0">
                <a:solidFill>
                  <a:schemeClr val="accent5">
                    <a:lumMod val="50000"/>
                  </a:schemeClr>
                </a:solidFill>
              </a:rPr>
              <a:t>when I am approaching a more sensitive part of the presentation, in case any of you need to step out.</a:t>
            </a:r>
          </a:p>
          <a:p>
            <a:r>
              <a:rPr lang="en-US" sz="2600" b="1" i="1" dirty="0">
                <a:solidFill>
                  <a:schemeClr val="accent5">
                    <a:lumMod val="50000"/>
                  </a:schemeClr>
                </a:solidFill>
              </a:rPr>
              <a:t>If you’re not in a headspace to be present for discussion of these topics</a:t>
            </a:r>
            <a:r>
              <a:rPr lang="en-US" sz="2600" dirty="0">
                <a:solidFill>
                  <a:schemeClr val="accent5">
                    <a:lumMod val="50000"/>
                  </a:schemeClr>
                </a:solidFill>
              </a:rPr>
              <a:t>, </a:t>
            </a:r>
            <a:r>
              <a:rPr lang="en-US" sz="2600" b="1" u="sng" dirty="0">
                <a:solidFill>
                  <a:schemeClr val="accent5">
                    <a:lumMod val="50000"/>
                  </a:schemeClr>
                </a:solidFill>
              </a:rPr>
              <a:t>that is 100% OK</a:t>
            </a:r>
            <a:r>
              <a:rPr lang="en-US" sz="2600" u="sng" dirty="0">
                <a:solidFill>
                  <a:schemeClr val="accent5">
                    <a:lumMod val="50000"/>
                  </a:schemeClr>
                </a:solidFill>
              </a:rPr>
              <a:t>.  </a:t>
            </a:r>
          </a:p>
          <a:p>
            <a:pPr lvl="1"/>
            <a:r>
              <a:rPr lang="en-US" dirty="0">
                <a:solidFill>
                  <a:schemeClr val="accent5">
                    <a:lumMod val="50000"/>
                  </a:schemeClr>
                </a:solidFill>
              </a:rPr>
              <a:t>I will be happy to share my slides and any information related to the topics covered following the presentation.</a:t>
            </a:r>
            <a:endParaRPr lang="en-US" b="1" dirty="0">
              <a:solidFill>
                <a:schemeClr val="accent5">
                  <a:lumMod val="50000"/>
                </a:schemeClr>
              </a:solidFill>
            </a:endParaRPr>
          </a:p>
          <a:p>
            <a:pPr lvl="1"/>
            <a:r>
              <a:rPr lang="en-US" b="1" dirty="0">
                <a:solidFill>
                  <a:schemeClr val="accent5">
                    <a:lumMod val="50000"/>
                  </a:schemeClr>
                </a:solidFill>
              </a:rPr>
              <a:t>Your own mental health and well-being must always take first priority.</a:t>
            </a:r>
            <a:r>
              <a:rPr lang="en-US" dirty="0">
                <a:solidFill>
                  <a:schemeClr val="accent5">
                    <a:lumMod val="50000"/>
                  </a:schemeClr>
                </a:solidFill>
              </a:rPr>
              <a:t>  There’s no need to apologize for taking care of you.</a:t>
            </a:r>
          </a:p>
          <a:p>
            <a:pPr lvl="1"/>
            <a:r>
              <a:rPr lang="en-US" dirty="0">
                <a:solidFill>
                  <a:schemeClr val="accent5">
                    <a:lumMod val="50000"/>
                  </a:schemeClr>
                </a:solidFill>
              </a:rPr>
              <a:t>So please know if you can’t stay for the presentation, </a:t>
            </a:r>
            <a:r>
              <a:rPr lang="en-US" b="1" dirty="0">
                <a:solidFill>
                  <a:schemeClr val="accent5">
                    <a:lumMod val="50000"/>
                  </a:schemeClr>
                </a:solidFill>
              </a:rPr>
              <a:t>I do not mind at all</a:t>
            </a:r>
            <a:r>
              <a:rPr lang="en-US" dirty="0">
                <a:solidFill>
                  <a:schemeClr val="accent5">
                    <a:lumMod val="50000"/>
                  </a:schemeClr>
                </a:solidFill>
              </a:rPr>
              <a:t>, and will be happy for you to follow up with me after.</a:t>
            </a:r>
            <a:endParaRPr lang="en-US" b="1" dirty="0">
              <a:solidFill>
                <a:schemeClr val="accent5">
                  <a:lumMod val="50000"/>
                </a:schemeClr>
              </a:solidFill>
            </a:endParaRPr>
          </a:p>
          <a:p>
            <a:endParaRPr lang="en-US" dirty="0">
              <a:solidFill>
                <a:schemeClr val="accent5">
                  <a:lumMod val="50000"/>
                </a:schemeClr>
              </a:solidFill>
            </a:endParaRPr>
          </a:p>
        </p:txBody>
      </p:sp>
    </p:spTree>
    <p:extLst>
      <p:ext uri="{BB962C8B-B14F-4D97-AF65-F5344CB8AC3E}">
        <p14:creationId xmlns:p14="http://schemas.microsoft.com/office/powerpoint/2010/main" val="264950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a:cxnSpLocks/>
          </p:cNvCxnSpPr>
          <p:nvPr/>
        </p:nvCxnSpPr>
        <p:spPr>
          <a:xfrm>
            <a:off x="152400" y="762000"/>
            <a:ext cx="88392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962AABA-E351-08E4-F844-87A108A61AF1}"/>
              </a:ext>
            </a:extLst>
          </p:cNvPr>
          <p:cNvSpPr>
            <a:spLocks noGrp="1"/>
          </p:cNvSpPr>
          <p:nvPr>
            <p:ph type="ctrTitle"/>
          </p:nvPr>
        </p:nvSpPr>
        <p:spPr>
          <a:xfrm>
            <a:off x="0" y="-199440"/>
            <a:ext cx="9406742" cy="914400"/>
          </a:xfrm>
        </p:spPr>
        <p:txBody>
          <a:bodyPr>
            <a:noAutofit/>
          </a:bodyPr>
          <a:lstStyle/>
          <a:p>
            <a:r>
              <a:rPr lang="en-US" sz="3250" b="1" dirty="0">
                <a:solidFill>
                  <a:srgbClr val="0070C0"/>
                </a:solidFill>
                <a:latin typeface="Calibri" panose="020F0502020204030204" pitchFamily="34" charset="0"/>
                <a:cs typeface="Calibri" panose="020F0502020204030204" pitchFamily="34" charset="0"/>
              </a:rPr>
              <a:t>3.3 Last quick tips: Autistic adulting and being social</a:t>
            </a:r>
          </a:p>
        </p:txBody>
      </p:sp>
      <p:pic>
        <p:nvPicPr>
          <p:cNvPr id="2" name="Picture 2">
            <a:extLst>
              <a:ext uri="{FF2B5EF4-FFF2-40B4-BE49-F238E27FC236}">
                <a16:creationId xmlns:a16="http://schemas.microsoft.com/office/drawing/2014/main" id="{704AC06D-9DC9-8995-A8B1-0263245A3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28" y="919423"/>
            <a:ext cx="3129542" cy="295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C9AF6BEA-4544-262A-E06C-C81CA042DE17}"/>
              </a:ext>
            </a:extLst>
          </p:cNvPr>
          <p:cNvSpPr txBox="1">
            <a:spLocks/>
          </p:cNvSpPr>
          <p:nvPr/>
        </p:nvSpPr>
        <p:spPr bwMode="auto">
          <a:xfrm>
            <a:off x="60640" y="4001586"/>
            <a:ext cx="4385841" cy="1802194"/>
          </a:xfrm>
          <a:prstGeom prst="rect">
            <a:avLst/>
          </a:prstGeom>
          <a:noFill/>
          <a:ln w="3810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800"/>
              </a:lnSpc>
            </a:pPr>
            <a:r>
              <a:rPr lang="en-US" sz="2000" b="1" dirty="0">
                <a:solidFill>
                  <a:srgbClr val="0070C0"/>
                </a:solidFill>
                <a:latin typeface="Calibri" panose="020F0502020204030204" pitchFamily="34" charset="0"/>
                <a:cs typeface="Calibri" panose="020F0502020204030204" pitchFamily="34" charset="0"/>
              </a:rPr>
              <a:t>Be gracious and forgiving when your friends and dating partners need to cancel plans and/or end up letting you down</a:t>
            </a:r>
            <a:r>
              <a:rPr lang="en-US" sz="2000" dirty="0">
                <a:solidFill>
                  <a:srgbClr val="0070C0"/>
                </a:solidFill>
                <a:latin typeface="Calibri" panose="020F0502020204030204" pitchFamily="34" charset="0"/>
                <a:cs typeface="Calibri" panose="020F0502020204030204" pitchFamily="34" charset="0"/>
              </a:rPr>
              <a:t>.  The more people you meet and befriend, the more likely it is that you will end up doing this to someone  yourself at some point.</a:t>
            </a:r>
          </a:p>
        </p:txBody>
      </p:sp>
      <p:sp>
        <p:nvSpPr>
          <p:cNvPr id="13" name="Title 1">
            <a:extLst>
              <a:ext uri="{FF2B5EF4-FFF2-40B4-BE49-F238E27FC236}">
                <a16:creationId xmlns:a16="http://schemas.microsoft.com/office/drawing/2014/main" id="{098C67D2-E338-E95E-F274-41D84700E457}"/>
              </a:ext>
            </a:extLst>
          </p:cNvPr>
          <p:cNvSpPr txBox="1">
            <a:spLocks/>
          </p:cNvSpPr>
          <p:nvPr/>
        </p:nvSpPr>
        <p:spPr bwMode="auto">
          <a:xfrm>
            <a:off x="3429000" y="911363"/>
            <a:ext cx="5143499" cy="1400665"/>
          </a:xfrm>
          <a:prstGeom prst="rect">
            <a:avLst/>
          </a:prstGeom>
          <a:noFill/>
          <a:ln w="3810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rmAutofit fontScale="70000" lnSpcReduction="2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b="1" dirty="0">
                <a:solidFill>
                  <a:srgbClr val="0070C0"/>
                </a:solidFill>
                <a:latin typeface="Calibri" panose="020F0502020204030204" pitchFamily="34" charset="0"/>
                <a:cs typeface="Calibri" panose="020F0502020204030204" pitchFamily="34" charset="0"/>
              </a:rPr>
              <a:t>Don’t overinvest in relationships where they don’t give very much back relative to what you’ve put in. </a:t>
            </a:r>
            <a:r>
              <a:rPr lang="en-US" dirty="0">
                <a:solidFill>
                  <a:srgbClr val="0070C0"/>
                </a:solidFill>
                <a:latin typeface="Calibri" panose="020F0502020204030204" pitchFamily="34" charset="0"/>
                <a:cs typeface="Calibri" panose="020F0502020204030204" pitchFamily="34" charset="0"/>
              </a:rPr>
              <a:t>It doesn’t mean you’re “not good enough”; all it means is that with this specific person, you’re not likely to be compatible.  </a:t>
            </a:r>
            <a:endParaRPr lang="en-US" b="1" dirty="0">
              <a:solidFill>
                <a:srgbClr val="0070C0"/>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313E39B3-181B-2955-5B0F-AFC5188BD23B}"/>
              </a:ext>
            </a:extLst>
          </p:cNvPr>
          <p:cNvSpPr txBox="1">
            <a:spLocks/>
          </p:cNvSpPr>
          <p:nvPr/>
        </p:nvSpPr>
        <p:spPr bwMode="auto">
          <a:xfrm>
            <a:off x="3657600" y="2451559"/>
            <a:ext cx="5143499" cy="1172066"/>
          </a:xfrm>
          <a:prstGeom prst="rect">
            <a:avLst/>
          </a:prstGeom>
          <a:noFill/>
          <a:ln w="3810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23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tends to be easier to make connections that last with those whom you already share a community with.</a:t>
            </a:r>
          </a:p>
        </p:txBody>
      </p:sp>
      <p:sp>
        <p:nvSpPr>
          <p:cNvPr id="15" name="Title 1">
            <a:extLst>
              <a:ext uri="{FF2B5EF4-FFF2-40B4-BE49-F238E27FC236}">
                <a16:creationId xmlns:a16="http://schemas.microsoft.com/office/drawing/2014/main" id="{D8869642-C824-B2DA-88F5-7CC01212F138}"/>
              </a:ext>
            </a:extLst>
          </p:cNvPr>
          <p:cNvSpPr txBox="1">
            <a:spLocks/>
          </p:cNvSpPr>
          <p:nvPr/>
        </p:nvSpPr>
        <p:spPr bwMode="auto">
          <a:xfrm>
            <a:off x="4572000" y="3749890"/>
            <a:ext cx="4385841" cy="2061588"/>
          </a:xfrm>
          <a:prstGeom prst="rect">
            <a:avLst/>
          </a:prstGeom>
          <a:noFill/>
          <a:ln w="3810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lnSpc>
                <a:spcPts val="1800"/>
              </a:lnSpc>
            </a:pPr>
            <a:r>
              <a:rPr lang="en-US" sz="2000" b="1" u="sng" dirty="0">
                <a:solidFill>
                  <a:srgbClr val="0070C0"/>
                </a:solidFill>
                <a:latin typeface="Calibri" panose="020F0502020204030204" pitchFamily="34" charset="0"/>
                <a:cs typeface="Calibri" panose="020F0502020204030204" pitchFamily="34" charset="0"/>
              </a:rPr>
              <a:t>Your friends are not your therapist</a:t>
            </a:r>
            <a:r>
              <a:rPr lang="en-US" sz="2000" dirty="0">
                <a:solidFill>
                  <a:srgbClr val="0070C0"/>
                </a:solidFill>
                <a:latin typeface="Calibri" panose="020F0502020204030204" pitchFamily="34" charset="0"/>
                <a:cs typeface="Calibri" panose="020F0502020204030204" pitchFamily="34" charset="0"/>
              </a:rPr>
              <a:t>.  It’s ok to disclose personal details once you’ve become close, and it’s also ok to occasionally vent. </a:t>
            </a:r>
            <a:r>
              <a:rPr lang="en-US" sz="2000" b="1" dirty="0">
                <a:solidFill>
                  <a:srgbClr val="0070C0"/>
                </a:solidFill>
                <a:latin typeface="Calibri" panose="020F0502020204030204" pitchFamily="34" charset="0"/>
                <a:cs typeface="Calibri" panose="020F0502020204030204" pitchFamily="34" charset="0"/>
              </a:rPr>
              <a:t> But be sure to not become overly emotionally burdensome in what you share, and be mindful to listen to your friend’s disclosures and support them, too. </a:t>
            </a:r>
          </a:p>
        </p:txBody>
      </p:sp>
      <p:sp>
        <p:nvSpPr>
          <p:cNvPr id="16" name="Title 1">
            <a:extLst>
              <a:ext uri="{FF2B5EF4-FFF2-40B4-BE49-F238E27FC236}">
                <a16:creationId xmlns:a16="http://schemas.microsoft.com/office/drawing/2014/main" id="{2320AE78-FAC9-36D4-919F-7610CC434A17}"/>
              </a:ext>
            </a:extLst>
          </p:cNvPr>
          <p:cNvSpPr txBox="1">
            <a:spLocks/>
          </p:cNvSpPr>
          <p:nvPr/>
        </p:nvSpPr>
        <p:spPr bwMode="auto">
          <a:xfrm>
            <a:off x="55817" y="5995924"/>
            <a:ext cx="9009952" cy="743508"/>
          </a:xfrm>
          <a:prstGeom prst="rect">
            <a:avLst/>
          </a:prstGeom>
          <a:noFill/>
          <a:ln w="3810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2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should never feel ashamed of spending time alone.  </a:t>
            </a:r>
            <a:r>
              <a:rPr lang="en-US" sz="2000" dirty="0">
                <a:solidFill>
                  <a:srgbClr val="0070C0"/>
                </a:solidFill>
                <a:latin typeface="Calibri" panose="020F0502020204030204" pitchFamily="34" charset="0"/>
                <a:cs typeface="Calibri" panose="020F0502020204030204" pitchFamily="34" charset="0"/>
              </a:rPr>
              <a:t>Solitude is a gift.</a:t>
            </a:r>
            <a:r>
              <a:rPr lang="en-US" sz="2000" b="1" dirty="0">
                <a:solidFill>
                  <a:srgbClr val="0070C0"/>
                </a:solidFill>
                <a:latin typeface="Calibri" panose="020F0502020204030204" pitchFamily="34" charset="0"/>
                <a:cs typeface="Calibri" panose="020F0502020204030204" pitchFamily="34" charset="0"/>
              </a:rPr>
              <a:t> </a:t>
            </a:r>
            <a:r>
              <a:rPr lang="en-US" sz="2000" dirty="0">
                <a:solidFill>
                  <a:srgbClr val="0070C0"/>
                </a:solidFill>
                <a:latin typeface="Calibri" panose="020F0502020204030204" pitchFamily="34" charset="0"/>
                <a:cs typeface="Calibri" panose="020F0502020204030204" pitchFamily="34" charset="0"/>
              </a:rPr>
              <a:t> Even with having a considerable network of friends,</a:t>
            </a:r>
            <a:r>
              <a:rPr lang="en-US" sz="2000" b="1" dirty="0">
                <a:solidFill>
                  <a:srgbClr val="0070C0"/>
                </a:solidFill>
                <a:latin typeface="Calibri" panose="020F0502020204030204" pitchFamily="34" charset="0"/>
                <a:cs typeface="Calibri" panose="020F0502020204030204" pitchFamily="34" charset="0"/>
              </a:rPr>
              <a:t> </a:t>
            </a:r>
            <a:r>
              <a:rPr lang="en-US" sz="20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still treasure my alone time</a:t>
            </a:r>
            <a:r>
              <a:rPr lang="en-US" sz="2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5997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26377" y="775504"/>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D27E7D58-A6BC-843A-5588-D76DB07B061F}"/>
              </a:ext>
            </a:extLst>
          </p:cNvPr>
          <p:cNvSpPr txBox="1">
            <a:spLocks/>
          </p:cNvSpPr>
          <p:nvPr/>
        </p:nvSpPr>
        <p:spPr>
          <a:xfrm>
            <a:off x="226377" y="4495800"/>
            <a:ext cx="8461664" cy="538280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3500" i="1" dirty="0">
              <a:solidFill>
                <a:schemeClr val="tx1"/>
              </a:solidFill>
            </a:endParaRPr>
          </a:p>
        </p:txBody>
      </p:sp>
      <p:sp>
        <p:nvSpPr>
          <p:cNvPr id="16" name="Title 1">
            <a:extLst>
              <a:ext uri="{FF2B5EF4-FFF2-40B4-BE49-F238E27FC236}">
                <a16:creationId xmlns:a16="http://schemas.microsoft.com/office/drawing/2014/main" id="{FB9405D0-DB3E-BE23-7B90-A6969353B032}"/>
              </a:ext>
            </a:extLst>
          </p:cNvPr>
          <p:cNvSpPr txBox="1">
            <a:spLocks/>
          </p:cNvSpPr>
          <p:nvPr/>
        </p:nvSpPr>
        <p:spPr bwMode="auto">
          <a:xfrm>
            <a:off x="-76200" y="-138896"/>
            <a:ext cx="8382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800" b="1" dirty="0">
                <a:solidFill>
                  <a:srgbClr val="0070C0"/>
                </a:solidFill>
                <a:latin typeface="Calibri" panose="020F0502020204030204" pitchFamily="34" charset="0"/>
                <a:cs typeface="Calibri" panose="020F0502020204030204" pitchFamily="34" charset="0"/>
              </a:rPr>
              <a:t>4.1  Deeper Dive: Navigating Social Media</a:t>
            </a:r>
          </a:p>
        </p:txBody>
      </p:sp>
      <p:sp>
        <p:nvSpPr>
          <p:cNvPr id="6" name="Content Placeholder 4">
            <a:extLst>
              <a:ext uri="{FF2B5EF4-FFF2-40B4-BE49-F238E27FC236}">
                <a16:creationId xmlns:a16="http://schemas.microsoft.com/office/drawing/2014/main" id="{C3EA0574-B0B9-A7F0-07C6-817E723EE911}"/>
              </a:ext>
            </a:extLst>
          </p:cNvPr>
          <p:cNvSpPr txBox="1">
            <a:spLocks/>
          </p:cNvSpPr>
          <p:nvPr/>
        </p:nvSpPr>
        <p:spPr>
          <a:xfrm>
            <a:off x="152400" y="914400"/>
            <a:ext cx="8823643" cy="5443441"/>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0070C0"/>
                </a:solidFill>
              </a:rPr>
              <a:t>Engaging on social media as an adult requires additional considerations that you’re unlikely to be as mindful of when you’re a teen.</a:t>
            </a:r>
          </a:p>
          <a:p>
            <a:pPr marL="0" indent="0">
              <a:buNone/>
            </a:pPr>
            <a:endParaRPr lang="en-US" sz="1000" dirty="0">
              <a:solidFill>
                <a:srgbClr val="0070C0"/>
              </a:solidFill>
            </a:endParaRPr>
          </a:p>
          <a:p>
            <a:pPr marL="0" indent="0">
              <a:buNone/>
            </a:pPr>
            <a:r>
              <a:rPr lang="en-US" dirty="0">
                <a:solidFill>
                  <a:srgbClr val="0070C0"/>
                </a:solidFill>
              </a:rPr>
              <a:t>Some general guidelines are as follows:  </a:t>
            </a:r>
          </a:p>
          <a:p>
            <a:r>
              <a:rPr lang="en-US" b="1" dirty="0">
                <a:solidFill>
                  <a:srgbClr val="0070C0"/>
                </a:solidFill>
              </a:rPr>
              <a:t>Always be cautious when posting – </a:t>
            </a:r>
            <a:r>
              <a:rPr lang="en-US" dirty="0">
                <a:solidFill>
                  <a:srgbClr val="0070C0"/>
                </a:solidFill>
              </a:rPr>
              <a:t>Don’t forget that what you post to the internet is public for all to see, and </a:t>
            </a:r>
            <a:r>
              <a:rPr lang="en-US" b="1" dirty="0">
                <a:solidFill>
                  <a:srgbClr val="0070C0"/>
                </a:solidFill>
              </a:rPr>
              <a:t>it can be used against you by others when they are making decisions that could have a big impact on you.</a:t>
            </a:r>
          </a:p>
          <a:p>
            <a:pPr lvl="1"/>
            <a:r>
              <a:rPr lang="en-US" sz="2700" dirty="0">
                <a:solidFill>
                  <a:srgbClr val="0070C0"/>
                </a:solidFill>
              </a:rPr>
              <a:t>For example, prospective  employers can (and actually DO) cull through your past social media posts, to get a sense of who you are as a person and help inform their decision of whether or not to offer you a job</a:t>
            </a:r>
            <a:r>
              <a:rPr lang="en-US" sz="2500" dirty="0">
                <a:solidFill>
                  <a:srgbClr val="0070C0"/>
                </a:solidFill>
              </a:rPr>
              <a:t>. </a:t>
            </a:r>
          </a:p>
        </p:txBody>
      </p:sp>
    </p:spTree>
    <p:extLst>
      <p:ext uri="{BB962C8B-B14F-4D97-AF65-F5344CB8AC3E}">
        <p14:creationId xmlns:p14="http://schemas.microsoft.com/office/powerpoint/2010/main" val="3804049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D27E7D58-A6BC-843A-5588-D76DB07B061F}"/>
              </a:ext>
            </a:extLst>
          </p:cNvPr>
          <p:cNvSpPr txBox="1">
            <a:spLocks/>
          </p:cNvSpPr>
          <p:nvPr/>
        </p:nvSpPr>
        <p:spPr>
          <a:xfrm>
            <a:off x="226377" y="4495800"/>
            <a:ext cx="8461664" cy="538280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3500" i="1" dirty="0">
              <a:solidFill>
                <a:schemeClr val="tx1"/>
              </a:solidFill>
            </a:endParaRPr>
          </a:p>
        </p:txBody>
      </p:sp>
      <p:sp>
        <p:nvSpPr>
          <p:cNvPr id="6" name="Content Placeholder 4">
            <a:extLst>
              <a:ext uri="{FF2B5EF4-FFF2-40B4-BE49-F238E27FC236}">
                <a16:creationId xmlns:a16="http://schemas.microsoft.com/office/drawing/2014/main" id="{C3EA0574-B0B9-A7F0-07C6-817E723EE911}"/>
              </a:ext>
            </a:extLst>
          </p:cNvPr>
          <p:cNvSpPr txBox="1">
            <a:spLocks/>
          </p:cNvSpPr>
          <p:nvPr/>
        </p:nvSpPr>
        <p:spPr>
          <a:xfrm>
            <a:off x="35560" y="0"/>
            <a:ext cx="9072880" cy="567301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rgbClr val="0070C0"/>
                </a:solidFill>
                <a:effectLst>
                  <a:outerShdw blurRad="38100" dist="38100" dir="2700000" algn="tl">
                    <a:srgbClr val="000000">
                      <a:alpha val="43137"/>
                    </a:srgbClr>
                  </a:outerShdw>
                </a:effectLst>
              </a:rPr>
              <a:t>Understand that your presence on social media can be much more easily weaponized and used against you in a way that your normal day-to-day life cannot.</a:t>
            </a:r>
          </a:p>
          <a:p>
            <a:pPr marL="0" indent="0" algn="ctr">
              <a:buNone/>
            </a:pPr>
            <a:endParaRPr lang="en-US" sz="900" dirty="0">
              <a:solidFill>
                <a:srgbClr val="0070C0"/>
              </a:solidFill>
              <a:effectLst>
                <a:outerShdw blurRad="38100" dist="38100" dir="2700000" algn="tl">
                  <a:srgbClr val="000000">
                    <a:alpha val="43137"/>
                  </a:srgbClr>
                </a:outerShdw>
              </a:effectLst>
            </a:endParaRPr>
          </a:p>
          <a:p>
            <a:pPr marL="0" indent="0" algn="ctr">
              <a:lnSpc>
                <a:spcPts val="3000"/>
              </a:lnSpc>
              <a:spcAft>
                <a:spcPts val="600"/>
              </a:spcAft>
              <a:buNone/>
            </a:pPr>
            <a:r>
              <a:rPr lang="en-US" sz="2600" b="1" dirty="0">
                <a:solidFill>
                  <a:srgbClr val="0070C0"/>
                </a:solidFill>
              </a:rPr>
              <a:t>The internet does not forget</a:t>
            </a:r>
            <a:r>
              <a:rPr lang="en-US" sz="2600" dirty="0">
                <a:solidFill>
                  <a:srgbClr val="0070C0"/>
                </a:solidFill>
              </a:rPr>
              <a:t> – Even if you think you have completely scrubbed a post or sensitive information from ever again seeing the light of day, </a:t>
            </a:r>
            <a:r>
              <a:rPr lang="en-US" sz="2600" b="1" dirty="0">
                <a:solidFill>
                  <a:srgbClr val="0070C0"/>
                </a:solidFill>
              </a:rPr>
              <a:t>bear in mind that if someone is highly motivated and has the technical skill to do so, they may still be able to track this information down and bring it back to public awareness.</a:t>
            </a:r>
            <a:endParaRPr lang="en-US" sz="1000" b="1" dirty="0">
              <a:solidFill>
                <a:srgbClr val="0070C0"/>
              </a:solidFill>
            </a:endParaRPr>
          </a:p>
          <a:p>
            <a:pPr marL="0" indent="0" algn="ctr">
              <a:lnSpc>
                <a:spcPts val="3120"/>
              </a:lnSpc>
              <a:buNone/>
            </a:pPr>
            <a:r>
              <a:rPr lang="en-US" sz="2600" b="1" dirty="0">
                <a:solidFill>
                  <a:srgbClr val="0070C0"/>
                </a:solidFill>
              </a:rPr>
              <a:t>I’m not saying any of this to trigger your anxiety – </a:t>
            </a:r>
            <a:r>
              <a:rPr lang="en-US" sz="2600" dirty="0">
                <a:solidFill>
                  <a:srgbClr val="0070C0"/>
                </a:solidFill>
              </a:rPr>
              <a:t>There are ways to deal with undesirable content either posted by you or about you being on the internet, especially when you had posted it back when you were just a kid.</a:t>
            </a:r>
          </a:p>
        </p:txBody>
      </p:sp>
      <p:sp>
        <p:nvSpPr>
          <p:cNvPr id="2" name="TextBox 1">
            <a:extLst>
              <a:ext uri="{FF2B5EF4-FFF2-40B4-BE49-F238E27FC236}">
                <a16:creationId xmlns:a16="http://schemas.microsoft.com/office/drawing/2014/main" id="{96057ADE-D8EB-CC06-44B3-9B21A6172066}"/>
              </a:ext>
            </a:extLst>
          </p:cNvPr>
          <p:cNvSpPr txBox="1"/>
          <p:nvPr/>
        </p:nvSpPr>
        <p:spPr>
          <a:xfrm>
            <a:off x="115282" y="5757675"/>
            <a:ext cx="8802341" cy="1015663"/>
          </a:xfrm>
          <a:prstGeom prst="rect">
            <a:avLst/>
          </a:prstGeom>
          <a:noFill/>
        </p:spPr>
        <p:txBody>
          <a:bodyPr wrap="square" rtlCol="0">
            <a:spAutoFit/>
          </a:bodyPr>
          <a:lstStyle/>
          <a:p>
            <a:pPr algn="ctr"/>
            <a:r>
              <a:rPr lang="en-US" sz="3000" i="1" dirty="0">
                <a:solidFill>
                  <a:srgbClr val="0070C0"/>
                </a:solidFill>
              </a:rPr>
              <a:t>Whatever you decide to post, always be sure to </a:t>
            </a:r>
            <a:r>
              <a:rPr lang="en-US" sz="3000" i="1" u="sng" dirty="0">
                <a:solidFill>
                  <a:srgbClr val="0070C0"/>
                </a:solidFill>
              </a:rPr>
              <a:t>post with care</a:t>
            </a:r>
            <a:r>
              <a:rPr lang="en-US" sz="3000" i="1" dirty="0">
                <a:solidFill>
                  <a:srgbClr val="0070C0"/>
                </a:solidFill>
              </a:rPr>
              <a:t>.</a:t>
            </a:r>
          </a:p>
        </p:txBody>
      </p:sp>
    </p:spTree>
    <p:extLst>
      <p:ext uri="{BB962C8B-B14F-4D97-AF65-F5344CB8AC3E}">
        <p14:creationId xmlns:p14="http://schemas.microsoft.com/office/powerpoint/2010/main" val="2213202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52400" y="252549"/>
            <a:ext cx="9448800" cy="916702"/>
          </a:xfrm>
        </p:spPr>
        <p:txBody>
          <a:bodyPr>
            <a:noAutofit/>
          </a:bodyPr>
          <a:lstStyle/>
          <a:p>
            <a:pPr algn="ctr"/>
            <a:br>
              <a:rPr lang="en-US" sz="3800" b="1" dirty="0">
                <a:solidFill>
                  <a:srgbClr val="0070C0"/>
                </a:solidFill>
                <a:latin typeface="Calibri" panose="020F0502020204030204" pitchFamily="34" charset="0"/>
                <a:cs typeface="Calibri" panose="020F0502020204030204" pitchFamily="34" charset="0"/>
              </a:rPr>
            </a:br>
            <a:r>
              <a:rPr lang="en-US" sz="3800" b="1" dirty="0">
                <a:solidFill>
                  <a:srgbClr val="0070C0"/>
                </a:solidFill>
                <a:latin typeface="Calibri" panose="020F0502020204030204" pitchFamily="34" charset="0"/>
                <a:cs typeface="Calibri" panose="020F0502020204030204" pitchFamily="34" charset="0"/>
              </a:rPr>
              <a:t> </a:t>
            </a:r>
            <a:br>
              <a:rPr lang="en-US" sz="3600" b="1" dirty="0">
                <a:solidFill>
                  <a:srgbClr val="0070C0"/>
                </a:solidFill>
                <a:latin typeface="Calibri" panose="020F0502020204030204" pitchFamily="34" charset="0"/>
                <a:cs typeface="Calibri" panose="020F0502020204030204" pitchFamily="34" charset="0"/>
              </a:rPr>
            </a:br>
            <a:r>
              <a:rPr lang="en-US" sz="3200" b="1" dirty="0">
                <a:solidFill>
                  <a:srgbClr val="0070C0"/>
                </a:solidFill>
                <a:latin typeface="Calibri" panose="020F0502020204030204" pitchFamily="34" charset="0"/>
                <a:cs typeface="Calibri" panose="020F0502020204030204" pitchFamily="34" charset="0"/>
              </a:rPr>
              <a:t>4.2 A Social Media Case Study of How to Handle Trolls and Other Unpleasant People on the Internet</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12192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D27E7D58-A6BC-843A-5588-D76DB07B061F}"/>
              </a:ext>
            </a:extLst>
          </p:cNvPr>
          <p:cNvSpPr txBox="1">
            <a:spLocks/>
          </p:cNvSpPr>
          <p:nvPr/>
        </p:nvSpPr>
        <p:spPr>
          <a:xfrm>
            <a:off x="266699" y="3243757"/>
            <a:ext cx="8610601" cy="5382803"/>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rgbClr val="0070C0"/>
                </a:solidFill>
              </a:rPr>
              <a:t>I’d like to take us on a slight detour using an example to illustrate the importance of the need to be mindful of what you say and do on social media (*which can also be expanded to IRL conflicts, too).</a:t>
            </a:r>
          </a:p>
          <a:p>
            <a:pPr marL="0" indent="0" algn="ctr">
              <a:buNone/>
            </a:pPr>
            <a:endParaRPr lang="en-US" sz="1200" dirty="0">
              <a:solidFill>
                <a:srgbClr val="0070C0"/>
              </a:solidFill>
            </a:endParaRPr>
          </a:p>
          <a:p>
            <a:pPr marL="0" indent="0" algn="ctr">
              <a:buNone/>
            </a:pPr>
            <a:r>
              <a:rPr lang="en-US" sz="3000" i="1" dirty="0">
                <a:solidFill>
                  <a:srgbClr val="0070C0"/>
                </a:solidFill>
              </a:rPr>
              <a:t>Let’s go back to the end of 2022, when an unexpected feud erupted on social media between public figures Andrew Tate and Greta Thunberg…</a:t>
            </a:r>
          </a:p>
        </p:txBody>
      </p:sp>
      <p:pic>
        <p:nvPicPr>
          <p:cNvPr id="18" name="Picture 17">
            <a:extLst>
              <a:ext uri="{FF2B5EF4-FFF2-40B4-BE49-F238E27FC236}">
                <a16:creationId xmlns:a16="http://schemas.microsoft.com/office/drawing/2014/main" id="{7DE0C45B-EE90-9644-BC14-B5D5C96BE833}"/>
              </a:ext>
            </a:extLst>
          </p:cNvPr>
          <p:cNvPicPr>
            <a:picLocks noChangeAspect="1"/>
          </p:cNvPicPr>
          <p:nvPr/>
        </p:nvPicPr>
        <p:blipFill>
          <a:blip r:embed="rId3"/>
          <a:stretch>
            <a:fillRect/>
          </a:stretch>
        </p:blipFill>
        <p:spPr>
          <a:xfrm>
            <a:off x="1619696" y="1598378"/>
            <a:ext cx="1447800" cy="1454321"/>
          </a:xfrm>
          <a:prstGeom prst="rect">
            <a:avLst/>
          </a:prstGeom>
        </p:spPr>
      </p:pic>
      <p:pic>
        <p:nvPicPr>
          <p:cNvPr id="22" name="Picture 21">
            <a:extLst>
              <a:ext uri="{FF2B5EF4-FFF2-40B4-BE49-F238E27FC236}">
                <a16:creationId xmlns:a16="http://schemas.microsoft.com/office/drawing/2014/main" id="{7313D693-3102-321C-3D33-8F70C362BF08}"/>
              </a:ext>
            </a:extLst>
          </p:cNvPr>
          <p:cNvPicPr>
            <a:picLocks noChangeAspect="1"/>
          </p:cNvPicPr>
          <p:nvPr/>
        </p:nvPicPr>
        <p:blipFill>
          <a:blip r:embed="rId4"/>
          <a:stretch>
            <a:fillRect/>
          </a:stretch>
        </p:blipFill>
        <p:spPr>
          <a:xfrm>
            <a:off x="6081598" y="1407388"/>
            <a:ext cx="1781423" cy="1748081"/>
          </a:xfrm>
          <a:prstGeom prst="rect">
            <a:avLst/>
          </a:prstGeom>
        </p:spPr>
      </p:pic>
      <p:pic>
        <p:nvPicPr>
          <p:cNvPr id="28" name="Picture 27">
            <a:extLst>
              <a:ext uri="{FF2B5EF4-FFF2-40B4-BE49-F238E27FC236}">
                <a16:creationId xmlns:a16="http://schemas.microsoft.com/office/drawing/2014/main" id="{71603E97-87A8-F4F1-1F7C-0A8C837F24F1}"/>
              </a:ext>
            </a:extLst>
          </p:cNvPr>
          <p:cNvPicPr>
            <a:picLocks noChangeAspect="1"/>
          </p:cNvPicPr>
          <p:nvPr/>
        </p:nvPicPr>
        <p:blipFill>
          <a:blip r:embed="rId5"/>
          <a:stretch>
            <a:fillRect/>
          </a:stretch>
        </p:blipFill>
        <p:spPr>
          <a:xfrm>
            <a:off x="3468261" y="1360309"/>
            <a:ext cx="2324318" cy="1977088"/>
          </a:xfrm>
          <a:prstGeom prst="rect">
            <a:avLst/>
          </a:prstGeom>
        </p:spPr>
      </p:pic>
    </p:spTree>
    <p:extLst>
      <p:ext uri="{BB962C8B-B14F-4D97-AF65-F5344CB8AC3E}">
        <p14:creationId xmlns:p14="http://schemas.microsoft.com/office/powerpoint/2010/main" val="145351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6B9821-6894-4F5F-BA4C-D4255146BEC5}"/>
              </a:ext>
            </a:extLst>
          </p:cNvPr>
          <p:cNvSpPr txBox="1">
            <a:spLocks/>
          </p:cNvSpPr>
          <p:nvPr/>
        </p:nvSpPr>
        <p:spPr>
          <a:xfrm>
            <a:off x="1" y="1295404"/>
            <a:ext cx="8991600" cy="5257788"/>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600" b="1" i="1" dirty="0">
              <a:solidFill>
                <a:schemeClr val="tx1"/>
              </a:solidFill>
            </a:endParaRPr>
          </a:p>
        </p:txBody>
      </p: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394BAE-B005-61C8-5FB6-CF283C37D0D9}"/>
              </a:ext>
            </a:extLst>
          </p:cNvPr>
          <p:cNvPicPr>
            <a:picLocks noChangeAspect="1"/>
          </p:cNvPicPr>
          <p:nvPr/>
        </p:nvPicPr>
        <p:blipFill>
          <a:blip r:embed="rId2"/>
          <a:stretch>
            <a:fillRect/>
          </a:stretch>
        </p:blipFill>
        <p:spPr>
          <a:xfrm>
            <a:off x="5863443" y="486159"/>
            <a:ext cx="2329463" cy="1790743"/>
          </a:xfrm>
          <a:prstGeom prst="rect">
            <a:avLst/>
          </a:prstGeom>
        </p:spPr>
      </p:pic>
      <p:pic>
        <p:nvPicPr>
          <p:cNvPr id="13" name="Picture 12">
            <a:extLst>
              <a:ext uri="{FF2B5EF4-FFF2-40B4-BE49-F238E27FC236}">
                <a16:creationId xmlns:a16="http://schemas.microsoft.com/office/drawing/2014/main" id="{2EF08919-0AEB-70F2-31AC-90833830D777}"/>
              </a:ext>
            </a:extLst>
          </p:cNvPr>
          <p:cNvPicPr>
            <a:picLocks noChangeAspect="1"/>
          </p:cNvPicPr>
          <p:nvPr/>
        </p:nvPicPr>
        <p:blipFill rotWithShape="1">
          <a:blip r:embed="rId3"/>
          <a:srcRect r="7258" b="16435"/>
          <a:stretch/>
        </p:blipFill>
        <p:spPr>
          <a:xfrm>
            <a:off x="900798" y="446722"/>
            <a:ext cx="2358977" cy="1830180"/>
          </a:xfrm>
          <a:prstGeom prst="rect">
            <a:avLst/>
          </a:prstGeom>
        </p:spPr>
      </p:pic>
      <p:pic>
        <p:nvPicPr>
          <p:cNvPr id="9" name="Picture 8">
            <a:extLst>
              <a:ext uri="{FF2B5EF4-FFF2-40B4-BE49-F238E27FC236}">
                <a16:creationId xmlns:a16="http://schemas.microsoft.com/office/drawing/2014/main" id="{CD76A678-2B79-E5D1-E3E8-DAC55C9F7FF0}"/>
              </a:ext>
            </a:extLst>
          </p:cNvPr>
          <p:cNvPicPr>
            <a:picLocks noChangeAspect="1"/>
          </p:cNvPicPr>
          <p:nvPr/>
        </p:nvPicPr>
        <p:blipFill>
          <a:blip r:embed="rId4"/>
          <a:stretch>
            <a:fillRect/>
          </a:stretch>
        </p:blipFill>
        <p:spPr>
          <a:xfrm>
            <a:off x="3908417" y="685800"/>
            <a:ext cx="1327166" cy="1024348"/>
          </a:xfrm>
          <a:prstGeom prst="rect">
            <a:avLst/>
          </a:prstGeom>
        </p:spPr>
      </p:pic>
      <p:sp>
        <p:nvSpPr>
          <p:cNvPr id="12" name="TextBox 11">
            <a:extLst>
              <a:ext uri="{FF2B5EF4-FFF2-40B4-BE49-F238E27FC236}">
                <a16:creationId xmlns:a16="http://schemas.microsoft.com/office/drawing/2014/main" id="{B633FB1F-8A24-F7B0-9A1E-E81017CB96A1}"/>
              </a:ext>
            </a:extLst>
          </p:cNvPr>
          <p:cNvSpPr txBox="1"/>
          <p:nvPr/>
        </p:nvSpPr>
        <p:spPr>
          <a:xfrm>
            <a:off x="5715000" y="2571586"/>
            <a:ext cx="3124200"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Greta Thunberg</a:t>
            </a:r>
          </a:p>
        </p:txBody>
      </p:sp>
      <p:sp>
        <p:nvSpPr>
          <p:cNvPr id="14" name="TextBox 13">
            <a:extLst>
              <a:ext uri="{FF2B5EF4-FFF2-40B4-BE49-F238E27FC236}">
                <a16:creationId xmlns:a16="http://schemas.microsoft.com/office/drawing/2014/main" id="{03291491-E3C8-E2F6-2F08-DF47B6B670B3}"/>
              </a:ext>
            </a:extLst>
          </p:cNvPr>
          <p:cNvSpPr txBox="1"/>
          <p:nvPr/>
        </p:nvSpPr>
        <p:spPr>
          <a:xfrm>
            <a:off x="990600" y="2592790"/>
            <a:ext cx="3124200"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Andrew Tate</a:t>
            </a:r>
          </a:p>
        </p:txBody>
      </p:sp>
      <p:pic>
        <p:nvPicPr>
          <p:cNvPr id="16" name="Picture 15">
            <a:extLst>
              <a:ext uri="{FF2B5EF4-FFF2-40B4-BE49-F238E27FC236}">
                <a16:creationId xmlns:a16="http://schemas.microsoft.com/office/drawing/2014/main" id="{3745A751-B199-9C19-2431-230F274F1F6E}"/>
              </a:ext>
            </a:extLst>
          </p:cNvPr>
          <p:cNvPicPr>
            <a:picLocks noChangeAspect="1"/>
          </p:cNvPicPr>
          <p:nvPr/>
        </p:nvPicPr>
        <p:blipFill rotWithShape="1">
          <a:blip r:embed="rId5"/>
          <a:srcRect r="2337"/>
          <a:stretch/>
        </p:blipFill>
        <p:spPr>
          <a:xfrm>
            <a:off x="660322" y="3274397"/>
            <a:ext cx="7940195" cy="3278795"/>
          </a:xfrm>
          <a:prstGeom prst="rect">
            <a:avLst/>
          </a:prstGeom>
        </p:spPr>
      </p:pic>
    </p:spTree>
    <p:extLst>
      <p:ext uri="{BB962C8B-B14F-4D97-AF65-F5344CB8AC3E}">
        <p14:creationId xmlns:p14="http://schemas.microsoft.com/office/powerpoint/2010/main" val="2624479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6B9821-6894-4F5F-BA4C-D4255146BEC5}"/>
              </a:ext>
            </a:extLst>
          </p:cNvPr>
          <p:cNvSpPr txBox="1">
            <a:spLocks/>
          </p:cNvSpPr>
          <p:nvPr/>
        </p:nvSpPr>
        <p:spPr>
          <a:xfrm>
            <a:off x="152400" y="1371599"/>
            <a:ext cx="8839200" cy="5181591"/>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chemeClr val="tx1"/>
              </a:solidFill>
            </a:endParaRPr>
          </a:p>
        </p:txBody>
      </p: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8A5F45-C215-3189-E445-DEB388C91C15}"/>
              </a:ext>
            </a:extLst>
          </p:cNvPr>
          <p:cNvPicPr>
            <a:picLocks noChangeAspect="1"/>
          </p:cNvPicPr>
          <p:nvPr/>
        </p:nvPicPr>
        <p:blipFill rotWithShape="1">
          <a:blip r:embed="rId2"/>
          <a:srcRect t="-1" b="37838"/>
          <a:stretch/>
        </p:blipFill>
        <p:spPr>
          <a:xfrm>
            <a:off x="1524000" y="104311"/>
            <a:ext cx="5904101" cy="3548743"/>
          </a:xfrm>
          <a:prstGeom prst="rect">
            <a:avLst/>
          </a:prstGeom>
        </p:spPr>
      </p:pic>
      <p:pic>
        <p:nvPicPr>
          <p:cNvPr id="7" name="Picture 6">
            <a:extLst>
              <a:ext uri="{FF2B5EF4-FFF2-40B4-BE49-F238E27FC236}">
                <a16:creationId xmlns:a16="http://schemas.microsoft.com/office/drawing/2014/main" id="{E8CF7335-295F-D600-E1A0-B4E8B83E129F}"/>
              </a:ext>
            </a:extLst>
          </p:cNvPr>
          <p:cNvPicPr>
            <a:picLocks noChangeAspect="1"/>
          </p:cNvPicPr>
          <p:nvPr/>
        </p:nvPicPr>
        <p:blipFill>
          <a:blip r:embed="rId3"/>
          <a:stretch>
            <a:fillRect/>
          </a:stretch>
        </p:blipFill>
        <p:spPr>
          <a:xfrm>
            <a:off x="914400" y="3761910"/>
            <a:ext cx="6830629" cy="2991779"/>
          </a:xfrm>
          <a:prstGeom prst="rect">
            <a:avLst/>
          </a:prstGeom>
        </p:spPr>
      </p:pic>
    </p:spTree>
    <p:extLst>
      <p:ext uri="{BB962C8B-B14F-4D97-AF65-F5344CB8AC3E}">
        <p14:creationId xmlns:p14="http://schemas.microsoft.com/office/powerpoint/2010/main" val="147905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533400" y="1066800"/>
            <a:ext cx="4724400" cy="914400"/>
          </a:xfrm>
        </p:spPr>
        <p:txBody>
          <a:bodyPr>
            <a:noAutofit/>
          </a:bodyPr>
          <a:lstStyle/>
          <a:p>
            <a:pPr algn="ctr"/>
            <a:r>
              <a:rPr lang="en-US" sz="3400" b="1" dirty="0">
                <a:solidFill>
                  <a:srgbClr val="0070C0"/>
                </a:solidFill>
                <a:latin typeface="Calibri" panose="020F0502020204030204" pitchFamily="34" charset="0"/>
                <a:cs typeface="Calibri" panose="020F0502020204030204" pitchFamily="34" charset="0"/>
              </a:rPr>
              <a:t>Nothing more satisfying than putting a troll in his place, right? </a:t>
            </a:r>
          </a:p>
        </p:txBody>
      </p: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02A750-9F85-CA51-8E3C-864E2A241E3B}"/>
              </a:ext>
            </a:extLst>
          </p:cNvPr>
          <p:cNvSpPr txBox="1">
            <a:spLocks/>
          </p:cNvSpPr>
          <p:nvPr/>
        </p:nvSpPr>
        <p:spPr bwMode="auto">
          <a:xfrm>
            <a:off x="1043511" y="1955470"/>
            <a:ext cx="8956040" cy="16158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5600" b="1" dirty="0">
                <a:solidFill>
                  <a:srgbClr val="0070C0"/>
                </a:solidFill>
                <a:latin typeface="Calibri" panose="020F0502020204030204" pitchFamily="34" charset="0"/>
                <a:cs typeface="Calibri" panose="020F0502020204030204" pitchFamily="34" charset="0"/>
              </a:rPr>
              <a:t>And yet…</a:t>
            </a:r>
          </a:p>
        </p:txBody>
      </p:sp>
      <p:sp>
        <p:nvSpPr>
          <p:cNvPr id="6" name="Content Placeholder 4">
            <a:extLst>
              <a:ext uri="{FF2B5EF4-FFF2-40B4-BE49-F238E27FC236}">
                <a16:creationId xmlns:a16="http://schemas.microsoft.com/office/drawing/2014/main" id="{C2132390-BCA3-C0F6-DCBB-EB4FC7B9AE28}"/>
              </a:ext>
            </a:extLst>
          </p:cNvPr>
          <p:cNvSpPr txBox="1">
            <a:spLocks/>
          </p:cNvSpPr>
          <p:nvPr/>
        </p:nvSpPr>
        <p:spPr>
          <a:xfrm>
            <a:off x="419100" y="4328130"/>
            <a:ext cx="8305800" cy="505973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dirty="0">
                <a:solidFill>
                  <a:schemeClr val="tx1"/>
                </a:solidFill>
              </a:rPr>
              <a:t>…Take a moment to stop and consider the following facts, by thinking through the implications of her retort (see next slide)</a:t>
            </a:r>
          </a:p>
          <a:p>
            <a:pPr marL="0" indent="0" algn="ctr">
              <a:buNone/>
            </a:pPr>
            <a:endParaRPr lang="en-US" sz="1000" dirty="0">
              <a:solidFill>
                <a:schemeClr val="tx1"/>
              </a:solidFill>
            </a:endParaRPr>
          </a:p>
          <a:p>
            <a:pPr marL="0" indent="0" algn="ctr">
              <a:buNone/>
            </a:pPr>
            <a:r>
              <a:rPr lang="en-US" sz="2000" dirty="0">
                <a:solidFill>
                  <a:schemeClr val="tx1"/>
                </a:solidFill>
              </a:rPr>
              <a:t>(*</a:t>
            </a:r>
            <a:r>
              <a:rPr lang="en-US" sz="2000" b="1" dirty="0">
                <a:solidFill>
                  <a:schemeClr val="tx1"/>
                </a:solidFill>
              </a:rPr>
              <a:t>and no, </a:t>
            </a:r>
            <a:r>
              <a:rPr lang="en-US" sz="2000" b="1" u="sng" dirty="0">
                <a:solidFill>
                  <a:schemeClr val="tx1"/>
                </a:solidFill>
              </a:rPr>
              <a:t>by no means</a:t>
            </a:r>
            <a:r>
              <a:rPr lang="en-US" sz="2000" b="1" dirty="0">
                <a:solidFill>
                  <a:schemeClr val="tx1"/>
                </a:solidFill>
              </a:rPr>
              <a:t> am I implying that Andrew Tate is actually a good person, but there’s more to consider in this example</a:t>
            </a:r>
            <a:r>
              <a:rPr lang="en-US" sz="2000" dirty="0">
                <a:solidFill>
                  <a:schemeClr val="tx1"/>
                </a:solidFill>
              </a:rPr>
              <a:t>.)</a:t>
            </a:r>
          </a:p>
        </p:txBody>
      </p:sp>
      <p:pic>
        <p:nvPicPr>
          <p:cNvPr id="11" name="Picture 10">
            <a:extLst>
              <a:ext uri="{FF2B5EF4-FFF2-40B4-BE49-F238E27FC236}">
                <a16:creationId xmlns:a16="http://schemas.microsoft.com/office/drawing/2014/main" id="{BC5EDE47-179D-4DAF-8F1D-FA67924BF025}"/>
              </a:ext>
            </a:extLst>
          </p:cNvPr>
          <p:cNvPicPr>
            <a:picLocks noChangeAspect="1"/>
          </p:cNvPicPr>
          <p:nvPr/>
        </p:nvPicPr>
        <p:blipFill>
          <a:blip r:embed="rId2"/>
          <a:stretch>
            <a:fillRect/>
          </a:stretch>
        </p:blipFill>
        <p:spPr>
          <a:xfrm>
            <a:off x="5767911" y="422672"/>
            <a:ext cx="1676400" cy="1558528"/>
          </a:xfrm>
          <a:prstGeom prst="rect">
            <a:avLst/>
          </a:prstGeom>
        </p:spPr>
      </p:pic>
      <p:pic>
        <p:nvPicPr>
          <p:cNvPr id="7" name="Picture 6">
            <a:extLst>
              <a:ext uri="{FF2B5EF4-FFF2-40B4-BE49-F238E27FC236}">
                <a16:creationId xmlns:a16="http://schemas.microsoft.com/office/drawing/2014/main" id="{8A75072C-4815-A864-997A-924E671B5FDB}"/>
              </a:ext>
            </a:extLst>
          </p:cNvPr>
          <p:cNvPicPr>
            <a:picLocks noChangeAspect="1"/>
          </p:cNvPicPr>
          <p:nvPr/>
        </p:nvPicPr>
        <p:blipFill rotWithShape="1">
          <a:blip r:embed="rId3"/>
          <a:srcRect t="1541" r="1411"/>
          <a:stretch/>
        </p:blipFill>
        <p:spPr>
          <a:xfrm>
            <a:off x="1981200" y="2302190"/>
            <a:ext cx="1676400" cy="1710458"/>
          </a:xfrm>
          <a:prstGeom prst="rect">
            <a:avLst/>
          </a:prstGeom>
        </p:spPr>
      </p:pic>
    </p:spTree>
    <p:extLst>
      <p:ext uri="{BB962C8B-B14F-4D97-AF65-F5344CB8AC3E}">
        <p14:creationId xmlns:p14="http://schemas.microsoft.com/office/powerpoint/2010/main" val="1902037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20A42FD-27AF-1A1E-DFB1-CD1AA7803EA8}"/>
              </a:ext>
            </a:extLst>
          </p:cNvPr>
          <p:cNvSpPr txBox="1">
            <a:spLocks/>
          </p:cNvSpPr>
          <p:nvPr/>
        </p:nvSpPr>
        <p:spPr bwMode="auto">
          <a:xfrm>
            <a:off x="269240" y="4572000"/>
            <a:ext cx="88392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r>
              <a:rPr lang="en-US" sz="3600" b="1" dirty="0">
                <a:solidFill>
                  <a:srgbClr val="0070C0"/>
                </a:solidFill>
                <a:latin typeface="Calibri" panose="020F0502020204030204" pitchFamily="34" charset="0"/>
                <a:cs typeface="Calibri" panose="020F0502020204030204" pitchFamily="34" charset="0"/>
              </a:rPr>
              <a:t>When you consider </a:t>
            </a:r>
            <a:r>
              <a:rPr lang="en-US" sz="3600" b="1" u="sng" dirty="0">
                <a:solidFill>
                  <a:srgbClr val="0070C0"/>
                </a:solidFill>
                <a:latin typeface="Calibri" panose="020F0502020204030204" pitchFamily="34" charset="0"/>
                <a:cs typeface="Calibri" panose="020F0502020204030204" pitchFamily="34" charset="0"/>
              </a:rPr>
              <a:t>all men</a:t>
            </a:r>
            <a:r>
              <a:rPr lang="en-US" sz="3600" b="1" dirty="0">
                <a:solidFill>
                  <a:srgbClr val="0070C0"/>
                </a:solidFill>
                <a:latin typeface="Calibri" panose="020F0502020204030204" pitchFamily="34" charset="0"/>
                <a:cs typeface="Calibri" panose="020F0502020204030204" pitchFamily="34" charset="0"/>
              </a:rPr>
              <a:t> collectively, a mind-boggling figure that includes billions of people across the globe… </a:t>
            </a:r>
          </a:p>
        </p:txBody>
      </p:sp>
      <p:pic>
        <p:nvPicPr>
          <p:cNvPr id="9" name="Picture 8">
            <a:extLst>
              <a:ext uri="{FF2B5EF4-FFF2-40B4-BE49-F238E27FC236}">
                <a16:creationId xmlns:a16="http://schemas.microsoft.com/office/drawing/2014/main" id="{E5960406-DD8F-85B5-2D79-1AB001EA51EC}"/>
              </a:ext>
            </a:extLst>
          </p:cNvPr>
          <p:cNvPicPr>
            <a:picLocks noChangeAspect="1"/>
          </p:cNvPicPr>
          <p:nvPr/>
        </p:nvPicPr>
        <p:blipFill>
          <a:blip r:embed="rId2"/>
          <a:stretch>
            <a:fillRect/>
          </a:stretch>
        </p:blipFill>
        <p:spPr>
          <a:xfrm>
            <a:off x="1644793" y="533400"/>
            <a:ext cx="5854414" cy="2743200"/>
          </a:xfrm>
          <a:prstGeom prst="rect">
            <a:avLst/>
          </a:prstGeom>
        </p:spPr>
      </p:pic>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93980" y="3408695"/>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Theoretical normal distribution of the “physical endowment” of the total global population of men</a:t>
            </a:r>
          </a:p>
        </p:txBody>
      </p:sp>
    </p:spTree>
    <p:extLst>
      <p:ext uri="{BB962C8B-B14F-4D97-AF65-F5344CB8AC3E}">
        <p14:creationId xmlns:p14="http://schemas.microsoft.com/office/powerpoint/2010/main" val="4049954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20A42FD-27AF-1A1E-DFB1-CD1AA7803EA8}"/>
              </a:ext>
            </a:extLst>
          </p:cNvPr>
          <p:cNvSpPr txBox="1">
            <a:spLocks/>
          </p:cNvSpPr>
          <p:nvPr/>
        </p:nvSpPr>
        <p:spPr bwMode="auto">
          <a:xfrm>
            <a:off x="1295400" y="3581400"/>
            <a:ext cx="9014460" cy="270209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r>
              <a:rPr lang="en-US" sz="3600" b="1" dirty="0">
                <a:solidFill>
                  <a:srgbClr val="0070C0"/>
                </a:solidFill>
                <a:latin typeface="Calibri" panose="020F0502020204030204" pitchFamily="34" charset="0"/>
                <a:cs typeface="Calibri" panose="020F0502020204030204" pitchFamily="34" charset="0"/>
              </a:rPr>
              <a:t>…you make a startling realization.</a:t>
            </a:r>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152400" y="3262745"/>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tx1"/>
                </a:solidFill>
              </a:rPr>
              <a:t>Theoretical normal distribution of the “physical endowment” of the total global population of men.</a:t>
            </a:r>
            <a:r>
              <a:rPr lang="en-US" sz="2000" b="1" dirty="0">
                <a:solidFill>
                  <a:schemeClr val="tx1"/>
                </a:solidFill>
              </a:rPr>
              <a:t> </a:t>
            </a:r>
          </a:p>
          <a:p>
            <a:pPr marL="0" indent="0" algn="ctr">
              <a:buNone/>
            </a:pPr>
            <a:r>
              <a:rPr lang="en-US" sz="2000" b="1" dirty="0">
                <a:solidFill>
                  <a:schemeClr val="tx1"/>
                </a:solidFill>
              </a:rPr>
              <a:t>*Note - Shaded region indicates all men who are at least one or more standard deviation(s) below the mean (i.e., smaller than the “average male endowment”).</a:t>
            </a:r>
          </a:p>
          <a:p>
            <a:pPr marL="0" indent="0" algn="ctr">
              <a:buNone/>
            </a:pPr>
            <a:endParaRPr lang="en-US" sz="1000" b="1" dirty="0">
              <a:solidFill>
                <a:schemeClr val="tx1"/>
              </a:solidFill>
            </a:endParaRPr>
          </a:p>
          <a:p>
            <a:pPr marL="0" indent="0" algn="ctr">
              <a:buNone/>
            </a:pPr>
            <a:r>
              <a:rPr lang="en-US" sz="2000" b="1" dirty="0">
                <a:solidFill>
                  <a:schemeClr val="tx1"/>
                </a:solidFill>
              </a:rPr>
              <a:t>**Not to annoy you with math, but the global population of men is approximately 3.97 billion people, so the shaded region would include </a:t>
            </a:r>
            <a:r>
              <a:rPr lang="en-US" sz="2400" b="1" u="sng" dirty="0">
                <a:solidFill>
                  <a:schemeClr val="tx1"/>
                </a:solidFill>
                <a:effectLst>
                  <a:outerShdw blurRad="38100" dist="38100" dir="2700000" algn="tl">
                    <a:srgbClr val="000000">
                      <a:alpha val="43137"/>
                    </a:srgbClr>
                  </a:outerShdw>
                </a:effectLst>
              </a:rPr>
              <a:t>635 million people</a:t>
            </a:r>
            <a:r>
              <a:rPr lang="en-US" sz="2400" b="1" dirty="0">
                <a:solidFill>
                  <a:schemeClr val="tx1"/>
                </a:solidFill>
              </a:rPr>
              <a:t>.  </a:t>
            </a:r>
          </a:p>
        </p:txBody>
      </p:sp>
      <p:pic>
        <p:nvPicPr>
          <p:cNvPr id="5" name="Picture 4">
            <a:extLst>
              <a:ext uri="{FF2B5EF4-FFF2-40B4-BE49-F238E27FC236}">
                <a16:creationId xmlns:a16="http://schemas.microsoft.com/office/drawing/2014/main" id="{CAC0E061-61C6-F156-23CC-2F34767E46F5}"/>
              </a:ext>
            </a:extLst>
          </p:cNvPr>
          <p:cNvPicPr>
            <a:picLocks noChangeAspect="1"/>
          </p:cNvPicPr>
          <p:nvPr/>
        </p:nvPicPr>
        <p:blipFill rotWithShape="1">
          <a:blip r:embed="rId2"/>
          <a:srcRect l="12722" t="4188" r="14235" b="15302"/>
          <a:stretch/>
        </p:blipFill>
        <p:spPr>
          <a:xfrm>
            <a:off x="1524000" y="330795"/>
            <a:ext cx="5638801" cy="2687975"/>
          </a:xfrm>
          <a:prstGeom prst="rect">
            <a:avLst/>
          </a:prstGeom>
        </p:spPr>
      </p:pic>
      <p:sp>
        <p:nvSpPr>
          <p:cNvPr id="6" name="Arrow: Right 5">
            <a:extLst>
              <a:ext uri="{FF2B5EF4-FFF2-40B4-BE49-F238E27FC236}">
                <a16:creationId xmlns:a16="http://schemas.microsoft.com/office/drawing/2014/main" id="{B873470C-9883-F86F-F9DA-31C1FDAA7BB2}"/>
              </a:ext>
            </a:extLst>
          </p:cNvPr>
          <p:cNvSpPr/>
          <p:nvPr/>
        </p:nvSpPr>
        <p:spPr>
          <a:xfrm rot="2377391">
            <a:off x="1837841" y="1833441"/>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359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20A42FD-27AF-1A1E-DFB1-CD1AA7803EA8}"/>
              </a:ext>
            </a:extLst>
          </p:cNvPr>
          <p:cNvSpPr txBox="1">
            <a:spLocks/>
          </p:cNvSpPr>
          <p:nvPr/>
        </p:nvSpPr>
        <p:spPr bwMode="auto">
          <a:xfrm>
            <a:off x="159327" y="183681"/>
            <a:ext cx="8839200" cy="409065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00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b="1" dirty="0">
                <a:solidFill>
                  <a:srgbClr val="0070C0"/>
                </a:solidFill>
                <a:latin typeface="Calibri" panose="020F0502020204030204" pitchFamily="34" charset="0"/>
                <a:cs typeface="Calibri" panose="020F0502020204030204" pitchFamily="34" charset="0"/>
              </a:rPr>
              <a:t>…You realize that those men who are smaller than average in this specific physical attribute (i.e., those who would be classified as “less endowed” than average) comprise an incredibly diverse group of people, a large number of whom are undoubtedly </a:t>
            </a:r>
            <a:r>
              <a:rPr lang="en-US" sz="3600" b="1" u="sng" dirty="0">
                <a:solidFill>
                  <a:srgbClr val="0070C0"/>
                </a:solidFill>
                <a:latin typeface="Calibri" panose="020F0502020204030204" pitchFamily="34" charset="0"/>
                <a:cs typeface="Calibri" panose="020F0502020204030204" pitchFamily="34" charset="0"/>
              </a:rPr>
              <a:t>great, amazing human beings</a:t>
            </a:r>
            <a:r>
              <a:rPr lang="en-US" sz="3600" b="1" dirty="0">
                <a:solidFill>
                  <a:srgbClr val="0070C0"/>
                </a:solidFill>
                <a:latin typeface="Calibri" panose="020F0502020204030204" pitchFamily="34" charset="0"/>
                <a:cs typeface="Calibri" panose="020F0502020204030204" pitchFamily="34" charset="0"/>
              </a:rPr>
              <a:t>, and </a:t>
            </a:r>
            <a:r>
              <a:rPr lang="en-US" sz="3600" b="1" i="1" dirty="0">
                <a:solidFill>
                  <a:srgbClr val="0070C0"/>
                </a:solidFill>
                <a:latin typeface="Calibri" panose="020F0502020204030204" pitchFamily="34" charset="0"/>
                <a:cs typeface="Calibri" panose="020F0502020204030204" pitchFamily="34" charset="0"/>
              </a:rPr>
              <a:t>DO NOT deserve to be indirectly shamed for possessing a specific physical attribute that they themselves have no control over.</a:t>
            </a:r>
            <a:r>
              <a:rPr lang="en-US" sz="3600" b="1" dirty="0">
                <a:solidFill>
                  <a:srgbClr val="0070C0"/>
                </a:solidFill>
                <a:latin typeface="Calibri" panose="020F0502020204030204" pitchFamily="34" charset="0"/>
                <a:cs typeface="Calibri" panose="020F0502020204030204" pitchFamily="34" charset="0"/>
              </a:rPr>
              <a:t>  </a:t>
            </a:r>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sp>
        <p:nvSpPr>
          <p:cNvPr id="4" name="Title 1">
            <a:extLst>
              <a:ext uri="{FF2B5EF4-FFF2-40B4-BE49-F238E27FC236}">
                <a16:creationId xmlns:a16="http://schemas.microsoft.com/office/drawing/2014/main" id="{C2E1E04D-1B41-14A5-5415-59CC0A1105D8}"/>
              </a:ext>
            </a:extLst>
          </p:cNvPr>
          <p:cNvSpPr txBox="1">
            <a:spLocks/>
          </p:cNvSpPr>
          <p:nvPr/>
        </p:nvSpPr>
        <p:spPr bwMode="auto">
          <a:xfrm>
            <a:off x="76200" y="2362200"/>
            <a:ext cx="8991600" cy="409065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can be said of practically </a:t>
            </a:r>
            <a:r>
              <a:rPr lang="en-US" sz="3600"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a:t>
            </a: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physical characteristic a person may have.  </a:t>
            </a:r>
          </a:p>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has nothing to do with whether or not someone is a decent human being.</a:t>
            </a:r>
          </a:p>
        </p:txBody>
      </p:sp>
    </p:spTree>
    <p:extLst>
      <p:ext uri="{BB962C8B-B14F-4D97-AF65-F5344CB8AC3E}">
        <p14:creationId xmlns:p14="http://schemas.microsoft.com/office/powerpoint/2010/main" val="355525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67178" y="-199406"/>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Content Advisory and Setting Expectations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714994"/>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67178"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EEDF0FA-1485-130A-2C98-DD5E4C79FF78}"/>
              </a:ext>
            </a:extLst>
          </p:cNvPr>
          <p:cNvSpPr txBox="1">
            <a:spLocks/>
          </p:cNvSpPr>
          <p:nvPr/>
        </p:nvSpPr>
        <p:spPr>
          <a:xfrm>
            <a:off x="52737" y="533400"/>
            <a:ext cx="8827769" cy="609599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600" dirty="0">
              <a:solidFill>
                <a:schemeClr val="tx1">
                  <a:lumMod val="50000"/>
                  <a:lumOff val="50000"/>
                </a:schemeClr>
              </a:solidFill>
            </a:endParaRPr>
          </a:p>
        </p:txBody>
      </p:sp>
      <p:sp>
        <p:nvSpPr>
          <p:cNvPr id="6" name="Content Placeholder 4">
            <a:extLst>
              <a:ext uri="{FF2B5EF4-FFF2-40B4-BE49-F238E27FC236}">
                <a16:creationId xmlns:a16="http://schemas.microsoft.com/office/drawing/2014/main" id="{8A16D506-EB23-125F-6E13-BD2C506A3069}"/>
              </a:ext>
            </a:extLst>
          </p:cNvPr>
          <p:cNvSpPr txBox="1">
            <a:spLocks/>
          </p:cNvSpPr>
          <p:nvPr/>
        </p:nvSpPr>
        <p:spPr>
          <a:xfrm>
            <a:off x="119020" y="727694"/>
            <a:ext cx="8882842" cy="618597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solidFill>
                  <a:schemeClr val="accent5">
                    <a:lumMod val="50000"/>
                  </a:schemeClr>
                </a:solidFill>
              </a:rPr>
              <a:t>Given that we’re covering the topic of autistic adulthood, there is A LOT of ground to cover here—</a:t>
            </a:r>
            <a:r>
              <a:rPr lang="en-US" sz="2500" b="1" i="1" dirty="0">
                <a:solidFill>
                  <a:schemeClr val="accent5">
                    <a:lumMod val="50000"/>
                  </a:schemeClr>
                </a:solidFill>
              </a:rPr>
              <a:t>much more than can be covered in a single presentation.</a:t>
            </a:r>
          </a:p>
          <a:p>
            <a:r>
              <a:rPr lang="en-US" sz="2500" dirty="0">
                <a:solidFill>
                  <a:schemeClr val="accent5">
                    <a:lumMod val="50000"/>
                  </a:schemeClr>
                </a:solidFill>
              </a:rPr>
              <a:t>Due to time constraints, </a:t>
            </a:r>
            <a:r>
              <a:rPr lang="en-US" sz="2500" dirty="0">
                <a:solidFill>
                  <a:schemeClr val="accent5">
                    <a:lumMod val="50000"/>
                  </a:schemeClr>
                </a:solidFill>
                <a:highlight>
                  <a:srgbClr val="FFFF00"/>
                </a:highlight>
              </a:rPr>
              <a:t>I won’t be able to dive into nearly as much detail as these topics deserve. </a:t>
            </a:r>
            <a:r>
              <a:rPr lang="en-US" sz="2500" dirty="0">
                <a:solidFill>
                  <a:schemeClr val="accent5">
                    <a:lumMod val="50000"/>
                  </a:schemeClr>
                </a:solidFill>
              </a:rPr>
              <a:t>(</a:t>
            </a:r>
            <a:r>
              <a:rPr lang="en-US" sz="2500" b="1" dirty="0">
                <a:solidFill>
                  <a:schemeClr val="accent5">
                    <a:lumMod val="50000"/>
                  </a:schemeClr>
                </a:solidFill>
              </a:rPr>
              <a:t>*I will have a more content-heavy version of these slides available upon request</a:t>
            </a:r>
            <a:r>
              <a:rPr lang="en-US" sz="2500" dirty="0">
                <a:solidFill>
                  <a:schemeClr val="accent5">
                    <a:lumMod val="50000"/>
                  </a:schemeClr>
                </a:solidFill>
              </a:rPr>
              <a:t>.)</a:t>
            </a:r>
          </a:p>
          <a:p>
            <a:r>
              <a:rPr lang="en-US" sz="2500" dirty="0">
                <a:solidFill>
                  <a:schemeClr val="accent5">
                    <a:lumMod val="50000"/>
                  </a:schemeClr>
                </a:solidFill>
              </a:rPr>
              <a:t>Thus, for those topics where there is already a lot of information out there that is readily available to access on your own, </a:t>
            </a:r>
            <a:r>
              <a:rPr lang="en-US" sz="2500" b="1" dirty="0">
                <a:solidFill>
                  <a:schemeClr val="accent5">
                    <a:lumMod val="50000"/>
                  </a:schemeClr>
                </a:solidFill>
              </a:rPr>
              <a:t>I will direct you to where I’ve found information and guidance on the topics that have been the most helpful to me.</a:t>
            </a:r>
          </a:p>
          <a:p>
            <a:r>
              <a:rPr lang="en-US" sz="2500" dirty="0">
                <a:solidFill>
                  <a:schemeClr val="accent5">
                    <a:lumMod val="50000"/>
                  </a:schemeClr>
                </a:solidFill>
              </a:rPr>
              <a:t>What follows will therefore be less of a typical academic presentation, and instead much more focused on providing practical tips and advice, </a:t>
            </a:r>
            <a:r>
              <a:rPr lang="en-US" sz="2500" b="1" dirty="0">
                <a:solidFill>
                  <a:schemeClr val="accent5">
                    <a:lumMod val="50000"/>
                  </a:schemeClr>
                </a:solidFill>
              </a:rPr>
              <a:t>most especially for those who are themselves autistic adults and looking to embark on living independently for the very first time.</a:t>
            </a:r>
          </a:p>
        </p:txBody>
      </p:sp>
    </p:spTree>
    <p:extLst>
      <p:ext uri="{BB962C8B-B14F-4D97-AF65-F5344CB8AC3E}">
        <p14:creationId xmlns:p14="http://schemas.microsoft.com/office/powerpoint/2010/main" val="2075735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20A42FD-27AF-1A1E-DFB1-CD1AA7803EA8}"/>
              </a:ext>
            </a:extLst>
          </p:cNvPr>
          <p:cNvSpPr txBox="1">
            <a:spLocks/>
          </p:cNvSpPr>
          <p:nvPr/>
        </p:nvSpPr>
        <p:spPr bwMode="auto">
          <a:xfrm>
            <a:off x="152399" y="135444"/>
            <a:ext cx="8839201" cy="6587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And even if Greta had been on to something when it came to Andrew’s ridiculous posturing possibly being his way of compensating for his assumed “shortcomings,” it might have been a good idea for her to have asked herself, </a:t>
            </a:r>
          </a:p>
          <a:p>
            <a:pPr algn="ctr"/>
            <a:endParaRPr lang="en-US" sz="600" b="1" dirty="0">
              <a:solidFill>
                <a:srgbClr val="0070C0"/>
              </a:solidFill>
              <a:latin typeface="Calibri" panose="020F0502020204030204" pitchFamily="34" charset="0"/>
              <a:cs typeface="Calibri" panose="020F0502020204030204" pitchFamily="34" charset="0"/>
            </a:endParaRPr>
          </a:p>
          <a:p>
            <a:pPr algn="ctr"/>
            <a:r>
              <a:rPr lang="en-US" sz="3800" dirty="0">
                <a:solidFill>
                  <a:schemeClr val="accent5">
                    <a:lumMod val="50000"/>
                  </a:schemeClr>
                </a:solidFill>
                <a:latin typeface="Calibri" panose="020F0502020204030204" pitchFamily="34" charset="0"/>
                <a:cs typeface="Calibri" panose="020F0502020204030204" pitchFamily="34" charset="0"/>
              </a:rPr>
              <a:t>“</a:t>
            </a:r>
            <a:r>
              <a:rPr lang="en-US" sz="3800" i="1" dirty="0">
                <a:solidFill>
                  <a:schemeClr val="accent5">
                    <a:lumMod val="50000"/>
                  </a:schemeClr>
                </a:solidFill>
                <a:latin typeface="Calibri" panose="020F0502020204030204" pitchFamily="34" charset="0"/>
                <a:cs typeface="Calibri" panose="020F0502020204030204" pitchFamily="34" charset="0"/>
              </a:rPr>
              <a:t>Why would he feel the need to do that?” </a:t>
            </a:r>
          </a:p>
          <a:p>
            <a:pPr algn="ctr"/>
            <a:endParaRPr lang="en-US" sz="1600" b="1" dirty="0">
              <a:solidFill>
                <a:srgbClr val="0070C0"/>
              </a:solidFill>
              <a:latin typeface="Calibri" panose="020F0502020204030204" pitchFamily="34" charset="0"/>
              <a:cs typeface="Calibri" panose="020F0502020204030204" pitchFamily="34" charset="0"/>
            </a:endParaRPr>
          </a:p>
          <a:p>
            <a:pPr algn="ctr"/>
            <a:r>
              <a:rPr lang="en-US" sz="3600" dirty="0">
                <a:solidFill>
                  <a:srgbClr val="0070C0"/>
                </a:solidFill>
                <a:latin typeface="Calibri" panose="020F0502020204030204" pitchFamily="34" charset="0"/>
                <a:cs typeface="Calibri" panose="020F0502020204030204" pitchFamily="34" charset="0"/>
              </a:rPr>
              <a:t>Were she to remember, </a:t>
            </a:r>
            <a:r>
              <a:rPr lang="en-US" sz="3600" b="1" dirty="0">
                <a:solidFill>
                  <a:srgbClr val="0070C0"/>
                </a:solidFill>
                <a:latin typeface="Calibri" panose="020F0502020204030204" pitchFamily="34" charset="0"/>
                <a:cs typeface="Calibri" panose="020F0502020204030204" pitchFamily="34" charset="0"/>
              </a:rPr>
              <a:t>“</a:t>
            </a:r>
            <a:r>
              <a:rPr lang="en-US" sz="3600" dirty="0">
                <a:solidFill>
                  <a:srgbClr val="0070C0"/>
                </a:solidFill>
                <a:latin typeface="Calibri" panose="020F0502020204030204" pitchFamily="34" charset="0"/>
                <a:cs typeface="Calibri" panose="020F0502020204030204" pitchFamily="34" charset="0"/>
              </a:rPr>
              <a:t>Oh that’s right - </a:t>
            </a:r>
            <a:r>
              <a:rPr lang="en-US" sz="3600" b="1" dirty="0">
                <a:solidFill>
                  <a:srgbClr val="0070C0"/>
                </a:solidFill>
                <a:latin typeface="Calibri" panose="020F0502020204030204" pitchFamily="34" charset="0"/>
                <a:cs typeface="Calibri" panose="020F0502020204030204" pitchFamily="34" charset="0"/>
              </a:rPr>
              <a:t>our society tends to shame men who are less physically endowed,” </a:t>
            </a:r>
            <a:r>
              <a:rPr lang="en-US" sz="3600" dirty="0">
                <a:solidFill>
                  <a:srgbClr val="0070C0"/>
                </a:solidFill>
                <a:latin typeface="Calibri" panose="020F0502020204030204" pitchFamily="34" charset="0"/>
                <a:cs typeface="Calibri" panose="020F0502020204030204" pitchFamily="34" charset="0"/>
              </a:rPr>
              <a:t>she might have asked herself, </a:t>
            </a:r>
          </a:p>
          <a:p>
            <a:pPr algn="ctr"/>
            <a:endParaRPr lang="en-US" sz="700" b="1" dirty="0">
              <a:solidFill>
                <a:srgbClr val="0070C0"/>
              </a:solidFill>
              <a:latin typeface="Calibri" panose="020F0502020204030204" pitchFamily="34" charset="0"/>
              <a:cs typeface="Calibri" panose="020F0502020204030204" pitchFamily="34" charset="0"/>
            </a:endParaRPr>
          </a:p>
          <a:p>
            <a:pPr algn="ctr"/>
            <a:r>
              <a:rPr lang="en-US" sz="3800" b="1" i="1" dirty="0">
                <a:solidFill>
                  <a:schemeClr val="accent5">
                    <a:lumMod val="50000"/>
                  </a:schemeClr>
                </a:solidFill>
                <a:latin typeface="Calibri" panose="020F0502020204030204" pitchFamily="34" charset="0"/>
                <a:cs typeface="Calibri" panose="020F0502020204030204" pitchFamily="34" charset="0"/>
              </a:rPr>
              <a:t>“</a:t>
            </a:r>
            <a:r>
              <a:rPr lang="en-US" sz="3800" i="1" dirty="0">
                <a:solidFill>
                  <a:schemeClr val="accent5">
                    <a:lumMod val="50000"/>
                  </a:schemeClr>
                </a:solidFill>
                <a:latin typeface="Calibri" panose="020F0502020204030204" pitchFamily="34" charset="0"/>
                <a:cs typeface="Calibri" panose="020F0502020204030204" pitchFamily="34" charset="0"/>
              </a:rPr>
              <a:t>Wait </a:t>
            </a:r>
            <a:r>
              <a:rPr lang="en-US" sz="3800" b="1" i="1" dirty="0">
                <a:solidFill>
                  <a:schemeClr val="accent5">
                    <a:lumMod val="50000"/>
                  </a:schemeClr>
                </a:solidFill>
                <a:latin typeface="Calibri" panose="020F0502020204030204" pitchFamily="34" charset="0"/>
                <a:cs typeface="Calibri" panose="020F0502020204030204" pitchFamily="34" charset="0"/>
              </a:rPr>
              <a:t>- why am I striking back with an insult that only serves to perpetuate this ridiculous standard?”</a:t>
            </a:r>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spTree>
    <p:extLst>
      <p:ext uri="{BB962C8B-B14F-4D97-AF65-F5344CB8AC3E}">
        <p14:creationId xmlns:p14="http://schemas.microsoft.com/office/powerpoint/2010/main" val="2870866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266700" y="47501"/>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What lessons can we learn from this?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1074716"/>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305302"/>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4642C651-74E4-2FF4-A0CB-A7B1BABBA874}"/>
              </a:ext>
            </a:extLst>
          </p:cNvPr>
          <p:cNvSpPr txBox="1">
            <a:spLocks/>
          </p:cNvSpPr>
          <p:nvPr/>
        </p:nvSpPr>
        <p:spPr>
          <a:xfrm>
            <a:off x="0" y="1205345"/>
            <a:ext cx="9072880" cy="533399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tx1"/>
                </a:solidFill>
              </a:rPr>
              <a:t>Someone’s physical attributes are NOT a reliable indicator of who they are as a person.</a:t>
            </a:r>
          </a:p>
          <a:p>
            <a:r>
              <a:rPr lang="en-US" dirty="0">
                <a:solidFill>
                  <a:schemeClr val="tx1"/>
                </a:solidFill>
              </a:rPr>
              <a:t>An individual’s </a:t>
            </a:r>
            <a:r>
              <a:rPr lang="en-US" b="1" u="sng" dirty="0">
                <a:solidFill>
                  <a:schemeClr val="tx1"/>
                </a:solidFill>
              </a:rPr>
              <a:t>words</a:t>
            </a:r>
            <a:r>
              <a:rPr lang="en-US" dirty="0">
                <a:solidFill>
                  <a:schemeClr val="tx1"/>
                </a:solidFill>
              </a:rPr>
              <a:t>, </a:t>
            </a:r>
            <a:r>
              <a:rPr lang="en-US" b="1" u="sng" dirty="0">
                <a:solidFill>
                  <a:schemeClr val="tx1"/>
                </a:solidFill>
              </a:rPr>
              <a:t>behaviors,</a:t>
            </a:r>
            <a:r>
              <a:rPr lang="en-US" b="1" dirty="0">
                <a:solidFill>
                  <a:schemeClr val="tx1"/>
                </a:solidFill>
              </a:rPr>
              <a:t> </a:t>
            </a:r>
            <a:r>
              <a:rPr lang="en-US" dirty="0">
                <a:solidFill>
                  <a:schemeClr val="tx1"/>
                </a:solidFill>
              </a:rPr>
              <a:t>and </a:t>
            </a:r>
            <a:r>
              <a:rPr lang="en-US" b="1" u="sng" dirty="0">
                <a:solidFill>
                  <a:schemeClr val="tx1"/>
                </a:solidFill>
              </a:rPr>
              <a:t>actions</a:t>
            </a:r>
            <a:r>
              <a:rPr lang="en-US" dirty="0">
                <a:solidFill>
                  <a:schemeClr val="tx1"/>
                </a:solidFill>
              </a:rPr>
              <a:t> DO tend to be a more accurate reflection of who that person is and what they believe, at least during that specific point of time in their lives.</a:t>
            </a:r>
          </a:p>
          <a:p>
            <a:r>
              <a:rPr lang="en-US" dirty="0">
                <a:solidFill>
                  <a:schemeClr val="tx1"/>
                </a:solidFill>
              </a:rPr>
              <a:t>Although putting down an adversary on social media by taking cheap shots at their physical insecurities during a public feud can be momentarily satisfying, </a:t>
            </a:r>
            <a:r>
              <a:rPr lang="en-US" b="1" i="1" dirty="0">
                <a:solidFill>
                  <a:schemeClr val="tx1"/>
                </a:solidFill>
              </a:rPr>
              <a:t>going this route ultimately undermines your argument by making you appear inconsistent in upholding your own professed values.  </a:t>
            </a:r>
          </a:p>
        </p:txBody>
      </p:sp>
    </p:spTree>
    <p:extLst>
      <p:ext uri="{BB962C8B-B14F-4D97-AF65-F5344CB8AC3E}">
        <p14:creationId xmlns:p14="http://schemas.microsoft.com/office/powerpoint/2010/main" val="115984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23420" y="243455"/>
            <a:ext cx="9085020" cy="1270683"/>
          </a:xfrm>
        </p:spPr>
        <p:txBody>
          <a:bodyPr>
            <a:normAutofit/>
          </a:bodyPr>
          <a:lstStyle/>
          <a:p>
            <a:pPr algn="ctr"/>
            <a:r>
              <a:rPr lang="en-US" sz="3600" b="1" dirty="0">
                <a:solidFill>
                  <a:srgbClr val="0070C0"/>
                </a:solidFill>
                <a:latin typeface="Calibri" panose="020F0502020204030204" pitchFamily="34" charset="0"/>
                <a:cs typeface="Calibri" panose="020F0502020204030204" pitchFamily="34" charset="0"/>
              </a:rPr>
              <a:t>Are there better options for how to handle yourself when you’re being targeted by a troll?</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0630" y="45720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305302"/>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4642C651-74E4-2FF4-A0CB-A7B1BABBA874}"/>
              </a:ext>
            </a:extLst>
          </p:cNvPr>
          <p:cNvSpPr txBox="1">
            <a:spLocks/>
          </p:cNvSpPr>
          <p:nvPr/>
        </p:nvSpPr>
        <p:spPr>
          <a:xfrm>
            <a:off x="325120" y="4876800"/>
            <a:ext cx="8610600" cy="1600198"/>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chemeClr val="tx1"/>
                </a:solidFill>
              </a:rPr>
              <a:t>Although I fully admit that as a 37 year old elder millennial, I am ANCIENT by internet standards, I do have a few suggestions…</a:t>
            </a:r>
          </a:p>
        </p:txBody>
      </p:sp>
      <p:pic>
        <p:nvPicPr>
          <p:cNvPr id="6" name="Picture 5">
            <a:extLst>
              <a:ext uri="{FF2B5EF4-FFF2-40B4-BE49-F238E27FC236}">
                <a16:creationId xmlns:a16="http://schemas.microsoft.com/office/drawing/2014/main" id="{4E9141EA-9DDF-D9D1-36CD-AD6782667991}"/>
              </a:ext>
            </a:extLst>
          </p:cNvPr>
          <p:cNvPicPr>
            <a:picLocks noChangeAspect="1"/>
          </p:cNvPicPr>
          <p:nvPr/>
        </p:nvPicPr>
        <p:blipFill>
          <a:blip r:embed="rId3"/>
          <a:stretch>
            <a:fillRect/>
          </a:stretch>
        </p:blipFill>
        <p:spPr>
          <a:xfrm>
            <a:off x="2971800" y="1750624"/>
            <a:ext cx="3014956" cy="2461189"/>
          </a:xfrm>
          <a:prstGeom prst="rect">
            <a:avLst/>
          </a:prstGeom>
        </p:spPr>
      </p:pic>
    </p:spTree>
    <p:extLst>
      <p:ext uri="{BB962C8B-B14F-4D97-AF65-F5344CB8AC3E}">
        <p14:creationId xmlns:p14="http://schemas.microsoft.com/office/powerpoint/2010/main" val="1084314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56375" y="53437"/>
            <a:ext cx="8382000" cy="585848"/>
          </a:xfrm>
        </p:spPr>
        <p:txBody>
          <a:bodyPr>
            <a:normAutofit fontScale="90000"/>
          </a:bodyPr>
          <a:lstStyle/>
          <a:p>
            <a:r>
              <a:rPr lang="en-US" sz="3600" b="1" dirty="0">
                <a:solidFill>
                  <a:srgbClr val="0070C0"/>
                </a:solidFill>
                <a:latin typeface="Calibri" panose="020F0502020204030204" pitchFamily="34" charset="0"/>
                <a:cs typeface="Calibri" panose="020F0502020204030204" pitchFamily="34" charset="0"/>
              </a:rPr>
              <a:t>Some suggestions…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733297"/>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8796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4642C651-74E4-2FF4-A0CB-A7B1BABBA874}"/>
              </a:ext>
            </a:extLst>
          </p:cNvPr>
          <p:cNvSpPr txBox="1">
            <a:spLocks/>
          </p:cNvSpPr>
          <p:nvPr/>
        </p:nvSpPr>
        <p:spPr>
          <a:xfrm>
            <a:off x="0" y="827310"/>
            <a:ext cx="9072880" cy="57912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50" b="1" dirty="0">
                <a:solidFill>
                  <a:schemeClr val="tx1"/>
                </a:solidFill>
              </a:rPr>
              <a:t>Typically, trolls thrive on attention.</a:t>
            </a:r>
            <a:r>
              <a:rPr lang="en-US" sz="2750" dirty="0">
                <a:solidFill>
                  <a:schemeClr val="tx1"/>
                </a:solidFill>
              </a:rPr>
              <a:t>  Engaging with them and exchanging insults will never cause them to back down nor change their minds; instead, doing this </a:t>
            </a:r>
            <a:r>
              <a:rPr lang="en-US" sz="2750" b="1" dirty="0">
                <a:solidFill>
                  <a:schemeClr val="tx1"/>
                </a:solidFill>
              </a:rPr>
              <a:t>will only embolden them to intensify their attacks against you. </a:t>
            </a:r>
          </a:p>
          <a:p>
            <a:r>
              <a:rPr lang="en-US" sz="2750" b="1" dirty="0">
                <a:solidFill>
                  <a:schemeClr val="tx1"/>
                </a:solidFill>
              </a:rPr>
              <a:t>Unless they are doxing you or making an immediate threat against you, usually your best option is to </a:t>
            </a:r>
            <a:r>
              <a:rPr lang="en-US" sz="2750" b="1" u="sng" dirty="0">
                <a:solidFill>
                  <a:schemeClr val="tx1"/>
                </a:solidFill>
              </a:rPr>
              <a:t>ignore them.</a:t>
            </a:r>
          </a:p>
          <a:p>
            <a:r>
              <a:rPr lang="en-US" sz="2750" dirty="0">
                <a:solidFill>
                  <a:schemeClr val="tx1"/>
                </a:solidFill>
              </a:rPr>
              <a:t>Remember that </a:t>
            </a:r>
            <a:r>
              <a:rPr lang="en-US" sz="2750" u="sng" dirty="0">
                <a:solidFill>
                  <a:schemeClr val="tx1"/>
                </a:solidFill>
              </a:rPr>
              <a:t>you are under no obligation</a:t>
            </a:r>
            <a:r>
              <a:rPr lang="en-US" sz="2750" dirty="0">
                <a:solidFill>
                  <a:schemeClr val="tx1"/>
                </a:solidFill>
              </a:rPr>
              <a:t> to engage in social media spaces where you are vulnerable to such attacks.</a:t>
            </a:r>
          </a:p>
          <a:p>
            <a:r>
              <a:rPr lang="en-US" sz="2750" dirty="0">
                <a:solidFill>
                  <a:schemeClr val="tx1"/>
                </a:solidFill>
              </a:rPr>
              <a:t>Personally speaking, </a:t>
            </a:r>
            <a:r>
              <a:rPr lang="en-US" sz="2750" b="1" dirty="0">
                <a:solidFill>
                  <a:schemeClr val="tx1"/>
                </a:solidFill>
              </a:rPr>
              <a:t>I am </a:t>
            </a:r>
            <a:r>
              <a:rPr lang="en-US" sz="2750" b="1" u="sng" dirty="0">
                <a:solidFill>
                  <a:schemeClr val="tx1"/>
                </a:solidFill>
              </a:rPr>
              <a:t>very happy</a:t>
            </a:r>
            <a:r>
              <a:rPr lang="en-US" sz="2750" b="1" dirty="0">
                <a:solidFill>
                  <a:schemeClr val="tx1"/>
                </a:solidFill>
              </a:rPr>
              <a:t> to no longer engage on any social media platform where my personal identity is attached to it.  </a:t>
            </a:r>
            <a:r>
              <a:rPr lang="en-US" sz="2750" dirty="0">
                <a:solidFill>
                  <a:schemeClr val="tx1"/>
                </a:solidFill>
              </a:rPr>
              <a:t>I know that’s not an option for everyone, but it has done wonders for me since I quit doing it myself.</a:t>
            </a:r>
          </a:p>
        </p:txBody>
      </p:sp>
    </p:spTree>
    <p:extLst>
      <p:ext uri="{BB962C8B-B14F-4D97-AF65-F5344CB8AC3E}">
        <p14:creationId xmlns:p14="http://schemas.microsoft.com/office/powerpoint/2010/main" val="488905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7F3DDF6-F60B-402F-88F2-643B0DF6954B}"/>
              </a:ext>
            </a:extLst>
          </p:cNvPr>
          <p:cNvCxnSpPr/>
          <p:nvPr/>
        </p:nvCxnSpPr>
        <p:spPr>
          <a:xfrm>
            <a:off x="219710" y="32766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93980" y="5176649"/>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86C3F9C-673E-78F5-6568-17B8323DDD2F}"/>
              </a:ext>
            </a:extLst>
          </p:cNvPr>
          <p:cNvSpPr txBox="1">
            <a:spLocks/>
          </p:cNvSpPr>
          <p:nvPr/>
        </p:nvSpPr>
        <p:spPr bwMode="auto">
          <a:xfrm>
            <a:off x="45506" y="-72928"/>
            <a:ext cx="9004514" cy="323206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400" b="1" dirty="0">
                <a:solidFill>
                  <a:srgbClr val="0070C0"/>
                </a:solidFill>
                <a:latin typeface="Calibri" panose="020F0502020204030204" pitchFamily="34" charset="0"/>
                <a:cs typeface="Calibri" panose="020F0502020204030204" pitchFamily="34" charset="0"/>
              </a:rPr>
              <a:t>Whenever you find yourself in conflict with someone, whether online or in person, try to target the person’s harmful </a:t>
            </a:r>
            <a:r>
              <a:rPr lang="en-US" sz="3400" b="1" u="sng" dirty="0">
                <a:solidFill>
                  <a:srgbClr val="0070C0"/>
                </a:solidFill>
                <a:latin typeface="Calibri" panose="020F0502020204030204" pitchFamily="34" charset="0"/>
                <a:cs typeface="Calibri" panose="020F0502020204030204" pitchFamily="34" charset="0"/>
              </a:rPr>
              <a:t>ideas</a:t>
            </a:r>
            <a:r>
              <a:rPr lang="en-US" sz="3400" b="1" dirty="0">
                <a:solidFill>
                  <a:srgbClr val="0070C0"/>
                </a:solidFill>
                <a:latin typeface="Calibri" panose="020F0502020204030204" pitchFamily="34" charset="0"/>
                <a:cs typeface="Calibri" panose="020F0502020204030204" pitchFamily="34" charset="0"/>
              </a:rPr>
              <a:t>, </a:t>
            </a:r>
            <a:r>
              <a:rPr lang="en-US" sz="3400" b="1" u="sng" dirty="0">
                <a:solidFill>
                  <a:srgbClr val="0070C0"/>
                </a:solidFill>
                <a:latin typeface="Calibri" panose="020F0502020204030204" pitchFamily="34" charset="0"/>
                <a:cs typeface="Calibri" panose="020F0502020204030204" pitchFamily="34" charset="0"/>
              </a:rPr>
              <a:t>behaviors</a:t>
            </a:r>
            <a:r>
              <a:rPr lang="en-US" sz="3400" b="1" dirty="0">
                <a:solidFill>
                  <a:srgbClr val="0070C0"/>
                </a:solidFill>
                <a:latin typeface="Calibri" panose="020F0502020204030204" pitchFamily="34" charset="0"/>
                <a:cs typeface="Calibri" panose="020F0502020204030204" pitchFamily="34" charset="0"/>
              </a:rPr>
              <a:t>, or </a:t>
            </a:r>
            <a:r>
              <a:rPr lang="en-US" sz="3400" b="1" u="sng" dirty="0">
                <a:solidFill>
                  <a:srgbClr val="0070C0"/>
                </a:solidFill>
                <a:latin typeface="Calibri" panose="020F0502020204030204" pitchFamily="34" charset="0"/>
                <a:cs typeface="Calibri" panose="020F0502020204030204" pitchFamily="34" charset="0"/>
              </a:rPr>
              <a:t>actions,</a:t>
            </a:r>
            <a:r>
              <a:rPr lang="en-US" sz="3400" b="1" dirty="0">
                <a:solidFill>
                  <a:srgbClr val="0070C0"/>
                </a:solidFill>
                <a:latin typeface="Calibri" panose="020F0502020204030204" pitchFamily="34" charset="0"/>
                <a:cs typeface="Calibri" panose="020F0502020204030204" pitchFamily="34" charset="0"/>
              </a:rPr>
              <a:t> while trying to </a:t>
            </a:r>
            <a:r>
              <a:rPr lang="en-US" sz="3400" b="1" u="sng" dirty="0">
                <a:solidFill>
                  <a:srgbClr val="0070C0"/>
                </a:solidFill>
                <a:latin typeface="Calibri" panose="020F0502020204030204" pitchFamily="34" charset="0"/>
                <a:cs typeface="Calibri" panose="020F0502020204030204" pitchFamily="34" charset="0"/>
              </a:rPr>
              <a:t>avoid attacking</a:t>
            </a:r>
            <a:r>
              <a:rPr lang="en-US" sz="3400" b="1" dirty="0">
                <a:solidFill>
                  <a:srgbClr val="0070C0"/>
                </a:solidFill>
                <a:latin typeface="Calibri" panose="020F0502020204030204" pitchFamily="34" charset="0"/>
                <a:cs typeface="Calibri" panose="020F0502020204030204" pitchFamily="34" charset="0"/>
              </a:rPr>
              <a:t> the person themselves.</a:t>
            </a:r>
            <a:endParaRPr lang="en-US" sz="3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14B687F0-B007-FB96-218C-58302B0F58B6}"/>
              </a:ext>
            </a:extLst>
          </p:cNvPr>
          <p:cNvSpPr txBox="1">
            <a:spLocks/>
          </p:cNvSpPr>
          <p:nvPr/>
        </p:nvSpPr>
        <p:spPr bwMode="auto">
          <a:xfrm>
            <a:off x="-59904" y="3926169"/>
            <a:ext cx="9278620" cy="86985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25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“Saying [insert bad thing] is really harmful, here’s why…”</a:t>
            </a:r>
          </a:p>
        </p:txBody>
      </p:sp>
      <p:sp>
        <p:nvSpPr>
          <p:cNvPr id="7" name="Title 1">
            <a:extLst>
              <a:ext uri="{FF2B5EF4-FFF2-40B4-BE49-F238E27FC236}">
                <a16:creationId xmlns:a16="http://schemas.microsoft.com/office/drawing/2014/main" id="{998F9872-4D4F-C608-39BE-AFB583F06530}"/>
              </a:ext>
            </a:extLst>
          </p:cNvPr>
          <p:cNvSpPr txBox="1">
            <a:spLocks/>
          </p:cNvSpPr>
          <p:nvPr/>
        </p:nvSpPr>
        <p:spPr bwMode="auto">
          <a:xfrm>
            <a:off x="0" y="5576192"/>
            <a:ext cx="9050020" cy="86985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2500" lnSpcReduction="2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“You are just a horrible, </a:t>
            </a:r>
            <a:r>
              <a:rPr lang="en-US" sz="3600" dirty="0" err="1">
                <a:solidFill>
                  <a:srgbClr val="0070C0"/>
                </a:solidFill>
                <a:latin typeface="Calibri" panose="020F0502020204030204" pitchFamily="34" charset="0"/>
                <a:cs typeface="Calibri" panose="020F0502020204030204" pitchFamily="34" charset="0"/>
              </a:rPr>
              <a:t>sh</a:t>
            </a:r>
            <a:r>
              <a:rPr lang="en-US" sz="3600" dirty="0">
                <a:solidFill>
                  <a:srgbClr val="0070C0"/>
                </a:solidFill>
                <a:latin typeface="Calibri" panose="020F0502020204030204" pitchFamily="34" charset="0"/>
                <a:cs typeface="Calibri" panose="020F0502020204030204" pitchFamily="34" charset="0"/>
              </a:rPr>
              <a:t>***y [insert vulgar insult] and [insert another insult] for saying [insert bad thing]…”</a:t>
            </a:r>
          </a:p>
        </p:txBody>
      </p:sp>
      <p:sp>
        <p:nvSpPr>
          <p:cNvPr id="8" name="Title 1">
            <a:extLst>
              <a:ext uri="{FF2B5EF4-FFF2-40B4-BE49-F238E27FC236}">
                <a16:creationId xmlns:a16="http://schemas.microsoft.com/office/drawing/2014/main" id="{68C10A26-B640-535C-23FA-75D4C8D786D3}"/>
              </a:ext>
            </a:extLst>
          </p:cNvPr>
          <p:cNvSpPr txBox="1">
            <a:spLocks/>
          </p:cNvSpPr>
          <p:nvPr/>
        </p:nvSpPr>
        <p:spPr bwMode="auto">
          <a:xfrm>
            <a:off x="182092" y="3286298"/>
            <a:ext cx="8763000" cy="86985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Example: </a:t>
            </a:r>
          </a:p>
        </p:txBody>
      </p:sp>
      <p:sp>
        <p:nvSpPr>
          <p:cNvPr id="11" name="Title 1">
            <a:extLst>
              <a:ext uri="{FF2B5EF4-FFF2-40B4-BE49-F238E27FC236}">
                <a16:creationId xmlns:a16="http://schemas.microsoft.com/office/drawing/2014/main" id="{9EF612E9-DDEA-CBD9-28E9-340E86B08CAB}"/>
              </a:ext>
            </a:extLst>
          </p:cNvPr>
          <p:cNvSpPr txBox="1">
            <a:spLocks/>
          </p:cNvSpPr>
          <p:nvPr/>
        </p:nvSpPr>
        <p:spPr bwMode="auto">
          <a:xfrm>
            <a:off x="260762" y="4656882"/>
            <a:ext cx="8763000" cy="86985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latin typeface="Calibri" panose="020F0502020204030204" pitchFamily="34" charset="0"/>
                <a:cs typeface="Calibri" panose="020F0502020204030204" pitchFamily="34" charset="0"/>
              </a:rPr>
              <a:t>INSTEAD of: </a:t>
            </a:r>
          </a:p>
        </p:txBody>
      </p:sp>
    </p:spTree>
    <p:extLst>
      <p:ext uri="{BB962C8B-B14F-4D97-AF65-F5344CB8AC3E}">
        <p14:creationId xmlns:p14="http://schemas.microsoft.com/office/powerpoint/2010/main" val="799215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56780" y="157466"/>
            <a:ext cx="9116430" cy="914400"/>
          </a:xfrm>
        </p:spPr>
        <p:txBody>
          <a:bodyPr>
            <a:noAutofit/>
          </a:bodyPr>
          <a:lstStyle/>
          <a:p>
            <a:r>
              <a:rPr lang="en-US" sz="2900" b="1" dirty="0">
                <a:solidFill>
                  <a:srgbClr val="0070C0"/>
                </a:solidFill>
                <a:latin typeface="Calibri" panose="020F0502020204030204" pitchFamily="34" charset="0"/>
                <a:cs typeface="Calibri" panose="020F0502020204030204" pitchFamily="34" charset="0"/>
              </a:rPr>
              <a:t>4.3 Meditations on giving up the chase for likes and validation through social media (*and more generally, too)</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1130223"/>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62046" y="518908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FA74D95-790F-EB19-6101-C6210BD121B1}"/>
              </a:ext>
            </a:extLst>
          </p:cNvPr>
          <p:cNvSpPr txBox="1">
            <a:spLocks/>
          </p:cNvSpPr>
          <p:nvPr/>
        </p:nvSpPr>
        <p:spPr>
          <a:xfrm>
            <a:off x="-29210" y="1371600"/>
            <a:ext cx="9202420" cy="48006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dirty="0">
                <a:solidFill>
                  <a:srgbClr val="0070C0"/>
                </a:solidFill>
              </a:rPr>
              <a:t>When I realized that </a:t>
            </a:r>
            <a:r>
              <a:rPr lang="en-US" sz="3000" b="1" dirty="0">
                <a:solidFill>
                  <a:srgbClr val="0070C0"/>
                </a:solidFill>
              </a:rPr>
              <a:t>I’m not less than anyone else</a:t>
            </a:r>
            <a:r>
              <a:rPr lang="en-US" sz="3000" dirty="0">
                <a:solidFill>
                  <a:srgbClr val="0070C0"/>
                </a:solidFill>
              </a:rPr>
              <a:t>—not on social media, nor in real life—this was </a:t>
            </a:r>
            <a:r>
              <a:rPr lang="en-US" sz="3000" b="1" dirty="0">
                <a:solidFill>
                  <a:srgbClr val="0070C0"/>
                </a:solidFill>
              </a:rPr>
              <a:t>the first time I truly felt free</a:t>
            </a:r>
            <a:r>
              <a:rPr lang="en-US" sz="3000" dirty="0">
                <a:solidFill>
                  <a:srgbClr val="0070C0"/>
                </a:solidFill>
              </a:rPr>
              <a:t> from the shackles of my deeply rooted sense of inferiority.</a:t>
            </a:r>
          </a:p>
          <a:p>
            <a:pPr marL="0" indent="0" algn="ctr">
              <a:buNone/>
            </a:pPr>
            <a:endParaRPr lang="en-US" sz="1200" dirty="0">
              <a:solidFill>
                <a:srgbClr val="0070C0"/>
              </a:solidFill>
            </a:endParaRPr>
          </a:p>
          <a:p>
            <a:pPr marL="0" indent="0" algn="ctr">
              <a:buNone/>
            </a:pPr>
            <a:r>
              <a:rPr lang="en-US" sz="3000" dirty="0">
                <a:solidFill>
                  <a:srgbClr val="0070C0"/>
                </a:solidFill>
              </a:rPr>
              <a:t>When I realized that </a:t>
            </a:r>
            <a:r>
              <a:rPr lang="en-US" sz="3000" b="1" dirty="0">
                <a:solidFill>
                  <a:srgbClr val="0070C0"/>
                </a:solidFill>
              </a:rPr>
              <a:t>I’m also not better than anyone else</a:t>
            </a:r>
            <a:r>
              <a:rPr lang="en-US" sz="3000" dirty="0">
                <a:solidFill>
                  <a:srgbClr val="0070C0"/>
                </a:solidFill>
              </a:rPr>
              <a:t>, this</a:t>
            </a:r>
            <a:r>
              <a:rPr lang="en-US" sz="3000" b="1" dirty="0">
                <a:solidFill>
                  <a:srgbClr val="0070C0"/>
                </a:solidFill>
              </a:rPr>
              <a:t> </a:t>
            </a:r>
            <a:r>
              <a:rPr lang="en-US" sz="3000" dirty="0">
                <a:solidFill>
                  <a:srgbClr val="0070C0"/>
                </a:solidFill>
              </a:rPr>
              <a:t>was </a:t>
            </a:r>
            <a:r>
              <a:rPr lang="en-US" sz="3000" b="1" dirty="0">
                <a:solidFill>
                  <a:srgbClr val="0070C0"/>
                </a:solidFill>
              </a:rPr>
              <a:t>the first time I truly felt released </a:t>
            </a:r>
            <a:r>
              <a:rPr lang="en-US" sz="3000" dirty="0">
                <a:solidFill>
                  <a:srgbClr val="0070C0"/>
                </a:solidFill>
              </a:rPr>
              <a:t>from the relentless pressure to excel and succeed.</a:t>
            </a:r>
          </a:p>
          <a:p>
            <a:pPr marL="0" indent="0" algn="ctr">
              <a:buNone/>
            </a:pPr>
            <a:endParaRPr lang="en-US" sz="1600" dirty="0">
              <a:solidFill>
                <a:srgbClr val="0070C0"/>
              </a:solidFill>
            </a:endParaRPr>
          </a:p>
        </p:txBody>
      </p:sp>
      <p:sp>
        <p:nvSpPr>
          <p:cNvPr id="5" name="TextBox 4">
            <a:extLst>
              <a:ext uri="{FF2B5EF4-FFF2-40B4-BE49-F238E27FC236}">
                <a16:creationId xmlns:a16="http://schemas.microsoft.com/office/drawing/2014/main" id="{3AD3A291-4CB2-EFD2-2351-19B700022242}"/>
              </a:ext>
            </a:extLst>
          </p:cNvPr>
          <p:cNvSpPr txBox="1"/>
          <p:nvPr/>
        </p:nvSpPr>
        <p:spPr>
          <a:xfrm>
            <a:off x="56780" y="5130722"/>
            <a:ext cx="8956040" cy="1477328"/>
          </a:xfrm>
          <a:prstGeom prst="rect">
            <a:avLst/>
          </a:prstGeom>
          <a:noFill/>
        </p:spPr>
        <p:txBody>
          <a:bodyPr wrap="square" rtlCol="0">
            <a:spAutoFit/>
          </a:bodyPr>
          <a:lstStyle/>
          <a:p>
            <a:pPr marL="0" indent="0" algn="ctr">
              <a:buNone/>
            </a:pPr>
            <a:r>
              <a:rPr lang="en-US" sz="3000" i="1" dirty="0">
                <a:solidFill>
                  <a:srgbClr val="0070C0"/>
                </a:solidFill>
              </a:rPr>
              <a:t>These two complementary realizations were what finally made it possible for me to feel ok with </a:t>
            </a:r>
          </a:p>
          <a:p>
            <a:pPr marL="0" indent="0" algn="ctr">
              <a:buNone/>
            </a:pPr>
            <a:r>
              <a:rPr lang="en-US" sz="3000" i="1" dirty="0">
                <a:solidFill>
                  <a:srgbClr val="0070C0"/>
                </a:solidFill>
              </a:rPr>
              <a:t>being me.</a:t>
            </a:r>
          </a:p>
        </p:txBody>
      </p:sp>
    </p:spTree>
    <p:extLst>
      <p:ext uri="{BB962C8B-B14F-4D97-AF65-F5344CB8AC3E}">
        <p14:creationId xmlns:p14="http://schemas.microsoft.com/office/powerpoint/2010/main" val="976287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20A42FD-27AF-1A1E-DFB1-CD1AA7803EA8}"/>
              </a:ext>
            </a:extLst>
          </p:cNvPr>
          <p:cNvSpPr txBox="1">
            <a:spLocks/>
          </p:cNvSpPr>
          <p:nvPr/>
        </p:nvSpPr>
        <p:spPr bwMode="auto">
          <a:xfrm>
            <a:off x="342900" y="878299"/>
            <a:ext cx="8247380" cy="2667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lnSpcReduction="100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b="1" dirty="0">
                <a:solidFill>
                  <a:srgbClr val="0070C0"/>
                </a:solidFill>
                <a:latin typeface="Calibri" panose="020F0502020204030204" pitchFamily="34" charset="0"/>
                <a:cs typeface="Calibri" panose="020F0502020204030204" pitchFamily="34" charset="0"/>
              </a:rPr>
              <a:t>As you prepare to travel the road through adulthood as an autistic person, if there is </a:t>
            </a:r>
            <a:r>
              <a:rPr lang="en-US" sz="3600" b="1" u="sng" dirty="0">
                <a:solidFill>
                  <a:srgbClr val="0070C0"/>
                </a:solidFill>
                <a:latin typeface="Calibri" panose="020F0502020204030204" pitchFamily="34" charset="0"/>
                <a:cs typeface="Calibri" panose="020F0502020204030204" pitchFamily="34" charset="0"/>
              </a:rPr>
              <a:t>only one</a:t>
            </a:r>
            <a:r>
              <a:rPr lang="en-US" sz="3600" b="1" dirty="0">
                <a:solidFill>
                  <a:srgbClr val="0070C0"/>
                </a:solidFill>
                <a:latin typeface="Calibri" panose="020F0502020204030204" pitchFamily="34" charset="0"/>
                <a:cs typeface="Calibri" panose="020F0502020204030204" pitchFamily="34" charset="0"/>
              </a:rPr>
              <a:t> overall message that you take with you after our time here today, I hope that it would be what follows…</a:t>
            </a:r>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pic>
        <p:nvPicPr>
          <p:cNvPr id="1026" name="Picture 2">
            <a:extLst>
              <a:ext uri="{FF2B5EF4-FFF2-40B4-BE49-F238E27FC236}">
                <a16:creationId xmlns:a16="http://schemas.microsoft.com/office/drawing/2014/main" id="{B17D8AC6-ACE8-7E7E-484A-55E894169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362" y="3568454"/>
            <a:ext cx="4148455" cy="31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F21E9711-607A-8A76-11FE-17DD5613A5C7}"/>
              </a:ext>
            </a:extLst>
          </p:cNvPr>
          <p:cNvCxnSpPr/>
          <p:nvPr/>
        </p:nvCxnSpPr>
        <p:spPr>
          <a:xfrm>
            <a:off x="220980" y="9906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5895198-FA59-9558-00C7-5139829A6C9B}"/>
              </a:ext>
            </a:extLst>
          </p:cNvPr>
          <p:cNvSpPr txBox="1">
            <a:spLocks/>
          </p:cNvSpPr>
          <p:nvPr/>
        </p:nvSpPr>
        <p:spPr bwMode="auto">
          <a:xfrm>
            <a:off x="152400" y="-57474"/>
            <a:ext cx="8382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r>
              <a:rPr lang="en-US" sz="3800" b="1" dirty="0">
                <a:solidFill>
                  <a:srgbClr val="0070C0"/>
                </a:solidFill>
                <a:latin typeface="Calibri" panose="020F0502020204030204" pitchFamily="34" charset="0"/>
                <a:cs typeface="Calibri" panose="020F0502020204030204" pitchFamily="34" charset="0"/>
              </a:rPr>
              <a:t>5.  Closing reflections on autistic adulthood</a:t>
            </a:r>
          </a:p>
        </p:txBody>
      </p:sp>
    </p:spTree>
    <p:extLst>
      <p:ext uri="{BB962C8B-B14F-4D97-AF65-F5344CB8AC3E}">
        <p14:creationId xmlns:p14="http://schemas.microsoft.com/office/powerpoint/2010/main" val="253121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sp>
        <p:nvSpPr>
          <p:cNvPr id="5" name="Title 1">
            <a:extLst>
              <a:ext uri="{FF2B5EF4-FFF2-40B4-BE49-F238E27FC236}">
                <a16:creationId xmlns:a16="http://schemas.microsoft.com/office/drawing/2014/main" id="{E66AA042-0313-1A16-2918-E8BCA475D8D9}"/>
              </a:ext>
            </a:extLst>
          </p:cNvPr>
          <p:cNvSpPr txBox="1">
            <a:spLocks/>
          </p:cNvSpPr>
          <p:nvPr/>
        </p:nvSpPr>
        <p:spPr bwMode="auto">
          <a:xfrm>
            <a:off x="506730" y="-228600"/>
            <a:ext cx="8247380" cy="412312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Everyone who may accompany us along the journey to becoming who we are meant to be—family, friends, loved ones, every person we meet—</a:t>
            </a:r>
            <a:r>
              <a:rPr lang="en-US" sz="3600"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of them are a gift</a:t>
            </a: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us to enjoy their presence for as long as they’re with us.</a:t>
            </a:r>
          </a:p>
          <a:p>
            <a:pPr algn="ctr"/>
            <a:endPar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5F527239-A1F2-D28B-90DC-4C31F1173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320" y="3505200"/>
            <a:ext cx="4648200" cy="303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93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sp>
        <p:nvSpPr>
          <p:cNvPr id="10" name="Title 1">
            <a:extLst>
              <a:ext uri="{FF2B5EF4-FFF2-40B4-BE49-F238E27FC236}">
                <a16:creationId xmlns:a16="http://schemas.microsoft.com/office/drawing/2014/main" id="{647A2E74-6E9D-D2D4-0949-D6C3A8307EA5}"/>
              </a:ext>
            </a:extLst>
          </p:cNvPr>
          <p:cNvSpPr txBox="1">
            <a:spLocks/>
          </p:cNvSpPr>
          <p:nvPr/>
        </p:nvSpPr>
        <p:spPr bwMode="auto">
          <a:xfrm>
            <a:off x="17812" y="304800"/>
            <a:ext cx="9108375" cy="22097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But part of being an adult—any adult—is learning to accept that none of those you know and love are guaranteed to always be in </a:t>
            </a:r>
          </a:p>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life. </a:t>
            </a:r>
          </a:p>
        </p:txBody>
      </p:sp>
      <p:pic>
        <p:nvPicPr>
          <p:cNvPr id="2" name="Picture 2">
            <a:extLst>
              <a:ext uri="{FF2B5EF4-FFF2-40B4-BE49-F238E27FC236}">
                <a16:creationId xmlns:a16="http://schemas.microsoft.com/office/drawing/2014/main" id="{7DC62CCB-13F5-E719-4157-DDFB1DC01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55" y="2846300"/>
            <a:ext cx="3406285" cy="299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1DD675D5-5674-C119-F841-8F186061E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407" y="2846300"/>
            <a:ext cx="4871883" cy="296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605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sp>
        <p:nvSpPr>
          <p:cNvPr id="10" name="Title 1">
            <a:extLst>
              <a:ext uri="{FF2B5EF4-FFF2-40B4-BE49-F238E27FC236}">
                <a16:creationId xmlns:a16="http://schemas.microsoft.com/office/drawing/2014/main" id="{647A2E74-6E9D-D2D4-0949-D6C3A8307EA5}"/>
              </a:ext>
            </a:extLst>
          </p:cNvPr>
          <p:cNvSpPr txBox="1">
            <a:spLocks/>
          </p:cNvSpPr>
          <p:nvPr/>
        </p:nvSpPr>
        <p:spPr bwMode="auto">
          <a:xfrm>
            <a:off x="35625" y="-127067"/>
            <a:ext cx="9108375" cy="22859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4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So be sure to appreciate every moment you have to share with those you love, because you do not know how much time you have to be able to spend those moments together.</a:t>
            </a:r>
          </a:p>
        </p:txBody>
      </p:sp>
      <p:sp>
        <p:nvSpPr>
          <p:cNvPr id="2" name="Title 1">
            <a:extLst>
              <a:ext uri="{FF2B5EF4-FFF2-40B4-BE49-F238E27FC236}">
                <a16:creationId xmlns:a16="http://schemas.microsoft.com/office/drawing/2014/main" id="{354BD5D9-124A-0E5D-5C3E-3467FA009D4C}"/>
              </a:ext>
            </a:extLst>
          </p:cNvPr>
          <p:cNvSpPr txBox="1">
            <a:spLocks/>
          </p:cNvSpPr>
          <p:nvPr/>
        </p:nvSpPr>
        <p:spPr bwMode="auto">
          <a:xfrm>
            <a:off x="-20198" y="4495800"/>
            <a:ext cx="9108375" cy="22859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4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there is one thing that you CAN always be sure of…</a:t>
            </a:r>
          </a:p>
        </p:txBody>
      </p:sp>
      <p:pic>
        <p:nvPicPr>
          <p:cNvPr id="3074" name="Picture 2">
            <a:extLst>
              <a:ext uri="{FF2B5EF4-FFF2-40B4-BE49-F238E27FC236}">
                <a16:creationId xmlns:a16="http://schemas.microsoft.com/office/drawing/2014/main" id="{200BC8DD-37DF-4E5E-5D27-A6C72DD150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27" b="3374"/>
          <a:stretch/>
        </p:blipFill>
        <p:spPr bwMode="auto">
          <a:xfrm>
            <a:off x="2743200" y="2158932"/>
            <a:ext cx="3884167" cy="3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52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0" y="-228600"/>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Itinerary of Topics Being Covered Today</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6858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FA74D95-790F-EB19-6101-C6210BD121B1}"/>
              </a:ext>
            </a:extLst>
          </p:cNvPr>
          <p:cNvSpPr txBox="1">
            <a:spLocks/>
          </p:cNvSpPr>
          <p:nvPr/>
        </p:nvSpPr>
        <p:spPr>
          <a:xfrm>
            <a:off x="266700" y="876301"/>
            <a:ext cx="8610600" cy="5105397"/>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a:solidFill>
                  <a:schemeClr val="accent5">
                    <a:lumMod val="50000"/>
                  </a:schemeClr>
                </a:solidFill>
              </a:rPr>
              <a:t>Introduction</a:t>
            </a:r>
            <a:r>
              <a:rPr lang="en-US" dirty="0">
                <a:solidFill>
                  <a:schemeClr val="accent5">
                    <a:lumMod val="50000"/>
                  </a:schemeClr>
                </a:solidFill>
              </a:rPr>
              <a:t> - A brief overview and basic stats on autism in adulthood</a:t>
            </a:r>
          </a:p>
          <a:p>
            <a:pPr marL="514350" indent="-514350">
              <a:buFont typeface="+mj-lt"/>
              <a:buAutoNum type="arabicPeriod"/>
            </a:pPr>
            <a:r>
              <a:rPr lang="en-US" b="1" dirty="0">
                <a:solidFill>
                  <a:schemeClr val="accent5">
                    <a:lumMod val="50000"/>
                  </a:schemeClr>
                </a:solidFill>
              </a:rPr>
              <a:t>Taking the journey </a:t>
            </a:r>
            <a:r>
              <a:rPr lang="en-US" dirty="0">
                <a:solidFill>
                  <a:schemeClr val="accent5">
                    <a:lumMod val="50000"/>
                  </a:schemeClr>
                </a:solidFill>
              </a:rPr>
              <a:t>– My own journey, what the journey should be vs. the reality, and a couple guidebook recommendations</a:t>
            </a:r>
          </a:p>
          <a:p>
            <a:pPr marL="514350" indent="-514350">
              <a:buFont typeface="+mj-lt"/>
              <a:buAutoNum type="arabicPeriod"/>
            </a:pPr>
            <a:r>
              <a:rPr lang="en-US" b="1" dirty="0">
                <a:solidFill>
                  <a:schemeClr val="accent5">
                    <a:lumMod val="50000"/>
                  </a:schemeClr>
                </a:solidFill>
              </a:rPr>
              <a:t>Autistic adulting 101 – </a:t>
            </a:r>
            <a:r>
              <a:rPr lang="en-US" dirty="0">
                <a:solidFill>
                  <a:schemeClr val="accent5">
                    <a:lumMod val="50000"/>
                  </a:schemeClr>
                </a:solidFill>
              </a:rPr>
              <a:t>Tips and tricks for ASD independent living not typically found in books</a:t>
            </a:r>
          </a:p>
          <a:p>
            <a:pPr lvl="1"/>
            <a:r>
              <a:rPr lang="en-US" dirty="0">
                <a:solidFill>
                  <a:schemeClr val="accent5">
                    <a:lumMod val="50000"/>
                  </a:schemeClr>
                </a:solidFill>
              </a:rPr>
              <a:t>Additional guidance will be provided in the extended slides</a:t>
            </a:r>
          </a:p>
          <a:p>
            <a:pPr marL="514350" indent="-514350">
              <a:buFont typeface="+mj-lt"/>
              <a:buAutoNum type="arabicPeriod"/>
            </a:pPr>
            <a:r>
              <a:rPr lang="en-US" b="1" dirty="0">
                <a:solidFill>
                  <a:schemeClr val="accent5">
                    <a:lumMod val="50000"/>
                  </a:schemeClr>
                </a:solidFill>
              </a:rPr>
              <a:t>Deep dive on social media </a:t>
            </a:r>
            <a:r>
              <a:rPr lang="en-US" dirty="0">
                <a:solidFill>
                  <a:schemeClr val="accent5">
                    <a:lumMod val="50000"/>
                  </a:schemeClr>
                </a:solidFill>
              </a:rPr>
              <a:t>– Using a prominent recent example as a case study</a:t>
            </a:r>
          </a:p>
          <a:p>
            <a:pPr marL="514350" indent="-514350">
              <a:buFont typeface="+mj-lt"/>
              <a:buAutoNum type="arabicPeriod"/>
            </a:pPr>
            <a:r>
              <a:rPr lang="en-US" b="1" dirty="0">
                <a:solidFill>
                  <a:schemeClr val="accent5">
                    <a:lumMod val="50000"/>
                  </a:schemeClr>
                </a:solidFill>
              </a:rPr>
              <a:t>Closing thoughts – </a:t>
            </a:r>
            <a:r>
              <a:rPr lang="en-US" dirty="0">
                <a:solidFill>
                  <a:schemeClr val="accent5">
                    <a:lumMod val="50000"/>
                  </a:schemeClr>
                </a:solidFill>
              </a:rPr>
              <a:t>Reflections on autistic adulthood and overall take home message</a:t>
            </a:r>
            <a:endParaRPr lang="en-US" b="1" dirty="0">
              <a:solidFill>
                <a:schemeClr val="accent5">
                  <a:lumMod val="50000"/>
                </a:schemeClr>
              </a:solidFill>
            </a:endParaRPr>
          </a:p>
          <a:p>
            <a:pPr marL="514350" indent="-514350">
              <a:buFont typeface="+mj-lt"/>
              <a:buAutoNum type="arabicPeriod"/>
            </a:pPr>
            <a:endParaRPr lang="en-US" b="1" dirty="0">
              <a:solidFill>
                <a:schemeClr val="accent5">
                  <a:lumMod val="50000"/>
                </a:schemeClr>
              </a:solidFill>
            </a:endParaRPr>
          </a:p>
        </p:txBody>
      </p:sp>
    </p:spTree>
    <p:extLst>
      <p:ext uri="{BB962C8B-B14F-4D97-AF65-F5344CB8AC3E}">
        <p14:creationId xmlns:p14="http://schemas.microsoft.com/office/powerpoint/2010/main" val="1181431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EEE8C-32B4-BB04-0968-719CA5DB67DA}"/>
              </a:ext>
            </a:extLst>
          </p:cNvPr>
          <p:cNvSpPr/>
          <p:nvPr/>
        </p:nvSpPr>
        <p:spPr>
          <a:xfrm>
            <a:off x="0" y="5257800"/>
            <a:ext cx="9108375"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C44C5CB9-D998-74DA-E8D0-A4820D448DB5}"/>
              </a:ext>
            </a:extLst>
          </p:cNvPr>
          <p:cNvSpPr txBox="1">
            <a:spLocks/>
          </p:cNvSpPr>
          <p:nvPr/>
        </p:nvSpPr>
        <p:spPr>
          <a:xfrm>
            <a:off x="269175" y="2937888"/>
            <a:ext cx="8839200" cy="5085469"/>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tx1"/>
              </a:solidFill>
            </a:endParaRPr>
          </a:p>
        </p:txBody>
      </p:sp>
      <p:sp>
        <p:nvSpPr>
          <p:cNvPr id="2" name="Title 1">
            <a:extLst>
              <a:ext uri="{FF2B5EF4-FFF2-40B4-BE49-F238E27FC236}">
                <a16:creationId xmlns:a16="http://schemas.microsoft.com/office/drawing/2014/main" id="{F2498C42-CF70-620F-9C7D-17A78CFF246F}"/>
              </a:ext>
            </a:extLst>
          </p:cNvPr>
          <p:cNvSpPr txBox="1">
            <a:spLocks/>
          </p:cNvSpPr>
          <p:nvPr/>
        </p:nvSpPr>
        <p:spPr bwMode="auto">
          <a:xfrm>
            <a:off x="208313" y="4534094"/>
            <a:ext cx="8727374" cy="21585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So do your very best to make every moment of your adult years count, so that you can become the “you” that you want to be.</a:t>
            </a:r>
          </a:p>
        </p:txBody>
      </p:sp>
      <p:sp>
        <p:nvSpPr>
          <p:cNvPr id="12" name="Title 1">
            <a:extLst>
              <a:ext uri="{FF2B5EF4-FFF2-40B4-BE49-F238E27FC236}">
                <a16:creationId xmlns:a16="http://schemas.microsoft.com/office/drawing/2014/main" id="{22EF1382-1D95-8553-D95E-26A24BE83401}"/>
              </a:ext>
            </a:extLst>
          </p:cNvPr>
          <p:cNvSpPr txBox="1">
            <a:spLocks/>
          </p:cNvSpPr>
          <p:nvPr/>
        </p:nvSpPr>
        <p:spPr bwMode="auto">
          <a:xfrm>
            <a:off x="430497" y="100077"/>
            <a:ext cx="8247380" cy="23696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800" kern="1200">
                <a:solidFill>
                  <a:schemeClr val="accent1">
                    <a:lumMod val="75000"/>
                  </a:schemeClr>
                </a:solidFill>
                <a:latin typeface="Rockwell" pitchFamily="18" charset="0"/>
                <a:ea typeface="+mj-ea"/>
                <a:cs typeface="+mj-cs"/>
              </a:defRPr>
            </a:lvl1pPr>
            <a:lvl2pPr algn="l" rtl="0" eaLnBrk="0" fontAlgn="base" hangingPunct="0">
              <a:spcBef>
                <a:spcPct val="0"/>
              </a:spcBef>
              <a:spcAft>
                <a:spcPct val="0"/>
              </a:spcAft>
              <a:defRPr sz="3600">
                <a:solidFill>
                  <a:srgbClr val="009D57"/>
                </a:solidFill>
                <a:latin typeface="Archer Semibold" pitchFamily="50" charset="0"/>
              </a:defRPr>
            </a:lvl2pPr>
            <a:lvl3pPr algn="l" rtl="0" eaLnBrk="0" fontAlgn="base" hangingPunct="0">
              <a:spcBef>
                <a:spcPct val="0"/>
              </a:spcBef>
              <a:spcAft>
                <a:spcPct val="0"/>
              </a:spcAft>
              <a:defRPr sz="3600">
                <a:solidFill>
                  <a:srgbClr val="009D57"/>
                </a:solidFill>
                <a:latin typeface="Archer Semibold" pitchFamily="50" charset="0"/>
              </a:defRPr>
            </a:lvl3pPr>
            <a:lvl4pPr algn="l" rtl="0" eaLnBrk="0" fontAlgn="base" hangingPunct="0">
              <a:spcBef>
                <a:spcPct val="0"/>
              </a:spcBef>
              <a:spcAft>
                <a:spcPct val="0"/>
              </a:spcAft>
              <a:defRPr sz="3600">
                <a:solidFill>
                  <a:srgbClr val="009D57"/>
                </a:solidFill>
                <a:latin typeface="Archer Semibold" pitchFamily="50" charset="0"/>
              </a:defRPr>
            </a:lvl4pPr>
            <a:lvl5pPr algn="l" rtl="0" eaLnBrk="0" fontAlgn="base" hangingPunct="0">
              <a:spcBef>
                <a:spcPct val="0"/>
              </a:spcBef>
              <a:spcAft>
                <a:spcPct val="0"/>
              </a:spcAft>
              <a:defRPr sz="3600">
                <a:solidFill>
                  <a:srgbClr val="009D57"/>
                </a:solidFill>
                <a:latin typeface="Archer Semibold" pitchFamily="50" charset="0"/>
              </a:defRPr>
            </a:lvl5pPr>
            <a:lvl6pPr marL="457200" algn="l" rtl="0" fontAlgn="base">
              <a:spcBef>
                <a:spcPct val="0"/>
              </a:spcBef>
              <a:spcAft>
                <a:spcPct val="0"/>
              </a:spcAft>
              <a:defRPr sz="3600">
                <a:solidFill>
                  <a:srgbClr val="009D57"/>
                </a:solidFill>
                <a:latin typeface="Archer Semibold" pitchFamily="50" charset="0"/>
              </a:defRPr>
            </a:lvl6pPr>
            <a:lvl7pPr marL="914400" algn="l" rtl="0" fontAlgn="base">
              <a:spcBef>
                <a:spcPct val="0"/>
              </a:spcBef>
              <a:spcAft>
                <a:spcPct val="0"/>
              </a:spcAft>
              <a:defRPr sz="3600">
                <a:solidFill>
                  <a:srgbClr val="009D57"/>
                </a:solidFill>
                <a:latin typeface="Archer Semibold" pitchFamily="50" charset="0"/>
              </a:defRPr>
            </a:lvl7pPr>
            <a:lvl8pPr marL="1371600" algn="l" rtl="0" fontAlgn="base">
              <a:spcBef>
                <a:spcPct val="0"/>
              </a:spcBef>
              <a:spcAft>
                <a:spcPct val="0"/>
              </a:spcAft>
              <a:defRPr sz="3600">
                <a:solidFill>
                  <a:srgbClr val="009D57"/>
                </a:solidFill>
                <a:latin typeface="Archer Semibold" pitchFamily="50" charset="0"/>
              </a:defRPr>
            </a:lvl8pPr>
            <a:lvl9pPr marL="1828800" algn="l" rtl="0" fontAlgn="base">
              <a:spcBef>
                <a:spcPct val="0"/>
              </a:spcBef>
              <a:spcAft>
                <a:spcPct val="0"/>
              </a:spcAft>
              <a:defRPr sz="3600">
                <a:solidFill>
                  <a:srgbClr val="009D57"/>
                </a:solidFill>
                <a:latin typeface="Archer Semibold" pitchFamily="50" charset="0"/>
              </a:defRPr>
            </a:lvl9pPr>
          </a:lstStyle>
          <a:p>
            <a:pPr algn="ctr"/>
            <a:r>
              <a:rPr lang="en-US" sz="36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The one person you will always have, from the moment you took your first breath, to the moment you have breathed your very last, is </a:t>
            </a:r>
            <a:r>
              <a:rPr lang="en-US" sz="3800" b="1" u="sng"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p>
        </p:txBody>
      </p:sp>
      <p:pic>
        <p:nvPicPr>
          <p:cNvPr id="2050" name="Picture 2">
            <a:extLst>
              <a:ext uri="{FF2B5EF4-FFF2-40B4-BE49-F238E27FC236}">
                <a16:creationId xmlns:a16="http://schemas.microsoft.com/office/drawing/2014/main" id="{620B359E-DD25-D880-5329-1BA94FD45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 t="11503"/>
          <a:stretch/>
        </p:blipFill>
        <p:spPr bwMode="auto">
          <a:xfrm>
            <a:off x="2811211" y="2551151"/>
            <a:ext cx="3521578" cy="236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165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58115" y="-199406"/>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Acknowledgements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8382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67178"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EEDF0FA-1485-130A-2C98-DD5E4C79FF78}"/>
              </a:ext>
            </a:extLst>
          </p:cNvPr>
          <p:cNvSpPr txBox="1">
            <a:spLocks/>
          </p:cNvSpPr>
          <p:nvPr/>
        </p:nvSpPr>
        <p:spPr>
          <a:xfrm>
            <a:off x="93980" y="1219200"/>
            <a:ext cx="8956040" cy="632459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300" dirty="0">
                <a:solidFill>
                  <a:schemeClr val="tx1"/>
                </a:solidFill>
                <a:cs typeface="Calibri" panose="020F0502020204030204" pitchFamily="34" charset="0"/>
              </a:rPr>
              <a:t>This presentation would not have been possible were it not for the work of Dr. Susan Brasher under her PCORI Grant, Nurturing Engagement in Stakeholders on Transitioning to Adulthood in ASD (NEST). </a:t>
            </a:r>
          </a:p>
          <a:p>
            <a:pPr marL="0" indent="0" algn="ctr">
              <a:buNone/>
            </a:pPr>
            <a:endParaRPr lang="en-US" sz="1000" dirty="0">
              <a:solidFill>
                <a:schemeClr val="tx1"/>
              </a:solidFill>
              <a:cs typeface="Calibri" panose="020F0502020204030204" pitchFamily="34" charset="0"/>
            </a:endParaRPr>
          </a:p>
          <a:p>
            <a:pPr marL="0" indent="0" algn="ctr">
              <a:buNone/>
            </a:pPr>
            <a:r>
              <a:rPr lang="en-US" sz="2300" dirty="0">
                <a:solidFill>
                  <a:schemeClr val="tx1"/>
                </a:solidFill>
                <a:cs typeface="Calibri" panose="020F0502020204030204" pitchFamily="34" charset="0"/>
              </a:rPr>
              <a:t>Several of the ideas and stories shared in this presentation have also been influenced by </a:t>
            </a:r>
            <a:r>
              <a:rPr lang="en-US" sz="2300" b="0" i="0" dirty="0">
                <a:solidFill>
                  <a:schemeClr val="tx1"/>
                </a:solidFill>
                <a:effectLst/>
                <a:cs typeface="Calibri" panose="020F0502020204030204" pitchFamily="34" charset="0"/>
              </a:rPr>
              <a:t>the work of filmmakers Ben Sharif and Karen Shapiro, who were inspired by Ben's younger brother, David, to provide a platform for autistic people to share their stories as they navigate their journey through adulthood on the autism spectrum.</a:t>
            </a:r>
          </a:p>
          <a:p>
            <a:pPr marL="0" indent="0" algn="ctr">
              <a:buNone/>
            </a:pPr>
            <a:endParaRPr lang="en-US" sz="1000" dirty="0">
              <a:solidFill>
                <a:schemeClr val="tx1"/>
              </a:solidFill>
              <a:cs typeface="Calibri" panose="020F0502020204030204" pitchFamily="34" charset="0"/>
            </a:endParaRPr>
          </a:p>
          <a:p>
            <a:pPr marL="0" indent="0" algn="ctr">
              <a:buNone/>
            </a:pPr>
            <a:r>
              <a:rPr lang="en-US" sz="2300" dirty="0">
                <a:solidFill>
                  <a:schemeClr val="tx1"/>
                </a:solidFill>
              </a:rPr>
              <a:t>I also would like to thank several remarkable faculty from my undergraduate years at Emory University who were absolutely critical in not </a:t>
            </a:r>
            <a:r>
              <a:rPr lang="en-US" sz="2300">
                <a:solidFill>
                  <a:schemeClr val="tx1"/>
                </a:solidFill>
              </a:rPr>
              <a:t>letting me fall </a:t>
            </a:r>
            <a:r>
              <a:rPr lang="en-US" sz="2300" dirty="0">
                <a:solidFill>
                  <a:schemeClr val="tx1"/>
                </a:solidFill>
              </a:rPr>
              <a:t>through the cracks, specifically Dr. Melvin Konner, Dr. Nancy </a:t>
            </a:r>
            <a:r>
              <a:rPr lang="en-US" sz="2300" dirty="0" err="1">
                <a:solidFill>
                  <a:schemeClr val="tx1"/>
                </a:solidFill>
              </a:rPr>
              <a:t>Bliwise</a:t>
            </a:r>
            <a:r>
              <a:rPr lang="en-US" sz="2300" dirty="0">
                <a:solidFill>
                  <a:schemeClr val="tx1"/>
                </a:solidFill>
              </a:rPr>
              <a:t>, Dr. Darryl Neill, and Dean Joanne </a:t>
            </a:r>
            <a:r>
              <a:rPr lang="en-US" sz="2300" dirty="0" err="1">
                <a:solidFill>
                  <a:schemeClr val="tx1"/>
                </a:solidFill>
              </a:rPr>
              <a:t>Brzinski</a:t>
            </a:r>
            <a:r>
              <a:rPr lang="en-US" sz="2300" dirty="0">
                <a:solidFill>
                  <a:schemeClr val="tx1"/>
                </a:solidFill>
              </a:rPr>
              <a:t>.  </a:t>
            </a:r>
          </a:p>
          <a:p>
            <a:pPr marL="0" indent="0" algn="ctr">
              <a:buNone/>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150871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158115" y="-199406"/>
            <a:ext cx="8382000" cy="914400"/>
          </a:xfrm>
        </p:spPr>
        <p:txBody>
          <a:bodyPr>
            <a:normAutofit/>
          </a:bodyPr>
          <a:lstStyle/>
          <a:p>
            <a:r>
              <a:rPr lang="en-US" sz="3600" b="1" dirty="0">
                <a:solidFill>
                  <a:srgbClr val="0070C0"/>
                </a:solidFill>
                <a:latin typeface="Calibri" panose="020F0502020204030204" pitchFamily="34" charset="0"/>
                <a:cs typeface="Calibri" panose="020F0502020204030204" pitchFamily="34" charset="0"/>
              </a:rPr>
              <a:t>Acknowledgements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0045" y="8382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67178"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EEDF0FA-1485-130A-2C98-DD5E4C79FF78}"/>
              </a:ext>
            </a:extLst>
          </p:cNvPr>
          <p:cNvSpPr txBox="1">
            <a:spLocks/>
          </p:cNvSpPr>
          <p:nvPr/>
        </p:nvSpPr>
        <p:spPr>
          <a:xfrm>
            <a:off x="82793" y="533400"/>
            <a:ext cx="8965103" cy="609599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600" dirty="0">
              <a:solidFill>
                <a:schemeClr val="tx1">
                  <a:lumMod val="50000"/>
                  <a:lumOff val="50000"/>
                </a:schemeClr>
              </a:solidFill>
            </a:endParaRPr>
          </a:p>
          <a:p>
            <a:pPr marL="0" indent="0" algn="ctr">
              <a:buNone/>
            </a:pPr>
            <a:r>
              <a:rPr lang="en-US" sz="2400" dirty="0">
                <a:solidFill>
                  <a:schemeClr val="tx1"/>
                </a:solidFill>
              </a:rPr>
              <a:t>My friends and colleagues at both the Marcus Autism Center and on the SPARK Study with the Simons Foundation have afforded me with the opportunities that provide for my livelihood, making it possible for me to continue living on my own and building a life for myself.</a:t>
            </a:r>
          </a:p>
          <a:p>
            <a:pPr marL="0" indent="0" algn="ctr">
              <a:buNone/>
            </a:pPr>
            <a:endParaRPr lang="en-US" sz="1000" dirty="0">
              <a:solidFill>
                <a:schemeClr val="tx1"/>
              </a:solidFill>
            </a:endParaRPr>
          </a:p>
          <a:p>
            <a:pPr marL="0" indent="0" algn="ctr">
              <a:buNone/>
            </a:pPr>
            <a:r>
              <a:rPr lang="en-US" sz="2400" dirty="0">
                <a:solidFill>
                  <a:schemeClr val="tx1"/>
                </a:solidFill>
              </a:rPr>
              <a:t>Most of all, I must make mention of my mom, Marcia Gail Coleman, who is the biggest reason why I have successfully transitioned into being the autistic adult I am today.</a:t>
            </a:r>
          </a:p>
          <a:p>
            <a:pPr marL="0" indent="0" algn="ctr">
              <a:buNone/>
            </a:pPr>
            <a:endParaRPr lang="en-US" sz="1000" i="1" dirty="0">
              <a:solidFill>
                <a:schemeClr val="tx1"/>
              </a:solidFill>
            </a:endParaRPr>
          </a:p>
          <a:p>
            <a:pPr marL="0" indent="0" algn="ctr">
              <a:buNone/>
            </a:pPr>
            <a:r>
              <a:rPr lang="en-US" sz="2400" dirty="0">
                <a:solidFill>
                  <a:schemeClr val="tx1"/>
                </a:solidFill>
              </a:rPr>
              <a:t>Had it not been for the tireless support, dedication, and guidance of all of these individuals, as well as so many others who number far too many for me to mention individually, </a:t>
            </a:r>
            <a:r>
              <a:rPr lang="en-US" sz="2400" b="1" dirty="0">
                <a:solidFill>
                  <a:schemeClr val="tx1"/>
                </a:solidFill>
              </a:rPr>
              <a:t>I assure you that I would not be here speaking before you today.</a:t>
            </a:r>
          </a:p>
          <a:p>
            <a:pPr marL="0" indent="0" algn="ctr">
              <a:buNone/>
            </a:pPr>
            <a:endParaRPr lang="en-US" sz="1000" dirty="0">
              <a:solidFill>
                <a:schemeClr val="tx1"/>
              </a:solidFill>
            </a:endParaRPr>
          </a:p>
          <a:p>
            <a:pPr marL="0" indent="0" algn="ctr">
              <a:buNone/>
            </a:pPr>
            <a:endParaRPr lang="en-US" sz="1000" dirty="0">
              <a:solidFill>
                <a:schemeClr val="tx1"/>
              </a:solidFill>
            </a:endParaRPr>
          </a:p>
          <a:p>
            <a:pPr marL="0" indent="0" algn="ctr">
              <a:buNone/>
            </a:pPr>
            <a:r>
              <a:rPr lang="en-US" dirty="0">
                <a:solidFill>
                  <a:schemeClr val="tx1"/>
                </a:solidFill>
              </a:rPr>
              <a:t>Finally, </a:t>
            </a:r>
            <a:r>
              <a:rPr lang="en-US" b="1" dirty="0">
                <a:solidFill>
                  <a:schemeClr val="tx1"/>
                </a:solidFill>
              </a:rPr>
              <a:t>Thank You</a:t>
            </a:r>
            <a:r>
              <a:rPr lang="en-US" dirty="0">
                <a:solidFill>
                  <a:schemeClr val="tx1"/>
                </a:solidFill>
              </a:rPr>
              <a:t> for being here to listen. </a:t>
            </a:r>
          </a:p>
        </p:txBody>
      </p:sp>
    </p:spTree>
    <p:extLst>
      <p:ext uri="{BB962C8B-B14F-4D97-AF65-F5344CB8AC3E}">
        <p14:creationId xmlns:p14="http://schemas.microsoft.com/office/powerpoint/2010/main" val="1253586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381000" y="0"/>
            <a:ext cx="8382000" cy="914400"/>
          </a:xfrm>
        </p:spPr>
        <p:txBody>
          <a:bodyPr>
            <a:normAutofit/>
          </a:bodyPr>
          <a:lstStyle/>
          <a:p>
            <a:pPr algn="ctr"/>
            <a:r>
              <a:rPr lang="en-US" sz="5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THANK YOU</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925665"/>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67178"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B9649A83-9BEE-EDA3-4EE3-612F4133DB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114" y="1103670"/>
            <a:ext cx="2420572" cy="18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0FDE0B6-AD41-1FCF-CEC7-18D66C7ECDE5}"/>
              </a:ext>
            </a:extLst>
          </p:cNvPr>
          <p:cNvSpPr txBox="1"/>
          <p:nvPr/>
        </p:nvSpPr>
        <p:spPr>
          <a:xfrm>
            <a:off x="266700" y="3903439"/>
            <a:ext cx="8610600" cy="2492990"/>
          </a:xfrm>
          <a:prstGeom prst="rect">
            <a:avLst/>
          </a:prstGeom>
          <a:noFill/>
        </p:spPr>
        <p:txBody>
          <a:bodyPr wrap="square">
            <a:spAutoFit/>
          </a:bodyPr>
          <a:lstStyle/>
          <a:p>
            <a:pPr algn="ctr"/>
            <a:r>
              <a:rPr lang="en-US" sz="2400" b="1" dirty="0">
                <a:solidFill>
                  <a:srgbClr val="0070C0"/>
                </a:solidFill>
                <a:latin typeface="Calibri" panose="020F0502020204030204" pitchFamily="34" charset="0"/>
                <a:cs typeface="Calibri" panose="020F0502020204030204" pitchFamily="34" charset="0"/>
              </a:rPr>
              <a:t>*If there’s not enough time for me to get to your question – </a:t>
            </a:r>
          </a:p>
          <a:p>
            <a:pPr algn="ctr"/>
            <a:r>
              <a:rPr lang="en-US" sz="2400" b="1" u="sng" dirty="0">
                <a:solidFill>
                  <a:srgbClr val="0070C0"/>
                </a:solidFill>
                <a:latin typeface="Calibri" panose="020F0502020204030204" pitchFamily="34" charset="0"/>
                <a:cs typeface="Calibri" panose="020F0502020204030204" pitchFamily="34" charset="0"/>
              </a:rPr>
              <a:t>please reach out to me to ask</a:t>
            </a:r>
            <a:r>
              <a:rPr lang="en-US" sz="2400" dirty="0">
                <a:solidFill>
                  <a:srgbClr val="0070C0"/>
                </a:solidFill>
                <a:latin typeface="Calibri" panose="020F0502020204030204" pitchFamily="34" charset="0"/>
                <a:cs typeface="Calibri" panose="020F0502020204030204" pitchFamily="34" charset="0"/>
              </a:rPr>
              <a:t> </a:t>
            </a:r>
            <a:r>
              <a:rPr lang="en-US" sz="2400" b="1" dirty="0">
                <a:solidFill>
                  <a:srgbClr val="0070C0"/>
                </a:solidFill>
                <a:latin typeface="Calibri" panose="020F0502020204030204" pitchFamily="34" charset="0"/>
                <a:cs typeface="Calibri" panose="020F0502020204030204" pitchFamily="34" charset="0"/>
              </a:rPr>
              <a:t>by either approaching me after the talk or getting in touch using my contact info below.</a:t>
            </a:r>
          </a:p>
          <a:p>
            <a:pPr algn="ctr"/>
            <a:endParaRPr lang="en-US" b="1" dirty="0">
              <a:solidFill>
                <a:srgbClr val="0070C0"/>
              </a:solidFill>
              <a:latin typeface="Calibri" panose="020F0502020204030204" pitchFamily="34" charset="0"/>
              <a:cs typeface="Calibri" panose="020F0502020204030204" pitchFamily="34" charset="0"/>
            </a:endParaRPr>
          </a:p>
          <a:p>
            <a:pPr algn="ctr"/>
            <a:r>
              <a:rPr lang="en-US" sz="2600" b="1" u="sng" dirty="0">
                <a:solidFill>
                  <a:srgbClr val="0070C0"/>
                </a:solidFill>
                <a:latin typeface="Calibri" panose="020F0502020204030204" pitchFamily="34" charset="0"/>
                <a:cs typeface="Calibri" panose="020F0502020204030204" pitchFamily="34" charset="0"/>
              </a:rPr>
              <a:t>Laura’s Contact Info</a:t>
            </a:r>
          </a:p>
          <a:p>
            <a:pPr algn="ctr"/>
            <a:endParaRPr lang="en-US" dirty="0">
              <a:latin typeface="Calibri" panose="020F0502020204030204" pitchFamily="34" charset="0"/>
              <a:cs typeface="Calibri" panose="020F0502020204030204" pitchFamily="34" charset="0"/>
            </a:endParaRPr>
          </a:p>
          <a:p>
            <a:pPr algn="ctr"/>
            <a:r>
              <a:rPr lang="en-US" sz="2200" b="1" dirty="0">
                <a:latin typeface="Calibri" panose="020F0502020204030204" pitchFamily="34" charset="0"/>
                <a:cs typeface="Calibri" panose="020F0502020204030204" pitchFamily="34" charset="0"/>
              </a:rPr>
              <a:t>Email</a:t>
            </a:r>
            <a:r>
              <a:rPr lang="en-US"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hlinkClick r:id="rId4"/>
              </a:rPr>
              <a:t>Laura.Suzanna.Coleman@emory.edu</a:t>
            </a:r>
            <a:r>
              <a:rPr lang="en-US" sz="2200" dirty="0">
                <a:latin typeface="Calibri" panose="020F0502020204030204" pitchFamily="34" charset="0"/>
                <a:cs typeface="Calibri" panose="020F0502020204030204" pitchFamily="34" charset="0"/>
              </a:rPr>
              <a:t>  | </a:t>
            </a:r>
            <a:r>
              <a:rPr lang="en-US" sz="2200" b="1" dirty="0">
                <a:latin typeface="Calibri" panose="020F0502020204030204" pitchFamily="34" charset="0"/>
                <a:cs typeface="Calibri" panose="020F0502020204030204" pitchFamily="34" charset="0"/>
              </a:rPr>
              <a:t>Phone</a:t>
            </a:r>
            <a:r>
              <a:rPr lang="en-US" sz="2200" dirty="0">
                <a:latin typeface="Calibri" panose="020F0502020204030204" pitchFamily="34" charset="0"/>
                <a:cs typeface="Calibri" panose="020F0502020204030204" pitchFamily="34" charset="0"/>
              </a:rPr>
              <a:t>: 404-785-9467</a:t>
            </a:r>
          </a:p>
        </p:txBody>
      </p:sp>
      <p:sp>
        <p:nvSpPr>
          <p:cNvPr id="8" name="TextBox 7">
            <a:extLst>
              <a:ext uri="{FF2B5EF4-FFF2-40B4-BE49-F238E27FC236}">
                <a16:creationId xmlns:a16="http://schemas.microsoft.com/office/drawing/2014/main" id="{B29ABD5F-FE81-8DD1-A047-5B8CB0714E31}"/>
              </a:ext>
            </a:extLst>
          </p:cNvPr>
          <p:cNvSpPr txBox="1"/>
          <p:nvPr/>
        </p:nvSpPr>
        <p:spPr>
          <a:xfrm>
            <a:off x="2057400" y="3119638"/>
            <a:ext cx="5029200" cy="954107"/>
          </a:xfrm>
          <a:prstGeom prst="rect">
            <a:avLst/>
          </a:prstGeom>
          <a:noFill/>
        </p:spPr>
        <p:txBody>
          <a:bodyPr wrap="square">
            <a:spAutoFit/>
          </a:bodyPr>
          <a:lstStyle/>
          <a:p>
            <a:pPr algn="ctr"/>
            <a:r>
              <a:rPr lang="en-US" sz="3800" b="1" u="sng" dirty="0">
                <a:solidFill>
                  <a:srgbClr val="0070C0"/>
                </a:solidFill>
                <a:latin typeface="Calibri" panose="020F0502020204030204" pitchFamily="34" charset="0"/>
                <a:cs typeface="Calibri" panose="020F0502020204030204" pitchFamily="34" charset="0"/>
              </a:rPr>
              <a:t>Questions?</a:t>
            </a:r>
          </a:p>
          <a:p>
            <a:pPr algn="ctr"/>
            <a:endParaRPr lang="en-US" dirty="0">
              <a:solidFill>
                <a:srgbClr val="0070C0"/>
              </a:solidFill>
              <a:latin typeface="Calibri" panose="020F0502020204030204" pitchFamily="34" charset="0"/>
              <a:cs typeface="Calibri" panose="020F0502020204030204" pitchFamily="34" charset="0"/>
            </a:endParaRPr>
          </a:p>
        </p:txBody>
      </p:sp>
      <p:pic>
        <p:nvPicPr>
          <p:cNvPr id="9" name="Picture 8" descr="A picture frame and a picture of a coffee cup&#10;&#10;Description automatically generated">
            <a:extLst>
              <a:ext uri="{FF2B5EF4-FFF2-40B4-BE49-F238E27FC236}">
                <a16:creationId xmlns:a16="http://schemas.microsoft.com/office/drawing/2014/main" id="{DACBDC1A-FA90-2001-1E8B-8D0469DAD247}"/>
              </a:ext>
            </a:extLst>
          </p:cNvPr>
          <p:cNvPicPr>
            <a:picLocks noChangeAspect="1"/>
          </p:cNvPicPr>
          <p:nvPr/>
        </p:nvPicPr>
        <p:blipFill rotWithShape="1">
          <a:blip r:embed="rId5">
            <a:extLst>
              <a:ext uri="{28A0092B-C50C-407E-A947-70E740481C1C}">
                <a14:useLocalDpi xmlns:a14="http://schemas.microsoft.com/office/drawing/2010/main" val="0"/>
              </a:ext>
            </a:extLst>
          </a:blip>
          <a:srcRect l="27824" t="40000" r="23389" b="22408"/>
          <a:stretch/>
        </p:blipFill>
        <p:spPr>
          <a:xfrm>
            <a:off x="3635653" y="1123162"/>
            <a:ext cx="1754666" cy="1798980"/>
          </a:xfrm>
          <a:prstGeom prst="rect">
            <a:avLst/>
          </a:prstGeom>
        </p:spPr>
      </p:pic>
      <p:pic>
        <p:nvPicPr>
          <p:cNvPr id="6146" name="Picture 2">
            <a:extLst>
              <a:ext uri="{FF2B5EF4-FFF2-40B4-BE49-F238E27FC236}">
                <a16:creationId xmlns:a16="http://schemas.microsoft.com/office/drawing/2014/main" id="{138DA872-8B34-F07C-BC3F-53F3E23558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716" t="25301" r="10220" b="32231"/>
          <a:stretch/>
        </p:blipFill>
        <p:spPr bwMode="auto">
          <a:xfrm>
            <a:off x="5758286" y="1088168"/>
            <a:ext cx="2728374" cy="184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47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0" y="-126236"/>
            <a:ext cx="8382000" cy="914400"/>
          </a:xfrm>
        </p:spPr>
        <p:txBody>
          <a:bodyPr>
            <a:normAutofit fontScale="90000"/>
          </a:bodyPr>
          <a:lstStyle/>
          <a:p>
            <a:r>
              <a:rPr lang="en-US" sz="3600" b="1" dirty="0">
                <a:solidFill>
                  <a:srgbClr val="0070C0"/>
                </a:solidFill>
                <a:latin typeface="Calibri" panose="020F0502020204030204" pitchFamily="34" charset="0"/>
                <a:cs typeface="Calibri" panose="020F0502020204030204" pitchFamily="34" charset="0"/>
              </a:rPr>
              <a:t>1.1 A brief introduction to autistic adulthood</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9144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C2783286-D6AE-1662-4468-BC3EEDAAEDC7}"/>
              </a:ext>
            </a:extLst>
          </p:cNvPr>
          <p:cNvSpPr txBox="1">
            <a:spLocks/>
          </p:cNvSpPr>
          <p:nvPr/>
        </p:nvSpPr>
        <p:spPr>
          <a:xfrm>
            <a:off x="4062455" y="1101677"/>
            <a:ext cx="5032960" cy="48006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5">
                    <a:lumMod val="50000"/>
                  </a:schemeClr>
                </a:solidFill>
              </a:rPr>
              <a:t>According to the Lancet Commission (2021), </a:t>
            </a:r>
            <a:r>
              <a:rPr lang="en-US" b="1" dirty="0">
                <a:solidFill>
                  <a:schemeClr val="accent5">
                    <a:lumMod val="50000"/>
                  </a:schemeClr>
                </a:solidFill>
              </a:rPr>
              <a:t>the majority of persons with ASD are autistic adults </a:t>
            </a:r>
            <a:r>
              <a:rPr lang="en-US" dirty="0">
                <a:solidFill>
                  <a:schemeClr val="accent5">
                    <a:lumMod val="50000"/>
                  </a:schemeClr>
                </a:solidFill>
              </a:rPr>
              <a:t>(i.e. age 18 and older).</a:t>
            </a:r>
          </a:p>
          <a:p>
            <a:r>
              <a:rPr lang="en-US" dirty="0">
                <a:solidFill>
                  <a:schemeClr val="accent5">
                    <a:lumMod val="50000"/>
                  </a:schemeClr>
                </a:solidFill>
              </a:rPr>
              <a:t>Despite being in the majority, </a:t>
            </a:r>
            <a:r>
              <a:rPr lang="en-US" b="1" dirty="0">
                <a:solidFill>
                  <a:schemeClr val="accent5">
                    <a:lumMod val="50000"/>
                  </a:schemeClr>
                </a:solidFill>
              </a:rPr>
              <a:t>substantially fewer services, supports, and research funds are allocated for autistic adults every year </a:t>
            </a:r>
            <a:r>
              <a:rPr lang="en-US" dirty="0">
                <a:solidFill>
                  <a:schemeClr val="accent5">
                    <a:lumMod val="50000"/>
                  </a:schemeClr>
                </a:solidFill>
              </a:rPr>
              <a:t>compared to children with ASD.</a:t>
            </a:r>
          </a:p>
          <a:p>
            <a:endParaRPr lang="en-US" dirty="0">
              <a:solidFill>
                <a:schemeClr val="accent5">
                  <a:lumMod val="50000"/>
                </a:schemeClr>
              </a:solidFill>
            </a:endParaRPr>
          </a:p>
          <a:p>
            <a:endParaRPr lang="en-US" dirty="0">
              <a:solidFill>
                <a:schemeClr val="accent5">
                  <a:lumMod val="50000"/>
                </a:schemeClr>
              </a:solidFill>
            </a:endParaRPr>
          </a:p>
        </p:txBody>
      </p:sp>
      <p:pic>
        <p:nvPicPr>
          <p:cNvPr id="9" name="Picture 8">
            <a:extLst>
              <a:ext uri="{FF2B5EF4-FFF2-40B4-BE49-F238E27FC236}">
                <a16:creationId xmlns:a16="http://schemas.microsoft.com/office/drawing/2014/main" id="{BAB8821C-A122-29DE-C4DD-F2D45413CE4C}"/>
              </a:ext>
            </a:extLst>
          </p:cNvPr>
          <p:cNvPicPr>
            <a:picLocks noChangeAspect="1"/>
          </p:cNvPicPr>
          <p:nvPr/>
        </p:nvPicPr>
        <p:blipFill>
          <a:blip r:embed="rId3"/>
          <a:stretch>
            <a:fillRect/>
          </a:stretch>
        </p:blipFill>
        <p:spPr>
          <a:xfrm>
            <a:off x="218028" y="1346792"/>
            <a:ext cx="3844427" cy="5105399"/>
          </a:xfrm>
          <a:prstGeom prst="rect">
            <a:avLst/>
          </a:prstGeom>
          <a:ln w="12700">
            <a:solidFill>
              <a:schemeClr val="tx1"/>
            </a:solidFill>
          </a:ln>
        </p:spPr>
      </p:pic>
      <p:sp>
        <p:nvSpPr>
          <p:cNvPr id="11" name="TextBox 10">
            <a:extLst>
              <a:ext uri="{FF2B5EF4-FFF2-40B4-BE49-F238E27FC236}">
                <a16:creationId xmlns:a16="http://schemas.microsoft.com/office/drawing/2014/main" id="{4F826C97-5B33-85CA-A19E-208EF91F256E}"/>
              </a:ext>
            </a:extLst>
          </p:cNvPr>
          <p:cNvSpPr txBox="1"/>
          <p:nvPr/>
        </p:nvSpPr>
        <p:spPr>
          <a:xfrm>
            <a:off x="4290725" y="6087751"/>
            <a:ext cx="4648200" cy="584775"/>
          </a:xfrm>
          <a:prstGeom prst="rect">
            <a:avLst/>
          </a:prstGeom>
          <a:noFill/>
        </p:spPr>
        <p:txBody>
          <a:bodyPr wrap="square" rtlCol="0">
            <a:spAutoFit/>
          </a:bodyPr>
          <a:lstStyle/>
          <a:p>
            <a:r>
              <a:rPr lang="en-US" sz="1600" i="1" dirty="0"/>
              <a:t>Lord et al. (2021). The Lancet Commission on the future of care and clinical research in autism.</a:t>
            </a:r>
          </a:p>
        </p:txBody>
      </p:sp>
    </p:spTree>
    <p:extLst>
      <p:ext uri="{BB962C8B-B14F-4D97-AF65-F5344CB8AC3E}">
        <p14:creationId xmlns:p14="http://schemas.microsoft.com/office/powerpoint/2010/main" val="294471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0" y="-126236"/>
            <a:ext cx="8382000" cy="914400"/>
          </a:xfrm>
        </p:spPr>
        <p:txBody>
          <a:bodyPr>
            <a:normAutofit/>
          </a:bodyPr>
          <a:lstStyle/>
          <a:p>
            <a:r>
              <a:rPr lang="en-US" sz="3200" b="1" dirty="0">
                <a:solidFill>
                  <a:srgbClr val="0070C0"/>
                </a:solidFill>
                <a:latin typeface="Calibri" panose="020F0502020204030204" pitchFamily="34" charset="0"/>
                <a:cs typeface="Calibri" panose="020F0502020204030204" pitchFamily="34" charset="0"/>
              </a:rPr>
              <a:t>1.2 Autistic adulthood: By the numbers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9144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34ADF9-8373-D8A2-042A-102451D60C0D}"/>
              </a:ext>
            </a:extLst>
          </p:cNvPr>
          <p:cNvPicPr>
            <a:picLocks noChangeAspect="1"/>
          </p:cNvPicPr>
          <p:nvPr/>
        </p:nvPicPr>
        <p:blipFill>
          <a:blip r:embed="rId3"/>
          <a:stretch>
            <a:fillRect/>
          </a:stretch>
        </p:blipFill>
        <p:spPr>
          <a:xfrm>
            <a:off x="167089" y="1529968"/>
            <a:ext cx="3515302" cy="4495799"/>
          </a:xfrm>
          <a:prstGeom prst="rect">
            <a:avLst/>
          </a:prstGeom>
          <a:ln>
            <a:solidFill>
              <a:schemeClr val="tx1"/>
            </a:solidFill>
          </a:ln>
        </p:spPr>
      </p:pic>
      <p:sp>
        <p:nvSpPr>
          <p:cNvPr id="7" name="Content Placeholder 4">
            <a:extLst>
              <a:ext uri="{FF2B5EF4-FFF2-40B4-BE49-F238E27FC236}">
                <a16:creationId xmlns:a16="http://schemas.microsoft.com/office/drawing/2014/main" id="{C2783286-D6AE-1662-4468-BC3EEDAAEDC7}"/>
              </a:ext>
            </a:extLst>
          </p:cNvPr>
          <p:cNvSpPr txBox="1">
            <a:spLocks/>
          </p:cNvSpPr>
          <p:nvPr/>
        </p:nvSpPr>
        <p:spPr>
          <a:xfrm>
            <a:off x="3641078" y="604096"/>
            <a:ext cx="5453591" cy="5649807"/>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accent5">
                  <a:lumMod val="50000"/>
                </a:schemeClr>
              </a:solidFill>
            </a:endParaRPr>
          </a:p>
          <a:p>
            <a:r>
              <a:rPr lang="en-US" sz="2400" dirty="0">
                <a:solidFill>
                  <a:schemeClr val="accent5">
                    <a:lumMod val="50000"/>
                  </a:schemeClr>
                </a:solidFill>
              </a:rPr>
              <a:t>Each year, between 70,000 – 110,000 autistic teens reach adulthood (i.e. age 18) and age out of school-based services.</a:t>
            </a:r>
          </a:p>
          <a:p>
            <a:pPr lvl="1"/>
            <a:r>
              <a:rPr lang="en-US" sz="2100" dirty="0">
                <a:solidFill>
                  <a:schemeClr val="accent5">
                    <a:lumMod val="50000"/>
                  </a:schemeClr>
                </a:solidFill>
              </a:rPr>
              <a:t>Early adulthood is understood as ages 18 through 34 (Furstenberg, </a:t>
            </a:r>
            <a:r>
              <a:rPr lang="en-US" sz="2100" dirty="0" err="1">
                <a:solidFill>
                  <a:schemeClr val="accent5">
                    <a:lumMod val="50000"/>
                  </a:schemeClr>
                </a:solidFill>
              </a:rPr>
              <a:t>Rumbaut</a:t>
            </a:r>
            <a:r>
              <a:rPr lang="en-US" sz="2100" dirty="0">
                <a:solidFill>
                  <a:schemeClr val="accent5">
                    <a:lumMod val="50000"/>
                  </a:schemeClr>
                </a:solidFill>
              </a:rPr>
              <a:t>, &amp; </a:t>
            </a:r>
            <a:r>
              <a:rPr lang="en-US" sz="2100" dirty="0" err="1">
                <a:solidFill>
                  <a:schemeClr val="accent5">
                    <a:lumMod val="50000"/>
                  </a:schemeClr>
                </a:solidFill>
              </a:rPr>
              <a:t>Settersten</a:t>
            </a:r>
            <a:r>
              <a:rPr lang="en-US" sz="2100" dirty="0">
                <a:solidFill>
                  <a:schemeClr val="accent5">
                    <a:lumMod val="50000"/>
                  </a:schemeClr>
                </a:solidFill>
              </a:rPr>
              <a:t> 2005).</a:t>
            </a:r>
          </a:p>
          <a:p>
            <a:r>
              <a:rPr lang="en-US" sz="2400" dirty="0">
                <a:solidFill>
                  <a:schemeClr val="accent5">
                    <a:lumMod val="50000"/>
                  </a:schemeClr>
                </a:solidFill>
              </a:rPr>
              <a:t>The National Longitudinal Transition Study-2 (NLTS-2; Newman et al., 2011) followed a group of secondary school students with disabilities over a ten year period of their early adult years.</a:t>
            </a:r>
          </a:p>
          <a:p>
            <a:pPr lvl="1"/>
            <a:r>
              <a:rPr lang="en-US" sz="2100" dirty="0">
                <a:solidFill>
                  <a:schemeClr val="accent5">
                    <a:lumMod val="50000"/>
                  </a:schemeClr>
                </a:solidFill>
              </a:rPr>
              <a:t>Disability was defined in this cohort as having received at least some Special Ed (SE) services during secondary school.</a:t>
            </a:r>
          </a:p>
          <a:p>
            <a:endParaRPr lang="en-US" dirty="0">
              <a:solidFill>
                <a:schemeClr val="accent5">
                  <a:lumMod val="50000"/>
                </a:schemeClr>
              </a:solidFill>
            </a:endParaRPr>
          </a:p>
        </p:txBody>
      </p:sp>
      <p:sp>
        <p:nvSpPr>
          <p:cNvPr id="8" name="TextBox 7">
            <a:extLst>
              <a:ext uri="{FF2B5EF4-FFF2-40B4-BE49-F238E27FC236}">
                <a16:creationId xmlns:a16="http://schemas.microsoft.com/office/drawing/2014/main" id="{62EFEA32-56D1-D425-4B81-DD857097E79A}"/>
              </a:ext>
            </a:extLst>
          </p:cNvPr>
          <p:cNvSpPr txBox="1"/>
          <p:nvPr/>
        </p:nvSpPr>
        <p:spPr>
          <a:xfrm>
            <a:off x="838200" y="6162188"/>
            <a:ext cx="4648200" cy="338554"/>
          </a:xfrm>
          <a:prstGeom prst="rect">
            <a:avLst/>
          </a:prstGeom>
          <a:noFill/>
        </p:spPr>
        <p:txBody>
          <a:bodyPr wrap="square" rtlCol="0">
            <a:spAutoFit/>
          </a:bodyPr>
          <a:lstStyle/>
          <a:p>
            <a:r>
              <a:rPr lang="en-US" sz="1600" i="1" dirty="0"/>
              <a:t>Newman et al. (2011)</a:t>
            </a:r>
          </a:p>
        </p:txBody>
      </p:sp>
    </p:spTree>
    <p:extLst>
      <p:ext uri="{BB962C8B-B14F-4D97-AF65-F5344CB8AC3E}">
        <p14:creationId xmlns:p14="http://schemas.microsoft.com/office/powerpoint/2010/main" val="168397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0" y="-126236"/>
            <a:ext cx="8382000" cy="914400"/>
          </a:xfrm>
        </p:spPr>
        <p:txBody>
          <a:bodyPr>
            <a:normAutofit/>
          </a:bodyPr>
          <a:lstStyle/>
          <a:p>
            <a:r>
              <a:rPr lang="en-US" sz="3200" b="1" dirty="0">
                <a:solidFill>
                  <a:srgbClr val="0070C0"/>
                </a:solidFill>
                <a:latin typeface="Calibri" panose="020F0502020204030204" pitchFamily="34" charset="0"/>
                <a:cs typeface="Calibri" panose="020F0502020204030204" pitchFamily="34" charset="0"/>
              </a:rPr>
              <a:t>1.2 Autistic adulthood: By the numbers</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152400" y="914400"/>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34ADF9-8373-D8A2-042A-102451D60C0D}"/>
              </a:ext>
            </a:extLst>
          </p:cNvPr>
          <p:cNvPicPr>
            <a:picLocks noChangeAspect="1"/>
          </p:cNvPicPr>
          <p:nvPr/>
        </p:nvPicPr>
        <p:blipFill>
          <a:blip r:embed="rId3"/>
          <a:stretch>
            <a:fillRect/>
          </a:stretch>
        </p:blipFill>
        <p:spPr>
          <a:xfrm>
            <a:off x="152400" y="1457965"/>
            <a:ext cx="3427164" cy="4383078"/>
          </a:xfrm>
          <a:prstGeom prst="rect">
            <a:avLst/>
          </a:prstGeom>
          <a:ln>
            <a:solidFill>
              <a:schemeClr val="tx1"/>
            </a:solidFill>
          </a:ln>
        </p:spPr>
      </p:pic>
      <p:sp>
        <p:nvSpPr>
          <p:cNvPr id="7" name="Content Placeholder 4">
            <a:extLst>
              <a:ext uri="{FF2B5EF4-FFF2-40B4-BE49-F238E27FC236}">
                <a16:creationId xmlns:a16="http://schemas.microsoft.com/office/drawing/2014/main" id="{C2783286-D6AE-1662-4468-BC3EEDAAEDC7}"/>
              </a:ext>
            </a:extLst>
          </p:cNvPr>
          <p:cNvSpPr txBox="1">
            <a:spLocks/>
          </p:cNvSpPr>
          <p:nvPr/>
        </p:nvSpPr>
        <p:spPr>
          <a:xfrm>
            <a:off x="3579564" y="500751"/>
            <a:ext cx="5671436" cy="6297506"/>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accent5">
                  <a:lumMod val="50000"/>
                </a:schemeClr>
              </a:solidFill>
            </a:endParaRPr>
          </a:p>
          <a:p>
            <a:r>
              <a:rPr lang="en-US" sz="2300" dirty="0">
                <a:solidFill>
                  <a:schemeClr val="accent5">
                    <a:lumMod val="50000"/>
                  </a:schemeClr>
                </a:solidFill>
              </a:rPr>
              <a:t>Compared to the general population, young adults with developmental disabilities have lower rates of pursuing postsecondary education and living independently.</a:t>
            </a:r>
          </a:p>
          <a:p>
            <a:pPr lvl="1"/>
            <a:r>
              <a:rPr lang="en-US" sz="2000" dirty="0">
                <a:solidFill>
                  <a:schemeClr val="accent5">
                    <a:lumMod val="50000"/>
                  </a:schemeClr>
                </a:solidFill>
              </a:rPr>
              <a:t>Young adults with ASD have even lower rates than this in both domains when considered separately from those with developmental disabilities (Shattuck et al., 2012).</a:t>
            </a:r>
          </a:p>
          <a:p>
            <a:r>
              <a:rPr lang="en-US" sz="2300" dirty="0">
                <a:solidFill>
                  <a:schemeClr val="accent5">
                    <a:lumMod val="50000"/>
                  </a:schemeClr>
                </a:solidFill>
              </a:rPr>
              <a:t>Around 60% of young adults with disabilities have lived independently at some point since leaving high school.</a:t>
            </a:r>
          </a:p>
          <a:p>
            <a:r>
              <a:rPr lang="en-US" sz="2300" dirty="0">
                <a:solidFill>
                  <a:schemeClr val="accent5">
                    <a:lumMod val="50000"/>
                  </a:schemeClr>
                </a:solidFill>
              </a:rPr>
              <a:t>However, when you compare individual disability types within this group, </a:t>
            </a:r>
            <a:r>
              <a:rPr lang="en-US" sz="2300" b="1" dirty="0">
                <a:solidFill>
                  <a:schemeClr val="accent5">
                    <a:lumMod val="50000"/>
                  </a:schemeClr>
                </a:solidFill>
              </a:rPr>
              <a:t>those with ASD were the least likely to have lived independently from their parents.</a:t>
            </a:r>
          </a:p>
          <a:p>
            <a:endParaRPr lang="en-US" dirty="0">
              <a:solidFill>
                <a:schemeClr val="accent5">
                  <a:lumMod val="50000"/>
                </a:schemeClr>
              </a:solidFill>
            </a:endParaRPr>
          </a:p>
        </p:txBody>
      </p:sp>
      <p:sp>
        <p:nvSpPr>
          <p:cNvPr id="4" name="TextBox 3">
            <a:extLst>
              <a:ext uri="{FF2B5EF4-FFF2-40B4-BE49-F238E27FC236}">
                <a16:creationId xmlns:a16="http://schemas.microsoft.com/office/drawing/2014/main" id="{F55F98BE-6B3B-07D0-7A39-91F8808D68CC}"/>
              </a:ext>
            </a:extLst>
          </p:cNvPr>
          <p:cNvSpPr txBox="1"/>
          <p:nvPr/>
        </p:nvSpPr>
        <p:spPr>
          <a:xfrm>
            <a:off x="685800" y="5998803"/>
            <a:ext cx="4648200" cy="338554"/>
          </a:xfrm>
          <a:prstGeom prst="rect">
            <a:avLst/>
          </a:prstGeom>
          <a:noFill/>
        </p:spPr>
        <p:txBody>
          <a:bodyPr wrap="square" rtlCol="0">
            <a:spAutoFit/>
          </a:bodyPr>
          <a:lstStyle/>
          <a:p>
            <a:r>
              <a:rPr lang="en-US" sz="1600" i="1" dirty="0"/>
              <a:t>Newman et al. (2011)</a:t>
            </a:r>
          </a:p>
        </p:txBody>
      </p:sp>
    </p:spTree>
    <p:extLst>
      <p:ext uri="{BB962C8B-B14F-4D97-AF65-F5344CB8AC3E}">
        <p14:creationId xmlns:p14="http://schemas.microsoft.com/office/powerpoint/2010/main" val="304385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07D-7036-4DA6-B5F2-7368848ADAFE}"/>
              </a:ext>
            </a:extLst>
          </p:cNvPr>
          <p:cNvSpPr>
            <a:spLocks noGrp="1"/>
          </p:cNvSpPr>
          <p:nvPr>
            <p:ph type="ctrTitle"/>
          </p:nvPr>
        </p:nvSpPr>
        <p:spPr>
          <a:xfrm>
            <a:off x="69528" y="212304"/>
            <a:ext cx="8382000" cy="914400"/>
          </a:xfrm>
        </p:spPr>
        <p:txBody>
          <a:bodyPr>
            <a:normAutofit fontScale="90000"/>
          </a:bodyPr>
          <a:lstStyle/>
          <a:p>
            <a:r>
              <a:rPr lang="en-US" sz="3600" b="1" dirty="0">
                <a:solidFill>
                  <a:srgbClr val="0070C0"/>
                </a:solidFill>
                <a:latin typeface="Calibri" panose="020F0502020204030204" pitchFamily="34" charset="0"/>
                <a:cs typeface="Calibri" panose="020F0502020204030204" pitchFamily="34" charset="0"/>
              </a:rPr>
              <a:t>1.3 Key areas impacting outcomes of autistic youths transitioning to adulthood</a:t>
            </a:r>
          </a:p>
        </p:txBody>
      </p:sp>
      <p:cxnSp>
        <p:nvCxnSpPr>
          <p:cNvPr id="10" name="Straight Connector 9">
            <a:extLst>
              <a:ext uri="{FF2B5EF4-FFF2-40B4-BE49-F238E27FC236}">
                <a16:creationId xmlns:a16="http://schemas.microsoft.com/office/drawing/2014/main" id="{47F3DDF6-F60B-402F-88F2-643B0DF6954B}"/>
              </a:ext>
            </a:extLst>
          </p:cNvPr>
          <p:cNvCxnSpPr/>
          <p:nvPr/>
        </p:nvCxnSpPr>
        <p:spPr>
          <a:xfrm>
            <a:off x="266700" y="1237562"/>
            <a:ext cx="86106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F8EEE8C-32B4-BB04-0968-719CA5DB67DA}"/>
              </a:ext>
            </a:extLst>
          </p:cNvPr>
          <p:cNvSpPr/>
          <p:nvPr/>
        </p:nvSpPr>
        <p:spPr>
          <a:xfrm>
            <a:off x="152400" y="5257800"/>
            <a:ext cx="89560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a:extLst>
              <a:ext uri="{FF2B5EF4-FFF2-40B4-BE49-F238E27FC236}">
                <a16:creationId xmlns:a16="http://schemas.microsoft.com/office/drawing/2014/main" id="{FFA74D95-790F-EB19-6101-C6210BD121B1}"/>
              </a:ext>
            </a:extLst>
          </p:cNvPr>
          <p:cNvSpPr txBox="1">
            <a:spLocks/>
          </p:cNvSpPr>
          <p:nvPr/>
        </p:nvSpPr>
        <p:spPr>
          <a:xfrm>
            <a:off x="457200" y="1263268"/>
            <a:ext cx="8229600" cy="48006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accent5">
                  <a:lumMod val="50000"/>
                </a:schemeClr>
              </a:solidFill>
            </a:endParaRPr>
          </a:p>
        </p:txBody>
      </p:sp>
      <p:pic>
        <p:nvPicPr>
          <p:cNvPr id="6" name="Picture 5">
            <a:extLst>
              <a:ext uri="{FF2B5EF4-FFF2-40B4-BE49-F238E27FC236}">
                <a16:creationId xmlns:a16="http://schemas.microsoft.com/office/drawing/2014/main" id="{ACDCD0B4-CAF3-A31A-9FE7-DBBE7A99204D}"/>
              </a:ext>
            </a:extLst>
          </p:cNvPr>
          <p:cNvPicPr>
            <a:picLocks noChangeAspect="1"/>
          </p:cNvPicPr>
          <p:nvPr/>
        </p:nvPicPr>
        <p:blipFill rotWithShape="1">
          <a:blip r:embed="rId2"/>
          <a:srcRect l="7456" t="2972" r="6109" b="5521"/>
          <a:stretch/>
        </p:blipFill>
        <p:spPr>
          <a:xfrm>
            <a:off x="18116" y="1291774"/>
            <a:ext cx="5177592" cy="5089833"/>
          </a:xfrm>
          <a:prstGeom prst="rect">
            <a:avLst/>
          </a:prstGeom>
        </p:spPr>
      </p:pic>
      <p:sp>
        <p:nvSpPr>
          <p:cNvPr id="7" name="Content Placeholder 4">
            <a:extLst>
              <a:ext uri="{FF2B5EF4-FFF2-40B4-BE49-F238E27FC236}">
                <a16:creationId xmlns:a16="http://schemas.microsoft.com/office/drawing/2014/main" id="{1961FB10-C966-E564-8B9B-6E87C03663EC}"/>
              </a:ext>
            </a:extLst>
          </p:cNvPr>
          <p:cNvSpPr txBox="1">
            <a:spLocks/>
          </p:cNvSpPr>
          <p:nvPr/>
        </p:nvSpPr>
        <p:spPr>
          <a:xfrm>
            <a:off x="5170093" y="1799642"/>
            <a:ext cx="3821507" cy="48006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bg1">
                    <a:lumMod val="65000"/>
                  </a:schemeClr>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lumMod val="65000"/>
                  </a:schemeClr>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lumMod val="65000"/>
                  </a:schemeClr>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bg1">
                    <a:lumMod val="6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solidFill>
                  <a:schemeClr val="accent5">
                    <a:lumMod val="50000"/>
                  </a:schemeClr>
                </a:solidFill>
              </a:rPr>
              <a:t>Brasher and colleagues (2020) identified </a:t>
            </a:r>
            <a:r>
              <a:rPr lang="en-US" sz="2500" b="1" dirty="0">
                <a:solidFill>
                  <a:schemeClr val="accent5">
                    <a:lumMod val="50000"/>
                  </a:schemeClr>
                </a:solidFill>
              </a:rPr>
              <a:t>seven key areas</a:t>
            </a:r>
            <a:r>
              <a:rPr lang="en-US" sz="2500" dirty="0">
                <a:solidFill>
                  <a:schemeClr val="accent5">
                    <a:lumMod val="50000"/>
                  </a:schemeClr>
                </a:solidFill>
              </a:rPr>
              <a:t> impacting transition outcomes for autistic adults.</a:t>
            </a:r>
          </a:p>
          <a:p>
            <a:r>
              <a:rPr lang="en-US" sz="2500" dirty="0">
                <a:solidFill>
                  <a:schemeClr val="accent5">
                    <a:lumMod val="50000"/>
                  </a:schemeClr>
                </a:solidFill>
              </a:rPr>
              <a:t>Found disparities in these key areas that disproportionately affected autistic young women and black autistic young adults.  </a:t>
            </a:r>
          </a:p>
          <a:p>
            <a:endParaRPr lang="en-US" dirty="0">
              <a:solidFill>
                <a:schemeClr val="accent5">
                  <a:lumMod val="50000"/>
                </a:schemeClr>
              </a:solidFill>
            </a:endParaRPr>
          </a:p>
        </p:txBody>
      </p:sp>
      <p:sp>
        <p:nvSpPr>
          <p:cNvPr id="8" name="TextBox 7">
            <a:extLst>
              <a:ext uri="{FF2B5EF4-FFF2-40B4-BE49-F238E27FC236}">
                <a16:creationId xmlns:a16="http://schemas.microsoft.com/office/drawing/2014/main" id="{69431E70-5AF9-3BCD-E5D1-D26515CA4D86}"/>
              </a:ext>
            </a:extLst>
          </p:cNvPr>
          <p:cNvSpPr txBox="1"/>
          <p:nvPr/>
        </p:nvSpPr>
        <p:spPr>
          <a:xfrm>
            <a:off x="763301" y="6381607"/>
            <a:ext cx="3821507" cy="369332"/>
          </a:xfrm>
          <a:prstGeom prst="rect">
            <a:avLst/>
          </a:prstGeom>
          <a:noFill/>
        </p:spPr>
        <p:txBody>
          <a:bodyPr wrap="square" rtlCol="0">
            <a:spAutoFit/>
          </a:bodyPr>
          <a:lstStyle/>
          <a:p>
            <a:r>
              <a:rPr lang="en-US" i="1" dirty="0"/>
              <a:t>Figure from Brasher et al. (2020)</a:t>
            </a:r>
          </a:p>
        </p:txBody>
      </p:sp>
    </p:spTree>
    <p:extLst>
      <p:ext uri="{BB962C8B-B14F-4D97-AF65-F5344CB8AC3E}">
        <p14:creationId xmlns:p14="http://schemas.microsoft.com/office/powerpoint/2010/main" val="587482554"/>
      </p:ext>
    </p:extLst>
  </p:cSld>
  <p:clrMapOvr>
    <a:masterClrMapping/>
  </p:clrMapOvr>
</p:sld>
</file>

<file path=ppt/theme/theme1.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7933</TotalTime>
  <Words>6447</Words>
  <Application>Microsoft Office PowerPoint</Application>
  <PresentationFormat>On-screen Show (4:3)</PresentationFormat>
  <Paragraphs>323</Paragraphs>
  <Slides>53</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Archer Semibold</vt:lpstr>
      <vt:lpstr>Arial</vt:lpstr>
      <vt:lpstr>Calibri</vt:lpstr>
      <vt:lpstr>Questrial</vt:lpstr>
      <vt:lpstr>Rockwell</vt:lpstr>
      <vt:lpstr>Times New Roman</vt:lpstr>
      <vt:lpstr>Tw Cen MT</vt:lpstr>
      <vt:lpstr>2012 Template</vt:lpstr>
      <vt:lpstr>Custom Design</vt:lpstr>
      <vt:lpstr>Navigating Adulthood on the Autism Spectrum   </vt:lpstr>
      <vt:lpstr>Disclosures</vt:lpstr>
      <vt:lpstr>Content Advisory and Setting Expectations</vt:lpstr>
      <vt:lpstr>Content Advisory and Setting Expectations</vt:lpstr>
      <vt:lpstr>Itinerary of Topics Being Covered Today</vt:lpstr>
      <vt:lpstr>1.1 A brief introduction to autistic adulthood</vt:lpstr>
      <vt:lpstr>1.2 Autistic adulthood: By the numbers</vt:lpstr>
      <vt:lpstr>1.2 Autistic adulthood: By the numbers</vt:lpstr>
      <vt:lpstr>1.3 Key areas impacting outcomes of autistic youths transitioning to adulthood</vt:lpstr>
      <vt:lpstr>2. “The road less traveled”: When you have to take a nontraditional path through adulthood</vt:lpstr>
      <vt:lpstr>2.1 Brief summary of my first 10 years as an “adult”</vt:lpstr>
      <vt:lpstr>Following high school graduation, the next ten years of my life included: </vt:lpstr>
      <vt:lpstr>PowerPoint Presentation</vt:lpstr>
      <vt:lpstr>PowerPoint Presentation</vt:lpstr>
      <vt:lpstr>2.2 What The Sims 2 gets right about adulthood</vt:lpstr>
      <vt:lpstr>PowerPoint Presentation</vt:lpstr>
      <vt:lpstr>2.3 Every journey needs a guidebook (or two) </vt:lpstr>
      <vt:lpstr>PowerPoint Presentation</vt:lpstr>
      <vt:lpstr>2.3 Asperger’s Syndrome Workplace Survival Guide </vt:lpstr>
      <vt:lpstr>3. Autistic Adulting 101: I’m on my own, now what?</vt:lpstr>
      <vt:lpstr>3.1 Learning how to “adult” on the autism spectrum…</vt:lpstr>
      <vt:lpstr>…By first learning how NOT to “adult” while ASD :/</vt:lpstr>
      <vt:lpstr>PowerPoint Presentation</vt:lpstr>
      <vt:lpstr>3.2 Example of learning how to harness a  pre-existing inclination for a useful purpose</vt:lpstr>
      <vt:lpstr>“…Harness this urge, we must.”</vt:lpstr>
      <vt:lpstr>Get creative - Adapt it to work for you!</vt:lpstr>
      <vt:lpstr>Going digital is also a perfectly good way of storing and managing your important files.</vt:lpstr>
      <vt:lpstr>3.3 Quick tips: Autistic adulting and finances</vt:lpstr>
      <vt:lpstr>3.3 More quick tips: Autistic adulting and advocacy</vt:lpstr>
      <vt:lpstr>3.3 Last quick tips: Autistic adulting and being social</vt:lpstr>
      <vt:lpstr>PowerPoint Presentation</vt:lpstr>
      <vt:lpstr>PowerPoint Presentation</vt:lpstr>
      <vt:lpstr>   4.2 A Social Media Case Study of How to Handle Trolls and Other Unpleasant People on the Internet</vt:lpstr>
      <vt:lpstr>PowerPoint Presentation</vt:lpstr>
      <vt:lpstr>PowerPoint Presentation</vt:lpstr>
      <vt:lpstr>Nothing more satisfying than putting a troll in his place, right? </vt:lpstr>
      <vt:lpstr>PowerPoint Presentation</vt:lpstr>
      <vt:lpstr>PowerPoint Presentation</vt:lpstr>
      <vt:lpstr>PowerPoint Presentation</vt:lpstr>
      <vt:lpstr>PowerPoint Presentation</vt:lpstr>
      <vt:lpstr>What lessons can we learn from this?</vt:lpstr>
      <vt:lpstr>Are there better options for how to handle yourself when you’re being targeted by a troll?</vt:lpstr>
      <vt:lpstr>Some suggestions…</vt:lpstr>
      <vt:lpstr>PowerPoint Presentation</vt:lpstr>
      <vt:lpstr>4.3 Meditations on giving up the chase for likes and validation through social media (*and more generally, too)</vt:lpstr>
      <vt:lpstr>PowerPoint Presentation</vt:lpstr>
      <vt:lpstr>PowerPoint Presentation</vt:lpstr>
      <vt:lpstr>PowerPoint Presentation</vt:lpstr>
      <vt:lpstr>PowerPoint Presentation</vt:lpstr>
      <vt:lpstr>PowerPoint Presentation</vt:lpstr>
      <vt:lpstr>Acknowledgements</vt:lpstr>
      <vt:lpstr>Acknowledgements</vt:lpstr>
      <vt:lpstr>THANK YOU</vt:lpstr>
    </vt:vector>
  </TitlesOfParts>
  <Company>Children's Healthcare of Atlanta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Healthcare of Atlanta</dc:title>
  <dc:creator>Chris Thornton</dc:creator>
  <cp:lastModifiedBy>Coleman, Laura Suzanna</cp:lastModifiedBy>
  <cp:revision>129</cp:revision>
  <cp:lastPrinted>2018-09-05T18:04:50Z</cp:lastPrinted>
  <dcterms:created xsi:type="dcterms:W3CDTF">2012-03-06T21:24:02Z</dcterms:created>
  <dcterms:modified xsi:type="dcterms:W3CDTF">2023-09-17T22:17:52Z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39606bd0-5deb-4c9a-b6e7-4cf73c028bb0</vt:lpwstr>
  </property>
  <property fmtid="{D5CDD505-2E9C-101B-9397-08002B2CF9AE}" pid="3" name="Jive_LatestUserAccountName">
    <vt:lpwstr>130284</vt:lpwstr>
  </property>
  <property fmtid="{D5CDD505-2E9C-101B-9397-08002B2CF9AE}" pid="4" name="Offisync_ProviderInitializationData">
    <vt:lpwstr>https://choa.careforceconnection.org</vt:lpwstr>
  </property>
  <property fmtid="{D5CDD505-2E9C-101B-9397-08002B2CF9AE}" pid="5" name="Offisync_UpdateToken">
    <vt:lpwstr>3</vt:lpwstr>
  </property>
  <property fmtid="{D5CDD505-2E9C-101B-9397-08002B2CF9AE}" pid="6" name="Offisync_ServerID">
    <vt:lpwstr>bb0b6d95-ee18-4f76-b9a6-04272a00dddc</vt:lpwstr>
  </property>
  <property fmtid="{D5CDD505-2E9C-101B-9397-08002B2CF9AE}" pid="7" name="Offisync_UniqueId">
    <vt:lpwstr>15457</vt:lpwstr>
  </property>
</Properties>
</file>