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0" r:id="rId1"/>
  </p:sldMasterIdLst>
  <p:notesMasterIdLst>
    <p:notesMasterId r:id="rId25"/>
  </p:notesMasterIdLst>
  <p:sldIdLst>
    <p:sldId id="256" r:id="rId2"/>
    <p:sldId id="351" r:id="rId3"/>
    <p:sldId id="406" r:id="rId4"/>
    <p:sldId id="435" r:id="rId5"/>
    <p:sldId id="413" r:id="rId6"/>
    <p:sldId id="392" r:id="rId7"/>
    <p:sldId id="441" r:id="rId8"/>
    <p:sldId id="444" r:id="rId9"/>
    <p:sldId id="443" r:id="rId10"/>
    <p:sldId id="446" r:id="rId11"/>
    <p:sldId id="447" r:id="rId12"/>
    <p:sldId id="449" r:id="rId13"/>
    <p:sldId id="448" r:id="rId14"/>
    <p:sldId id="429" r:id="rId15"/>
    <p:sldId id="450" r:id="rId16"/>
    <p:sldId id="430" r:id="rId17"/>
    <p:sldId id="451" r:id="rId18"/>
    <p:sldId id="431" r:id="rId19"/>
    <p:sldId id="452" r:id="rId20"/>
    <p:sldId id="445" r:id="rId21"/>
    <p:sldId id="434" r:id="rId22"/>
    <p:sldId id="404" r:id="rId23"/>
    <p:sldId id="433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AE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568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54229B49-8D13-B44D-9E65-AA32BBFE363D}" type="datetimeFigureOut">
              <a:rPr lang="en-US"/>
              <a:pPr>
                <a:defRPr/>
              </a:pPr>
              <a:t>3/30/18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E02B6466-660E-DB47-978C-83EC764E71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1419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CABF3B8-A942-B046-A971-4CE7EC284F36}" type="slidenum">
              <a:rPr lang="en-US" sz="1200">
                <a:latin typeface="Calibri" charset="0"/>
              </a:rPr>
              <a:pPr eaLnBrk="1" hangingPunct="1"/>
              <a:t>1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4213"/>
            <a:ext cx="4572000" cy="34305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63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lIns="91424" tIns="45713" rIns="91424" bIns="45713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3" rIns="91424" bIns="45713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2AD468D-8474-4D43-854B-BB6A55E6C7DF}" type="slidenum">
              <a:rPr lang="en-US" sz="1200"/>
              <a:pPr eaLnBrk="1" hangingPunct="1"/>
              <a:t>2</a:t>
            </a:fld>
            <a:endParaRPr 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A39B446-FD24-E348-929F-4AEEA1D4D9D3}" type="slidenum">
              <a:rPr lang="en-US" sz="1200"/>
              <a:pPr eaLnBrk="1" hangingPunct="1"/>
              <a:t>3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F454A3C-93C3-194D-8E8E-D412E33755CE}" type="datetimeFigureOut">
              <a:rPr lang="en-US"/>
              <a:pPr>
                <a:defRPr/>
              </a:pPr>
              <a:t>3/30/18</a:t>
            </a:fld>
            <a:endParaRPr lang="en-US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3F11C9C-ABC8-0A4C-87FF-8DBC918F7D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440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61B00-FC8C-3540-BF37-7318392D7B05}" type="datetimeFigureOut">
              <a:rPr lang="en-US"/>
              <a:pPr>
                <a:defRPr/>
              </a:pPr>
              <a:t>3/30/18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ECD8A-F27B-644C-8DD0-5370600554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727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95A9B-C9C5-9040-ABC5-2B3FE0AA0E05}" type="datetimeFigureOut">
              <a:rPr lang="en-US"/>
              <a:pPr>
                <a:defRPr/>
              </a:pPr>
              <a:t>3/30/18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F1E48B-0816-074F-B6A3-96B9ECF178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64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8435D9-017F-3140-ACE7-698F47E585CE}" type="datetimeFigureOut">
              <a:rPr lang="en-US"/>
              <a:pPr>
                <a:defRPr/>
              </a:pPr>
              <a:t>3/30/18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403A43-7C15-6C45-AA62-DCBA9F1B1B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209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48DAE-9B00-8A4F-9DF6-CF7880C7F08F}" type="datetimeFigureOut">
              <a:rPr lang="en-US"/>
              <a:pPr>
                <a:defRPr/>
              </a:pPr>
              <a:t>3/30/18</a:t>
            </a:fld>
            <a:endParaRPr lang="en-US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pPr>
              <a:defRPr/>
            </a:pPr>
            <a:fld id="{35DAE53C-9BC5-9C43-A746-6CC156440D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739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EA616-2266-904E-9463-6424C611FD51}" type="datetimeFigureOut">
              <a:rPr lang="en-US"/>
              <a:pPr>
                <a:defRPr/>
              </a:pPr>
              <a:t>3/30/18</a:t>
            </a:fld>
            <a:endParaRPr lang="en-US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DE5BA3-FC20-3643-9DD4-F6770A87E3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76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E8E17-8ED0-A94B-A388-EB92042F8F39}" type="datetimeFigureOut">
              <a:rPr lang="en-US"/>
              <a:pPr>
                <a:defRPr/>
              </a:pPr>
              <a:t>3/30/18</a:t>
            </a:fld>
            <a:endParaRPr lang="en-US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837840-4CC4-6E4B-A4DE-2D73B317B2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54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E7B867-4BE0-6445-A79F-3D0FC696E24D}" type="datetimeFigureOut">
              <a:rPr lang="en-US"/>
              <a:pPr>
                <a:defRPr/>
              </a:pPr>
              <a:t>3/30/18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AF8FF-3239-0344-A391-30057ADA3C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384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3DB27-7D9F-3744-B396-8301F38731E7}" type="datetimeFigureOut">
              <a:rPr lang="en-US"/>
              <a:pPr>
                <a:defRPr/>
              </a:pPr>
              <a:t>3/30/18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F300F5A-1F6E-3C42-A175-EA12887289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15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2D0D9-6514-B54B-A3BB-151D9AAB78CC}" type="datetimeFigureOut">
              <a:rPr lang="en-US"/>
              <a:pPr>
                <a:defRPr/>
              </a:pPr>
              <a:t>3/30/18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F969A-B637-BE41-9717-82A607E047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481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BAD3B-41B8-284D-9359-A94E681DFAEE}" type="datetimeFigureOut">
              <a:rPr lang="en-US"/>
              <a:pPr>
                <a:defRPr/>
              </a:pPr>
              <a:t>3/30/18</a:t>
            </a:fld>
            <a:endParaRPr lang="en-US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05178C56-093A-AF49-AFC1-D81B3D0F3C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39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  <a:cs typeface="Arial" charset="0"/>
              </a:defRPr>
            </a:lvl1pPr>
          </a:lstStyle>
          <a:p>
            <a:pPr>
              <a:defRPr/>
            </a:pPr>
            <a:fld id="{757035CC-F4F0-E94B-9F68-2310B09FA9E8}" type="datetimeFigureOut">
              <a:rPr lang="en-US"/>
              <a:pPr>
                <a:defRPr/>
              </a:pPr>
              <a:t>3/30/18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1400" b="1">
                <a:solidFill>
                  <a:srgbClr val="FFFFFF"/>
                </a:solidFill>
                <a:cs typeface="Arial" charset="0"/>
              </a:defRPr>
            </a:lvl1pPr>
          </a:lstStyle>
          <a:p>
            <a:pPr>
              <a:defRPr/>
            </a:pPr>
            <a:fld id="{CFE77F09-2AD5-0F41-AD09-92E27873CD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333" r:id="rId1"/>
    <p:sldLayoutId id="2147484329" r:id="rId2"/>
    <p:sldLayoutId id="2147484334" r:id="rId3"/>
    <p:sldLayoutId id="2147484335" r:id="rId4"/>
    <p:sldLayoutId id="2147484336" r:id="rId5"/>
    <p:sldLayoutId id="2147484330" r:id="rId6"/>
    <p:sldLayoutId id="2147484337" r:id="rId7"/>
    <p:sldLayoutId id="2147484331" r:id="rId8"/>
    <p:sldLayoutId id="2147484338" r:id="rId9"/>
    <p:sldLayoutId id="2147484332" r:id="rId10"/>
    <p:sldLayoutId id="214748433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"/>
        <a:defRPr sz="29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charset="0"/>
        <a:buChar char=""/>
        <a:defRPr sz="26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"/>
        <a:defRPr sz="23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charset="0"/>
        <a:buChar char="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charset="0"/>
        <a:buChar char="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4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4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4" Type="http://schemas.openxmlformats.org/officeDocument/2006/relationships/image" Target="../media/image20.jp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s://leader.pubs.asha.org/solr/searchresults.aspx?author=Michelle+Garcia+Winner" TargetMode="External"/><Relationship Id="rId3" Type="http://schemas.openxmlformats.org/officeDocument/2006/relationships/hyperlink" Target="https://leader.pubs.asha.org/solr/searchresults.aspx?author=Pamela+J.+Crooke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772400" cy="990600"/>
          </a:xfrm>
        </p:spPr>
        <p:txBody>
          <a:bodyPr/>
          <a:lstStyle/>
          <a:p>
            <a:r>
              <a:rPr lang="en-US" sz="3600" dirty="0"/>
              <a:t>Relationship Goals: Supporting Social Skills for Peer Relationships. </a:t>
            </a:r>
          </a:p>
        </p:txBody>
      </p:sp>
      <p:pic>
        <p:nvPicPr>
          <p:cNvPr id="14338" name="Picture 4" descr="C:\Users\Office Laptop\Pictures\Milestones sign 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15150" y="-2719388"/>
            <a:ext cx="42703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5" descr="C:\Users\Office Laptop\Pictures\Milestones sign 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810000"/>
            <a:ext cx="3937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 Placeholder 5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6553200" cy="1673225"/>
          </a:xfrm>
        </p:spPr>
        <p:txBody>
          <a:bodyPr/>
          <a:lstStyle/>
          <a:p>
            <a:pPr eaLnBrk="1" hangingPunct="1"/>
            <a:endParaRPr lang="en-US">
              <a:latin typeface="Tw Cen MT" charset="0"/>
            </a:endParaRPr>
          </a:p>
          <a:p>
            <a:pPr algn="ctr" eaLnBrk="1" hangingPunct="1"/>
            <a:r>
              <a:rPr lang="en-US">
                <a:latin typeface="Tw Cen MT" charset="0"/>
              </a:rPr>
              <a:t>Andrea Kirkman, M.S., CCC-SLP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>
              <a:latin typeface="Engravers MT"/>
              <a:cs typeface="Engravers MT"/>
            </a:endParaRPr>
          </a:p>
          <a:p>
            <a:pPr marL="0" indent="0">
              <a:buNone/>
            </a:pPr>
            <a:endParaRPr lang="en-US" dirty="0">
              <a:latin typeface="Engravers MT"/>
              <a:cs typeface="Engravers MT"/>
            </a:endParaRPr>
          </a:p>
          <a:p>
            <a:pPr marL="0" indent="0">
              <a:buNone/>
            </a:pPr>
            <a:r>
              <a:rPr lang="en-US" dirty="0" smtClean="0">
                <a:latin typeface="Engravers MT"/>
                <a:cs typeface="Engravers MT"/>
              </a:rPr>
              <a:t>Individuals perceive and value relationships differently.</a:t>
            </a:r>
            <a:endParaRPr lang="en-US" dirty="0">
              <a:latin typeface="Engravers MT"/>
              <a:cs typeface="Engravers MT"/>
            </a:endParaRPr>
          </a:p>
        </p:txBody>
      </p:sp>
    </p:spTree>
    <p:extLst>
      <p:ext uri="{BB962C8B-B14F-4D97-AF65-F5344CB8AC3E}">
        <p14:creationId xmlns:p14="http://schemas.microsoft.com/office/powerpoint/2010/main" val="1866279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 Steps of Communication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1. </a:t>
            </a:r>
            <a:r>
              <a:rPr lang="en-US" b="1" dirty="0" smtClean="0"/>
              <a:t>Think about other people's thoughts and feelings as well as your own. 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2. </a:t>
            </a:r>
            <a:r>
              <a:rPr lang="en-US" b="1" dirty="0" smtClean="0"/>
              <a:t>Establish physical presence; enter with your body attuned to the group. 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3. </a:t>
            </a:r>
            <a:r>
              <a:rPr lang="en-US" b="1" dirty="0" smtClean="0"/>
              <a:t>Think with your eyes.</a:t>
            </a:r>
          </a:p>
          <a:p>
            <a:pPr marL="0" indent="0">
              <a:buNone/>
            </a:pPr>
            <a:r>
              <a:rPr lang="en-US" b="1" dirty="0" smtClean="0"/>
              <a:t>4. Use your words to relate to others.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127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People File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Likes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Dislikes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What do we have in common?</a:t>
            </a:r>
          </a:p>
          <a:p>
            <a:pPr marL="0" indent="0">
              <a:buNone/>
            </a:pPr>
            <a:r>
              <a:rPr lang="en-US" dirty="0" smtClean="0"/>
              <a:t>**Careful </a:t>
            </a:r>
            <a:r>
              <a:rPr lang="mr-IN" dirty="0" smtClean="0"/>
              <a:t>–</a:t>
            </a:r>
            <a:r>
              <a:rPr lang="en-US" dirty="0" smtClean="0"/>
              <a:t> don’t get stuck on </a:t>
            </a:r>
            <a:r>
              <a:rPr lang="en-US" dirty="0" smtClean="0"/>
              <a:t>your own</a:t>
            </a:r>
            <a:r>
              <a:rPr lang="en-US" dirty="0" smtClean="0"/>
              <a:t> </a:t>
            </a:r>
            <a:r>
              <a:rPr lang="en-US" dirty="0" smtClean="0"/>
              <a:t>interests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Think About You vs. Think About Me</a:t>
            </a:r>
          </a:p>
          <a:p>
            <a:r>
              <a:rPr lang="en-US" dirty="0" smtClean="0"/>
              <a:t>Flexible Thinker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765048" y="3810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/>
              </a:defRPr>
            </a:lvl9pPr>
          </a:lstStyle>
          <a:p>
            <a:r>
              <a:rPr lang="en-US" sz="3200" b="1" smtClean="0"/>
              <a:t>1. Think about other people's thoughts and feelings as well as your own. </a:t>
            </a:r>
            <a:r>
              <a:rPr lang="en-US" sz="3200" smtClean="0"/>
              <a:t/>
            </a:r>
            <a:br>
              <a:rPr lang="en-US" sz="3200" smtClean="0"/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69017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Expected/Unexpected Behavior</a:t>
            </a:r>
          </a:p>
          <a:p>
            <a:r>
              <a:rPr lang="en-US" sz="2800" dirty="0" smtClean="0">
                <a:cs typeface="Arial Black" charset="0"/>
              </a:rPr>
              <a:t>Thoughts change Feelings change Actions</a:t>
            </a:r>
          </a:p>
          <a:p>
            <a:endParaRPr lang="en-US" sz="2400" dirty="0">
              <a:latin typeface="Arial Black" charset="0"/>
              <a:cs typeface="Arial Black" charset="0"/>
            </a:endParaRPr>
          </a:p>
          <a:p>
            <a:endParaRPr lang="en-US" sz="2400" dirty="0" smtClean="0">
              <a:latin typeface="Arial Black" charset="0"/>
              <a:cs typeface="Arial Black" charset="0"/>
            </a:endParaRPr>
          </a:p>
          <a:p>
            <a:endParaRPr lang="en-US" sz="2400" dirty="0">
              <a:latin typeface="Arial Black" charset="0"/>
              <a:cs typeface="Arial Black" charset="0"/>
            </a:endParaRPr>
          </a:p>
          <a:p>
            <a:endParaRPr lang="en-US" sz="2400" dirty="0" smtClean="0">
              <a:latin typeface="Arial Black" charset="0"/>
              <a:cs typeface="Arial Black" charset="0"/>
            </a:endParaRPr>
          </a:p>
          <a:p>
            <a:endParaRPr lang="en-US" sz="2400" dirty="0">
              <a:latin typeface="Arial Black" charset="0"/>
              <a:cs typeface="Arial Black" charset="0"/>
            </a:endParaRPr>
          </a:p>
          <a:p>
            <a:pPr marL="0" indent="0">
              <a:buNone/>
            </a:pPr>
            <a:endParaRPr lang="en-US" sz="2400" dirty="0">
              <a:latin typeface="Arial Black" charset="0"/>
              <a:cs typeface="Arial Black" charset="0"/>
            </a:endParaRPr>
          </a:p>
          <a:p>
            <a:r>
              <a:rPr lang="en-US" sz="2800" dirty="0" smtClean="0">
                <a:cs typeface="Arial Black" charset="0"/>
              </a:rPr>
              <a:t>Self Awareness/Monitoring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6" descr="thin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766" y="2667000"/>
            <a:ext cx="2200322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2819400" y="3581400"/>
            <a:ext cx="533400" cy="3810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7" name="Picture 7" descr="feelin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667000"/>
            <a:ext cx="2209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 descr="conversatio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667000"/>
            <a:ext cx="204354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ight Arrow 8"/>
          <p:cNvSpPr/>
          <p:nvPr/>
        </p:nvSpPr>
        <p:spPr>
          <a:xfrm>
            <a:off x="5943600" y="3505200"/>
            <a:ext cx="533400" cy="3810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" name="Picture 11" descr="angry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1" y="3962400"/>
            <a:ext cx="20574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2. </a:t>
            </a:r>
            <a:r>
              <a:rPr lang="en-US" sz="2800" b="1" dirty="0" smtClean="0"/>
              <a:t>Establish physical presence; enter with your body attuned to the group. 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70802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32648" cy="99060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3. </a:t>
            </a:r>
            <a:r>
              <a:rPr lang="en-US" b="1" dirty="0" smtClean="0"/>
              <a:t>Think with your eyes.</a:t>
            </a:r>
            <a:br>
              <a:rPr lang="en-US" b="1" dirty="0" smtClean="0"/>
            </a:br>
            <a:endParaRPr lang="en-US" dirty="0"/>
          </a:p>
        </p:txBody>
      </p:sp>
      <p:pic>
        <p:nvPicPr>
          <p:cNvPr id="4" name="Content Placeholder 3" descr="eye contact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81" b="4281"/>
          <a:stretch>
            <a:fillRect/>
          </a:stretch>
        </p:blipFill>
        <p:spPr>
          <a:xfrm>
            <a:off x="612648" y="1600200"/>
            <a:ext cx="3454831" cy="1905000"/>
          </a:xfrm>
        </p:spPr>
      </p:pic>
      <p:pic>
        <p:nvPicPr>
          <p:cNvPr id="5" name="Picture 4" descr="eye contact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4498033"/>
            <a:ext cx="3428999" cy="2283767"/>
          </a:xfrm>
          <a:prstGeom prst="rect">
            <a:avLst/>
          </a:prstGeom>
        </p:spPr>
      </p:pic>
      <p:pic>
        <p:nvPicPr>
          <p:cNvPr id="6" name="Picture 5" descr="eye contact 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952750"/>
            <a:ext cx="3162300" cy="25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892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4. Use your words to relate to others. 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Conversation Train</a:t>
            </a:r>
          </a:p>
          <a:p>
            <a:r>
              <a:rPr lang="en-US" dirty="0" smtClean="0"/>
              <a:t>Interview</a:t>
            </a:r>
          </a:p>
          <a:p>
            <a:r>
              <a:rPr lang="en-US" dirty="0" smtClean="0"/>
              <a:t>Talk </a:t>
            </a:r>
            <a:r>
              <a:rPr lang="en-US" smtClean="0"/>
              <a:t>Time Scale</a:t>
            </a:r>
            <a:endParaRPr lang="en-US" dirty="0" smtClean="0"/>
          </a:p>
          <a:p>
            <a:r>
              <a:rPr lang="en-US" dirty="0" smtClean="0"/>
              <a:t>Inhibitory Control - </a:t>
            </a:r>
            <a:r>
              <a:rPr lang="en-US" dirty="0"/>
              <a:t>suppressing inappropriate, irrelevant </a:t>
            </a:r>
            <a:r>
              <a:rPr lang="en-US" dirty="0" smtClean="0"/>
              <a:t>or automatic</a:t>
            </a:r>
            <a:r>
              <a:rPr lang="en-US" dirty="0"/>
              <a:t>/habitual responses, waiting for </a:t>
            </a:r>
            <a:r>
              <a:rPr lang="en-US" dirty="0" smtClean="0"/>
              <a:t>appropriate time </a:t>
            </a:r>
            <a:r>
              <a:rPr lang="en-US" dirty="0"/>
              <a:t>and place and coping with distractions</a:t>
            </a:r>
          </a:p>
        </p:txBody>
      </p:sp>
    </p:spTree>
    <p:extLst>
      <p:ext uri="{BB962C8B-B14F-4D97-AF65-F5344CB8AC3E}">
        <p14:creationId xmlns:p14="http://schemas.microsoft.com/office/powerpoint/2010/main" val="3128624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29200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 smtClean="0"/>
              <a:t>Parents feel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 smtClean="0"/>
              <a:t>Students </a:t>
            </a:r>
            <a:r>
              <a:rPr lang="en-US" sz="3600" smtClean="0"/>
              <a:t>feel                  then</a:t>
            </a:r>
            <a:endParaRPr lang="en-US" sz="3600" dirty="0"/>
          </a:p>
        </p:txBody>
      </p:sp>
      <p:pic>
        <p:nvPicPr>
          <p:cNvPr id="4" name="Picture 3" descr="Throw_u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600200"/>
            <a:ext cx="2743200" cy="2743200"/>
          </a:xfrm>
          <a:prstGeom prst="rect">
            <a:avLst/>
          </a:prstGeom>
        </p:spPr>
      </p:pic>
      <p:pic>
        <p:nvPicPr>
          <p:cNvPr id="5" name="Picture 4" descr="excit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4953000"/>
            <a:ext cx="1527485" cy="1799886"/>
          </a:xfrm>
          <a:prstGeom prst="rect">
            <a:avLst/>
          </a:prstGeom>
        </p:spPr>
      </p:pic>
      <p:pic>
        <p:nvPicPr>
          <p:cNvPr id="6" name="Picture 5" descr="confused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325" y="4989689"/>
            <a:ext cx="2484875" cy="1639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357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Understanding Healthy Relationships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Safety</a:t>
            </a:r>
          </a:p>
          <a:p>
            <a:r>
              <a:rPr lang="en-US" dirty="0" smtClean="0"/>
              <a:t>What Do I Want</a:t>
            </a:r>
          </a:p>
          <a:p>
            <a:r>
              <a:rPr lang="en-US" dirty="0" smtClean="0"/>
              <a:t>Hygiene/Appearance</a:t>
            </a:r>
          </a:p>
          <a:p>
            <a:r>
              <a:rPr lang="en-US" dirty="0" smtClean="0"/>
              <a:t>Trust, Respect, Communication</a:t>
            </a:r>
          </a:p>
          <a:p>
            <a:r>
              <a:rPr lang="en-US" dirty="0" smtClean="0"/>
              <a:t>Deal </a:t>
            </a:r>
            <a:r>
              <a:rPr lang="en-US" dirty="0" smtClean="0"/>
              <a:t>Breakers</a:t>
            </a:r>
          </a:p>
          <a:p>
            <a:endParaRPr lang="en-US" dirty="0"/>
          </a:p>
          <a:p>
            <a:r>
              <a:rPr lang="en-US" dirty="0" smtClean="0"/>
              <a:t>Allow for Failure</a:t>
            </a:r>
            <a:endParaRPr lang="en-US" dirty="0"/>
          </a:p>
        </p:txBody>
      </p:sp>
      <p:pic>
        <p:nvPicPr>
          <p:cNvPr id="4" name="Picture 3" descr="sounds familia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810000"/>
            <a:ext cx="3886200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540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skill wins for momentum..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Can you order for yourself at a restaurant?</a:t>
            </a:r>
          </a:p>
          <a:p>
            <a:r>
              <a:rPr lang="en-US" dirty="0" smtClean="0"/>
              <a:t>Can you do self care routines without a lot of reminders?</a:t>
            </a:r>
          </a:p>
          <a:p>
            <a:r>
              <a:rPr lang="en-US" dirty="0" smtClean="0"/>
              <a:t>Do you text anyone who is not your mother?</a:t>
            </a:r>
          </a:p>
          <a:p>
            <a:r>
              <a:rPr lang="en-US" dirty="0" smtClean="0"/>
              <a:t>Do you know how or are learning to do some basic chores around the house?</a:t>
            </a:r>
          </a:p>
          <a:p>
            <a:r>
              <a:rPr lang="en-US" dirty="0" smtClean="0"/>
              <a:t>Build skills for initiative.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150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 in 2018</a:t>
            </a:r>
            <a:endParaRPr lang="en-US" dirty="0"/>
          </a:p>
        </p:txBody>
      </p:sp>
      <p:pic>
        <p:nvPicPr>
          <p:cNvPr id="4" name="Content Placeholder 3" descr="texting-trends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03" b="8603"/>
          <a:stretch>
            <a:fillRect/>
          </a:stretch>
        </p:blipFill>
        <p:spPr>
          <a:xfrm>
            <a:off x="76200" y="1600200"/>
            <a:ext cx="4007603" cy="2209800"/>
          </a:xfrm>
        </p:spPr>
      </p:pic>
      <p:pic>
        <p:nvPicPr>
          <p:cNvPr id="5" name="Picture 4" descr="social medi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756" y="3835400"/>
            <a:ext cx="4425244" cy="2489200"/>
          </a:xfrm>
          <a:prstGeom prst="rect">
            <a:avLst/>
          </a:prstGeom>
        </p:spPr>
      </p:pic>
      <p:pic>
        <p:nvPicPr>
          <p:cNvPr id="6" name="Picture 5" descr="vide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985596"/>
            <a:ext cx="4191000" cy="2796204"/>
          </a:xfrm>
          <a:prstGeom prst="rect">
            <a:avLst/>
          </a:prstGeom>
        </p:spPr>
      </p:pic>
      <p:pic>
        <p:nvPicPr>
          <p:cNvPr id="7" name="Picture 6" descr="selfie.jp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520" y="1524000"/>
            <a:ext cx="353568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71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610600" cy="1371600"/>
          </a:xfrm>
        </p:spPr>
        <p:txBody>
          <a:bodyPr/>
          <a:lstStyle/>
          <a:p>
            <a:pPr eaLnBrk="1" hangingPunct="1"/>
            <a:r>
              <a:rPr lang="en-US" sz="4000" u="sng">
                <a:latin typeface="Tw Cen MT" charset="0"/>
              </a:rPr>
              <a:t>Social Language (Pragmatics) the </a:t>
            </a:r>
            <a:r>
              <a:rPr lang="ja-JP" altLang="en-US" sz="4000" u="sng">
                <a:latin typeface="Tw Cen MT" charset="0"/>
              </a:rPr>
              <a:t>“</a:t>
            </a:r>
            <a:r>
              <a:rPr lang="en-US" altLang="ja-JP" sz="4000" u="sng">
                <a:latin typeface="Tw Cen MT" charset="0"/>
              </a:rPr>
              <a:t>glue</a:t>
            </a:r>
            <a:r>
              <a:rPr lang="ja-JP" altLang="en-US" sz="4000" u="sng">
                <a:latin typeface="Tw Cen MT" charset="0"/>
              </a:rPr>
              <a:t>”</a:t>
            </a:r>
            <a:r>
              <a:rPr lang="en-US" altLang="ja-JP" sz="4000" u="sng">
                <a:latin typeface="Tw Cen MT" charset="0"/>
              </a:rPr>
              <a:t> that makes communication effective </a:t>
            </a:r>
            <a:endParaRPr lang="en-US" sz="4000">
              <a:latin typeface="Tw Cen MT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33400" y="1295400"/>
            <a:ext cx="3810000" cy="4419600"/>
          </a:xfrm>
        </p:spPr>
        <p:txBody>
          <a:bodyPr>
            <a:normAutofit fontScale="92500" lnSpcReduction="20000"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n-US" sz="3200" dirty="0" smtClean="0">
              <a:ea typeface="+mn-ea"/>
              <a:cs typeface="+mn-cs"/>
            </a:endParaRP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sz="3200" dirty="0" smtClean="0">
                <a:ea typeface="+mn-ea"/>
                <a:cs typeface="+mn-cs"/>
              </a:rPr>
              <a:t>Attention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sz="3200" dirty="0" smtClean="0">
                <a:ea typeface="+mn-ea"/>
                <a:cs typeface="+mn-cs"/>
              </a:rPr>
              <a:t>Nonverbal Communication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n-US" sz="1400" dirty="0" smtClean="0">
                <a:ea typeface="+mn-ea"/>
              </a:rPr>
              <a:t>Eye Contact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n-US" sz="1400" dirty="0" smtClean="0">
                <a:ea typeface="+mn-ea"/>
              </a:rPr>
              <a:t>Body Language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n-US" sz="1400" dirty="0" smtClean="0">
                <a:ea typeface="+mn-ea"/>
              </a:rPr>
              <a:t>Physical Appearance</a:t>
            </a:r>
            <a:endParaRPr lang="en-US" sz="3200" dirty="0" smtClean="0">
              <a:ea typeface="+mn-ea"/>
            </a:endParaRP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sz="3200" dirty="0" smtClean="0">
                <a:ea typeface="+mn-ea"/>
                <a:cs typeface="+mn-cs"/>
              </a:rPr>
              <a:t>Conversational skills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n-US" sz="2000" dirty="0" smtClean="0">
                <a:ea typeface="+mn-ea"/>
              </a:rPr>
              <a:t>starting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n-US" sz="2000" dirty="0" smtClean="0">
                <a:ea typeface="+mn-ea"/>
              </a:rPr>
              <a:t>stopping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n-US" sz="2000" dirty="0" smtClean="0">
                <a:ea typeface="+mn-ea"/>
              </a:rPr>
              <a:t>maintaining topic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n-US" sz="2000" dirty="0" smtClean="0">
                <a:ea typeface="+mn-ea"/>
              </a:rPr>
              <a:t>appropriateness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dirty="0" smtClean="0">
              <a:ea typeface="+mn-ea"/>
            </a:endParaRPr>
          </a:p>
        </p:txBody>
      </p:sp>
      <p:sp>
        <p:nvSpPr>
          <p:cNvPr id="6148" name="Rectangle 4"/>
          <p:cNvSpPr>
            <a:spLocks noGrp="1" noChangeArrowheads="1"/>
          </p:cNvSpPr>
          <p:nvPr>
            <p:ph sz="quarter" idx="2"/>
          </p:nvPr>
        </p:nvSpPr>
        <p:spPr>
          <a:xfrm>
            <a:off x="4419600" y="1295400"/>
            <a:ext cx="3810000" cy="4114800"/>
          </a:xfrm>
        </p:spPr>
        <p:txBody>
          <a:bodyPr>
            <a:normAutofit fontScale="92500" lnSpcReduction="20000"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n-US" sz="3000" dirty="0" smtClean="0">
              <a:ea typeface="+mn-ea"/>
              <a:cs typeface="+mn-cs"/>
            </a:endParaRP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sz="3000" dirty="0" smtClean="0">
                <a:ea typeface="+mn-ea"/>
                <a:cs typeface="+mn-cs"/>
              </a:rPr>
              <a:t>Breakdown &amp; repair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n-US" sz="1900" dirty="0" smtClean="0">
                <a:ea typeface="+mn-ea"/>
              </a:rPr>
              <a:t>persistence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n-US" sz="1900" dirty="0" smtClean="0">
                <a:ea typeface="+mn-ea"/>
              </a:rPr>
              <a:t>alternate strategies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sz="3000" dirty="0" smtClean="0">
                <a:ea typeface="+mn-ea"/>
                <a:cs typeface="+mn-cs"/>
              </a:rPr>
              <a:t>Emotional Regulation, Understanding, Expression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sz="3000" dirty="0" smtClean="0">
                <a:ea typeface="+mn-ea"/>
                <a:cs typeface="+mn-cs"/>
              </a:rPr>
              <a:t>Conflict Resolution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sz="3000" dirty="0" smtClean="0">
                <a:ea typeface="+mn-ea"/>
                <a:cs typeface="+mn-cs"/>
              </a:rPr>
              <a:t>Theory of Mind 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n-US" sz="3000" dirty="0" smtClean="0"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Anxiety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43200"/>
            <a:ext cx="8458200" cy="1673225"/>
          </a:xfrm>
        </p:spPr>
        <p:txBody>
          <a:bodyPr/>
          <a:lstStyle/>
          <a:p>
            <a:r>
              <a:rPr lang="en-US" sz="3200" dirty="0" smtClean="0"/>
              <a:t>“Social anxiety can prevent individuals from accessing and interpreting their own social thinking information in ways that allow them to interact easily with peers.” </a:t>
            </a:r>
          </a:p>
          <a:p>
            <a:r>
              <a:rPr lang="en-US" sz="3200" dirty="0"/>
              <a:t>	</a:t>
            </a:r>
            <a:r>
              <a:rPr lang="en-US" sz="3200" dirty="0" smtClean="0"/>
              <a:t>	Michelle Winner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32783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sf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224"/>
            <a:ext cx="9144000" cy="6905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204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5" descr="zon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36700"/>
            <a:ext cx="9144000" cy="376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s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133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232775" cy="990600"/>
          </a:xfrm>
        </p:spPr>
        <p:txBody>
          <a:bodyPr/>
          <a:lstStyle/>
          <a:p>
            <a:r>
              <a:rPr lang="en-US">
                <a:latin typeface="Tw Cen MT" charset="0"/>
              </a:rPr>
              <a:t>Social Language</a:t>
            </a:r>
          </a:p>
        </p:txBody>
      </p:sp>
      <p:sp>
        <p:nvSpPr>
          <p:cNvPr id="1443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153400" cy="5029200"/>
          </a:xfrm>
          <a:extLst/>
        </p:spPr>
        <p:txBody>
          <a:bodyPr/>
          <a:lstStyle/>
          <a:p>
            <a:pPr marL="0" indent="0">
              <a:buFont typeface="Wingdings" charset="0"/>
              <a:buNone/>
              <a:defRPr/>
            </a:pPr>
            <a:r>
              <a:rPr lang="en-US" sz="4000" dirty="0"/>
              <a:t>Students with developmental delays in social thinking do not intuitively learn social information the way </a:t>
            </a:r>
            <a:r>
              <a:rPr lang="en-US" sz="4000" dirty="0" err="1"/>
              <a:t>neurotypical</a:t>
            </a:r>
            <a:r>
              <a:rPr lang="en-US" sz="4000" dirty="0"/>
              <a:t> children do. Instead, they have to be cognitively taught how to think socially and understand the use of related social skills</a:t>
            </a:r>
            <a:r>
              <a:rPr lang="en-US" sz="4000" dirty="0" smtClean="0"/>
              <a:t>.</a:t>
            </a:r>
          </a:p>
          <a:p>
            <a:pPr marL="3657600" lvl="8" indent="0">
              <a:buFont typeface="Wingdings"/>
              <a:buNone/>
              <a:defRPr/>
            </a:pPr>
            <a:r>
              <a:rPr lang="en-US" sz="2400" dirty="0" smtClean="0">
                <a:latin typeface="Comic Sans MS" charset="0"/>
              </a:rPr>
              <a:t>Michelle Garcia Winner</a:t>
            </a:r>
            <a:endParaRPr lang="en-US" sz="2400" dirty="0">
              <a:latin typeface="Comic Sans MS" charset="0"/>
            </a:endParaRP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52400"/>
            <a:ext cx="838200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The CBT approach, which began in the mental health community, is steadily gaining support as a viable treatment method for individuals with ASDs who have strong language communication abilities (</a:t>
            </a:r>
            <a:r>
              <a:rPr lang="en-US" sz="2800" dirty="0" err="1" smtClean="0"/>
              <a:t>Lopata</a:t>
            </a:r>
            <a:r>
              <a:rPr lang="en-US" sz="2800" dirty="0" smtClean="0"/>
              <a:t>, </a:t>
            </a:r>
            <a:r>
              <a:rPr lang="en-US" sz="2800" dirty="0" err="1" smtClean="0"/>
              <a:t>Thomeer</a:t>
            </a:r>
            <a:r>
              <a:rPr lang="en-US" sz="2800" dirty="0" smtClean="0"/>
              <a:t>, Volker, &amp; </a:t>
            </a:r>
            <a:r>
              <a:rPr lang="en-US" sz="2800" dirty="0" err="1" smtClean="0"/>
              <a:t>Nida</a:t>
            </a:r>
            <a:r>
              <a:rPr lang="en-US" sz="2800" dirty="0" smtClean="0"/>
              <a:t>, 2006; </a:t>
            </a:r>
            <a:r>
              <a:rPr lang="en-US" sz="2800" dirty="0" err="1" smtClean="0"/>
              <a:t>Reaven</a:t>
            </a:r>
            <a:r>
              <a:rPr lang="en-US" sz="2800" dirty="0" smtClean="0"/>
              <a:t>, Blakeley-Smith, Nichols, </a:t>
            </a:r>
            <a:r>
              <a:rPr lang="en-US" sz="2800" dirty="0" err="1" smtClean="0"/>
              <a:t>Dasari</a:t>
            </a:r>
            <a:r>
              <a:rPr lang="en-US" sz="2800" dirty="0" smtClean="0"/>
              <a:t>, </a:t>
            </a:r>
            <a:r>
              <a:rPr lang="en-US" sz="2800" dirty="0" err="1" smtClean="0"/>
              <a:t>Flanigan</a:t>
            </a:r>
            <a:r>
              <a:rPr lang="en-US" sz="2800" dirty="0" smtClean="0"/>
              <a:t>, &amp; Hepburn, 2009). CBT provides a </a:t>
            </a:r>
            <a:r>
              <a:rPr lang="en-US" sz="3200" b="1" u="sng" dirty="0" smtClean="0"/>
              <a:t>concrete method </a:t>
            </a:r>
            <a:r>
              <a:rPr lang="en-US" sz="2800" dirty="0" smtClean="0"/>
              <a:t>through which students and providers can discuss social expectations (perceptions, thoughts, and emotions) and then define social-behavioral adaptations, better known as “social skills.”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5152072"/>
            <a:ext cx="89810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Social Communication Strategies for Adolescents With Autism</a:t>
            </a:r>
          </a:p>
          <a:p>
            <a:r>
              <a:rPr lang="en-US" dirty="0" smtClean="0">
                <a:hlinkClick r:id="rId2"/>
              </a:rPr>
              <a:t>Michelle Garcia Winner, MA, CCC-SLP; </a:t>
            </a:r>
            <a:r>
              <a:rPr lang="en-US" dirty="0" smtClean="0">
                <a:hlinkClick r:id="rId3"/>
              </a:rPr>
              <a:t>Pamela J. Crooke, PhD, CCC-SLP</a:t>
            </a:r>
          </a:p>
          <a:p>
            <a:r>
              <a:rPr lang="en-US" b="1" i="1" dirty="0" smtClean="0"/>
              <a:t>The </a:t>
            </a:r>
            <a:r>
              <a:rPr lang="en-US" b="1" i="1" dirty="0"/>
              <a:t>ASHA Leader</a:t>
            </a:r>
            <a:r>
              <a:rPr lang="en-US" dirty="0"/>
              <a:t>, January 2011, Vol. 16, 8-11. doi:10.1044/leader.FTR1.16012011.8</a:t>
            </a:r>
          </a:p>
        </p:txBody>
      </p:sp>
    </p:spTree>
    <p:extLst>
      <p:ext uri="{BB962C8B-B14F-4D97-AF65-F5344CB8AC3E}">
        <p14:creationId xmlns:p14="http://schemas.microsoft.com/office/powerpoint/2010/main" val="3517276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8991600" cy="1219200"/>
          </a:xfrm>
        </p:spPr>
        <p:txBody>
          <a:bodyPr/>
          <a:lstStyle/>
          <a:p>
            <a:r>
              <a:rPr lang="en-US" sz="2800" b="1">
                <a:latin typeface="Tw Cen MT" charset="0"/>
              </a:rPr>
              <a:t>A Framework for teaching Social Skills to Students with Asperger Syndrome in the General education classroom </a:t>
            </a:r>
            <a:r>
              <a:rPr lang="en-US" sz="2800">
                <a:latin typeface="Tw Cen MT" charset="0"/>
              </a:rPr>
              <a:t/>
            </a:r>
            <a:br>
              <a:rPr lang="en-US" sz="2800">
                <a:latin typeface="Tw Cen MT" charset="0"/>
              </a:rPr>
            </a:br>
            <a:endParaRPr lang="en-US" sz="2800">
              <a:latin typeface="Tw Cen MT" charset="0"/>
            </a:endParaRPr>
          </a:p>
        </p:txBody>
      </p:sp>
      <p:sp>
        <p:nvSpPr>
          <p:cNvPr id="80898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>
              <a:defRPr/>
            </a:pPr>
            <a:r>
              <a:rPr lang="en-US" sz="4400" dirty="0" smtClean="0">
                <a:latin typeface="Tw Cen MT" charset="0"/>
              </a:rPr>
              <a:t>Direct Instruction</a:t>
            </a:r>
          </a:p>
          <a:p>
            <a:pPr>
              <a:defRPr/>
            </a:pPr>
            <a:r>
              <a:rPr lang="en-US" sz="4400" dirty="0"/>
              <a:t>C</a:t>
            </a:r>
            <a:r>
              <a:rPr lang="en-US" sz="4400" dirty="0" smtClean="0"/>
              <a:t>ontextualizing </a:t>
            </a:r>
            <a:r>
              <a:rPr lang="en-US" sz="4400" dirty="0"/>
              <a:t>Social Skill Practice </a:t>
            </a:r>
            <a:endParaRPr lang="en-US" sz="4400" dirty="0" smtClean="0"/>
          </a:p>
          <a:p>
            <a:pPr>
              <a:defRPr/>
            </a:pPr>
            <a:r>
              <a:rPr lang="en-US" sz="4400" dirty="0" smtClean="0"/>
              <a:t>Peer Assisted Learning</a:t>
            </a:r>
          </a:p>
          <a:p>
            <a:pPr>
              <a:defRPr/>
            </a:pPr>
            <a:endParaRPr lang="en-US" dirty="0"/>
          </a:p>
          <a:p>
            <a:pPr marL="0" indent="0">
              <a:buFont typeface="Wingdings" charset="0"/>
              <a:buNone/>
              <a:defRPr/>
            </a:pPr>
            <a:r>
              <a:rPr lang="en-US" sz="2000" dirty="0" err="1" smtClean="0"/>
              <a:t>Whitby</a:t>
            </a:r>
            <a:r>
              <a:rPr lang="en-US" sz="2000" dirty="0" smtClean="0"/>
              <a:t>,</a:t>
            </a:r>
            <a:r>
              <a:rPr lang="en-US" sz="2000" dirty="0"/>
              <a:t> Ogilvie</a:t>
            </a:r>
            <a:r>
              <a:rPr lang="en-US" sz="2000" dirty="0" smtClean="0"/>
              <a:t>, </a:t>
            </a:r>
            <a:r>
              <a:rPr lang="en-US" sz="2000" dirty="0" err="1" smtClean="0"/>
              <a:t>Mancil</a:t>
            </a:r>
            <a:r>
              <a:rPr lang="en-US" sz="2000" dirty="0" smtClean="0"/>
              <a:t> (2012) </a:t>
            </a:r>
            <a:r>
              <a:rPr lang="en-US" sz="2000" dirty="0"/>
              <a:t>A Framework for teaching Social Skills to Students with Asperger Syndrome in the General education classroom </a:t>
            </a:r>
            <a:r>
              <a:rPr lang="en-US" sz="2000" i="1" dirty="0" smtClean="0"/>
              <a:t>Journal of Developmental Disabilities, </a:t>
            </a:r>
            <a:r>
              <a:rPr lang="en-US" sz="2000" dirty="0" smtClean="0"/>
              <a:t>(18)1, 62-72.</a:t>
            </a:r>
          </a:p>
          <a:p>
            <a:pPr marL="0" indent="0">
              <a:buFont typeface="Wingdings" charset="0"/>
              <a:buNone/>
              <a:defRPr/>
            </a:pPr>
            <a:endParaRPr lang="en-US" sz="1600" dirty="0" smtClean="0"/>
          </a:p>
          <a:p>
            <a:pPr marL="0" indent="0">
              <a:buFont typeface="Wingdings" charset="0"/>
              <a:buNone/>
              <a:defRPr/>
            </a:pPr>
            <a:endParaRPr lang="en-US" sz="1600" dirty="0" smtClean="0"/>
          </a:p>
          <a:p>
            <a:pPr>
              <a:defRPr/>
            </a:pPr>
            <a:endParaRPr lang="en-US" dirty="0">
              <a:latin typeface="Tw Cen MT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5"/>
          <p:cNvSpPr>
            <a:spLocks noGrp="1"/>
          </p:cNvSpPr>
          <p:nvPr>
            <p:ph type="title"/>
          </p:nvPr>
        </p:nvSpPr>
        <p:spPr>
          <a:xfrm>
            <a:off x="609600" y="22225"/>
            <a:ext cx="8153400" cy="990600"/>
          </a:xfrm>
        </p:spPr>
        <p:txBody>
          <a:bodyPr/>
          <a:lstStyle/>
          <a:p>
            <a:r>
              <a:rPr lang="en-US">
                <a:latin typeface="Tw Cen MT" charset="0"/>
              </a:rPr>
              <a:t>The Social Thinking-Social Communication Profile</a:t>
            </a:r>
          </a:p>
        </p:txBody>
      </p:sp>
      <p:sp>
        <p:nvSpPr>
          <p:cNvPr id="26626" name="Content Placeholder 6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876800"/>
          </a:xfrm>
        </p:spPr>
        <p:txBody>
          <a:bodyPr/>
          <a:lstStyle/>
          <a:p>
            <a:pPr marL="0" indent="0">
              <a:buFont typeface="Wingdings" charset="0"/>
              <a:buNone/>
            </a:pPr>
            <a:r>
              <a:rPr lang="en-US" dirty="0">
                <a:latin typeface="Tw Cen MT" charset="0"/>
              </a:rPr>
              <a:t>Neurotypical Social Communicator</a:t>
            </a:r>
          </a:p>
          <a:p>
            <a:pPr marL="0" indent="0">
              <a:buFont typeface="Wingdings" charset="0"/>
              <a:buNone/>
            </a:pPr>
            <a:r>
              <a:rPr lang="en-US" dirty="0">
                <a:solidFill>
                  <a:srgbClr val="FFFF00"/>
                </a:solidFill>
              </a:rPr>
              <a:t>Nuance Challenged Social Communicator</a:t>
            </a:r>
          </a:p>
          <a:p>
            <a:pPr marL="0" indent="0">
              <a:buFont typeface="Wingdings" charset="0"/>
              <a:buNone/>
            </a:pPr>
            <a:r>
              <a:rPr lang="en-US" dirty="0">
                <a:solidFill>
                  <a:srgbClr val="FFFF00"/>
                </a:solidFill>
              </a:rPr>
              <a:t>	Socially Anxious Social Communicator</a:t>
            </a:r>
          </a:p>
          <a:p>
            <a:pPr marL="0" indent="0">
              <a:buFont typeface="Wingdings" charset="0"/>
              <a:buNone/>
            </a:pPr>
            <a:r>
              <a:rPr lang="en-US" dirty="0">
                <a:solidFill>
                  <a:srgbClr val="FFFF00"/>
                </a:solidFill>
              </a:rPr>
              <a:t>	Weak Interactive Social Communicator</a:t>
            </a:r>
          </a:p>
          <a:p>
            <a:pPr marL="0" indent="0">
              <a:buFont typeface="Wingdings" charset="0"/>
              <a:buNone/>
            </a:pPr>
            <a:r>
              <a:rPr lang="en-US" dirty="0">
                <a:solidFill>
                  <a:srgbClr val="FFFF00"/>
                </a:solidFill>
              </a:rPr>
              <a:t>Emerging Social Communicator</a:t>
            </a:r>
          </a:p>
          <a:p>
            <a:pPr marL="0" indent="0">
              <a:buFont typeface="Wingdings" charset="0"/>
              <a:buNone/>
            </a:pPr>
            <a:r>
              <a:rPr lang="en-US" dirty="0">
                <a:latin typeface="Tw Cen MT" charset="0"/>
              </a:rPr>
              <a:t>Challenged Social Communicator</a:t>
            </a:r>
          </a:p>
          <a:p>
            <a:pPr marL="0" indent="0">
              <a:buFont typeface="Wingdings" charset="0"/>
              <a:buNone/>
            </a:pPr>
            <a:r>
              <a:rPr lang="en-US" dirty="0">
                <a:latin typeface="Tw Cen MT" charset="0"/>
              </a:rPr>
              <a:t>Significantly Challenged Social Communicator</a:t>
            </a:r>
          </a:p>
          <a:p>
            <a:pPr marL="0" indent="0">
              <a:buFont typeface="Wingdings" charset="0"/>
              <a:buNone/>
            </a:pPr>
            <a:r>
              <a:rPr lang="en-US" dirty="0">
                <a:latin typeface="Tw Cen MT" charset="0"/>
              </a:rPr>
              <a:t>Resistant Social Communicator</a:t>
            </a:r>
          </a:p>
          <a:p>
            <a:pPr marL="0" indent="0">
              <a:buFont typeface="Wingdings" charset="0"/>
              <a:buNone/>
            </a:pPr>
            <a:endParaRPr lang="en-US" sz="1600" dirty="0">
              <a:latin typeface="Tw Cen MT" charset="0"/>
            </a:endParaRPr>
          </a:p>
          <a:p>
            <a:pPr marL="0" indent="0">
              <a:buFont typeface="Wingdings" charset="0"/>
              <a:buNone/>
            </a:pPr>
            <a:r>
              <a:rPr lang="en-US" sz="1600" dirty="0">
                <a:latin typeface="Tw Cen MT" charset="0"/>
              </a:rPr>
              <a:t>http://</a:t>
            </a:r>
            <a:r>
              <a:rPr lang="en-US" sz="1600" dirty="0" err="1">
                <a:latin typeface="Tw Cen MT" charset="0"/>
              </a:rPr>
              <a:t>www.socialthinking.com</a:t>
            </a:r>
            <a:r>
              <a:rPr lang="en-US" sz="1600" dirty="0">
                <a:latin typeface="Tw Cen MT" charset="0"/>
              </a:rPr>
              <a:t>/what-is-social-thinking/social-thinking-social-communication-profile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3400" y="228600"/>
            <a:ext cx="8001000" cy="5262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Compared to typically developing children, children with autism were both</a:t>
            </a:r>
          </a:p>
          <a:p>
            <a:r>
              <a:rPr lang="en-US" sz="2800" dirty="0"/>
              <a:t>lonelier and had less complete understandings of loneliness. Although all children with autism reported </a:t>
            </a:r>
            <a:r>
              <a:rPr lang="en-US" sz="2800" dirty="0" smtClean="0"/>
              <a:t>having </a:t>
            </a:r>
            <a:r>
              <a:rPr lang="en-US" sz="2800" dirty="0"/>
              <a:t>at least one friend, the quality of their friendships was poorer in terms of companionship, security, and</a:t>
            </a:r>
          </a:p>
          <a:p>
            <a:r>
              <a:rPr lang="en-US" sz="2800" dirty="0"/>
              <a:t>help. Fewer associations were found between loneliness and friendship for the autistic than for the non-</a:t>
            </a:r>
            <a:r>
              <a:rPr lang="en-US" sz="2800" dirty="0" smtClean="0"/>
              <a:t>autistic children</a:t>
            </a:r>
            <a:r>
              <a:rPr lang="en-US" sz="2800" dirty="0"/>
              <a:t>, suggesting less understanding of the relation between loneliness and </a:t>
            </a:r>
            <a:r>
              <a:rPr lang="en-US" sz="2800" dirty="0" smtClean="0"/>
              <a:t>friendship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609600" y="5602069"/>
            <a:ext cx="731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Bauminger</a:t>
            </a:r>
            <a:r>
              <a:rPr lang="en-US" dirty="0"/>
              <a:t>, N., &amp; </a:t>
            </a:r>
            <a:r>
              <a:rPr lang="en-US" dirty="0" err="1"/>
              <a:t>Kasari</a:t>
            </a:r>
            <a:r>
              <a:rPr lang="en-US" dirty="0"/>
              <a:t>, C. (2000). Loneliness and friendship in high-functioning children with autism. </a:t>
            </a:r>
            <a:r>
              <a:rPr lang="en-US" i="1" dirty="0"/>
              <a:t>Child Development,</a:t>
            </a:r>
            <a:r>
              <a:rPr lang="en-US" dirty="0"/>
              <a:t> </a:t>
            </a:r>
            <a:r>
              <a:rPr lang="en-US" i="1" dirty="0"/>
              <a:t>71</a:t>
            </a:r>
            <a:r>
              <a:rPr lang="en-US" dirty="0"/>
              <a:t>, 447–456.</a:t>
            </a:r>
          </a:p>
        </p:txBody>
      </p:sp>
    </p:spTree>
    <p:extLst>
      <p:ext uri="{BB962C8B-B14F-4D97-AF65-F5344CB8AC3E}">
        <p14:creationId xmlns:p14="http://schemas.microsoft.com/office/powerpoint/2010/main" val="614297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IMG_4458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6"/>
          <a:stretch/>
        </p:blipFill>
        <p:spPr>
          <a:xfrm rot="5400000">
            <a:off x="503532" y="715669"/>
            <a:ext cx="7908337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006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4158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96" r="9537"/>
          <a:stretch/>
        </p:blipFill>
        <p:spPr>
          <a:xfrm rot="5400000">
            <a:off x="1217541" y="74544"/>
            <a:ext cx="6858002" cy="670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564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55217</TotalTime>
  <Words>651</Words>
  <Application>Microsoft Macintosh PowerPoint</Application>
  <PresentationFormat>On-screen Show (4:3)</PresentationFormat>
  <Paragraphs>114</Paragraphs>
  <Slides>23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Median</vt:lpstr>
      <vt:lpstr>Relationship Goals: Supporting Social Skills for Peer Relationships. </vt:lpstr>
      <vt:lpstr>Social Language (Pragmatics) the “glue” that makes communication effective </vt:lpstr>
      <vt:lpstr>Social Language</vt:lpstr>
      <vt:lpstr>PowerPoint Presentation</vt:lpstr>
      <vt:lpstr>A Framework for teaching Social Skills to Students with Asperger Syndrome in the General education classroom  </vt:lpstr>
      <vt:lpstr>The Social Thinking-Social Communication Profile</vt:lpstr>
      <vt:lpstr>PowerPoint Presentation</vt:lpstr>
      <vt:lpstr>PowerPoint Presentation</vt:lpstr>
      <vt:lpstr>PowerPoint Presentation</vt:lpstr>
      <vt:lpstr>PowerPoint Presentation</vt:lpstr>
      <vt:lpstr>4 Steps of Communication </vt:lpstr>
      <vt:lpstr> </vt:lpstr>
      <vt:lpstr> 2. Establish physical presence; enter with your body attuned to the group.  </vt:lpstr>
      <vt:lpstr> 3. Think with your eyes. </vt:lpstr>
      <vt:lpstr> 4. Use your words to relate to others.  </vt:lpstr>
      <vt:lpstr>Dating </vt:lpstr>
      <vt:lpstr>Understanding Healthy Relationships</vt:lpstr>
      <vt:lpstr>Simple skill wins for momentum..</vt:lpstr>
      <vt:lpstr>Communication in 2018</vt:lpstr>
      <vt:lpstr>Social Anxiety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Lee Kirkman</dc:creator>
  <cp:lastModifiedBy>Andrea Kirkman</cp:lastModifiedBy>
  <cp:revision>389</cp:revision>
  <dcterms:created xsi:type="dcterms:W3CDTF">2007-06-11T00:46:56Z</dcterms:created>
  <dcterms:modified xsi:type="dcterms:W3CDTF">2018-03-30T19:53:31Z</dcterms:modified>
</cp:coreProperties>
</file>