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8" r:id="rId2"/>
    <p:sldId id="259" r:id="rId3"/>
    <p:sldId id="263" r:id="rId4"/>
    <p:sldId id="262" r:id="rId5"/>
    <p:sldId id="315" r:id="rId6"/>
    <p:sldId id="319" r:id="rId7"/>
    <p:sldId id="323" r:id="rId8"/>
    <p:sldId id="318" r:id="rId9"/>
    <p:sldId id="324" r:id="rId10"/>
    <p:sldId id="313" r:id="rId11"/>
    <p:sldId id="314" r:id="rId12"/>
    <p:sldId id="292" r:id="rId13"/>
    <p:sldId id="283" r:id="rId14"/>
    <p:sldId id="291" r:id="rId15"/>
    <p:sldId id="290" r:id="rId16"/>
    <p:sldId id="293" r:id="rId17"/>
    <p:sldId id="294" r:id="rId18"/>
    <p:sldId id="320" r:id="rId19"/>
    <p:sldId id="317" r:id="rId20"/>
    <p:sldId id="295" r:id="rId21"/>
    <p:sldId id="322"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2759" autoAdjust="0"/>
  </p:normalViewPr>
  <p:slideViewPr>
    <p:cSldViewPr>
      <p:cViewPr varScale="1">
        <p:scale>
          <a:sx n="108" d="100"/>
          <a:sy n="108" d="100"/>
        </p:scale>
        <p:origin x="-171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A45944F-1CB3-40DC-B433-B12FFCAD544E}" type="datetimeFigureOut">
              <a:rPr lang="en-US" smtClean="0"/>
              <a:pPr/>
              <a:t>3/28/2018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CF620A5-38BF-448B-AEC8-015C2E5B23CE}" type="slidenum">
              <a:rPr lang="en-US" smtClean="0"/>
              <a:pPr/>
              <a:t>‹#›</a:t>
            </a:fld>
            <a:endParaRPr lang="en-US"/>
          </a:p>
        </p:txBody>
      </p:sp>
    </p:spTree>
    <p:extLst>
      <p:ext uri="{BB962C8B-B14F-4D97-AF65-F5344CB8AC3E}">
        <p14:creationId xmlns="" xmlns:p14="http://schemas.microsoft.com/office/powerpoint/2010/main" val="3194449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E5F261ED-6204-46C7-89AA-2FC026791349}" type="datetimeFigureOut">
              <a:rPr lang="en-US" smtClean="0"/>
              <a:pPr/>
              <a:t>3/28/2018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ADFEA993-DDCC-4C07-8EC8-67EE3BEF6059}" type="slidenum">
              <a:rPr lang="en-US" smtClean="0"/>
              <a:pPr/>
              <a:t>‹#›</a:t>
            </a:fld>
            <a:endParaRPr lang="en-US"/>
          </a:p>
        </p:txBody>
      </p:sp>
    </p:spTree>
    <p:extLst>
      <p:ext uri="{BB962C8B-B14F-4D97-AF65-F5344CB8AC3E}">
        <p14:creationId xmlns="" xmlns:p14="http://schemas.microsoft.com/office/powerpoint/2010/main" val="4086573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Individuals cannot be understood in isolation from one another, but rather as a part of their family, as the family is an emotional unit. Families are systems of interconnected and interdependent individuals, none of whom can be understood in isolation from the system.</a:t>
            </a:r>
            <a:endParaRPr lang="en-US" dirty="0"/>
          </a:p>
        </p:txBody>
      </p:sp>
      <p:sp>
        <p:nvSpPr>
          <p:cNvPr id="4" name="Slide Number Placeholder 3"/>
          <p:cNvSpPr>
            <a:spLocks noGrp="1"/>
          </p:cNvSpPr>
          <p:nvPr>
            <p:ph type="sldNum" sz="quarter" idx="10"/>
          </p:nvPr>
        </p:nvSpPr>
        <p:spPr/>
        <p:txBody>
          <a:bodyPr/>
          <a:lstStyle/>
          <a:p>
            <a:fld id="{ADFEA993-DDCC-4C07-8EC8-67EE3BEF6059}" type="slidenum">
              <a:rPr lang="en-US" smtClean="0"/>
              <a:pPr/>
              <a:t>6</a:t>
            </a:fld>
            <a:endParaRPr lang="en-US"/>
          </a:p>
        </p:txBody>
      </p:sp>
    </p:spTree>
    <p:extLst>
      <p:ext uri="{BB962C8B-B14F-4D97-AF65-F5344CB8AC3E}">
        <p14:creationId xmlns="" xmlns:p14="http://schemas.microsoft.com/office/powerpoint/2010/main" val="768718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Individuals cannot be understood in isolation from one another, but rather as a part of their family, as the family is an emotional unit. Families are systems of interconnected and interdependent individuals, none of whom can be understood in isolation from the system.</a:t>
            </a:r>
            <a:endParaRPr lang="en-US" dirty="0"/>
          </a:p>
        </p:txBody>
      </p:sp>
      <p:sp>
        <p:nvSpPr>
          <p:cNvPr id="4" name="Slide Number Placeholder 3"/>
          <p:cNvSpPr>
            <a:spLocks noGrp="1"/>
          </p:cNvSpPr>
          <p:nvPr>
            <p:ph type="sldNum" sz="quarter" idx="10"/>
          </p:nvPr>
        </p:nvSpPr>
        <p:spPr/>
        <p:txBody>
          <a:bodyPr/>
          <a:lstStyle/>
          <a:p>
            <a:fld id="{ADFEA993-DDCC-4C07-8EC8-67EE3BEF6059}" type="slidenum">
              <a:rPr lang="en-US" smtClean="0"/>
              <a:pPr/>
              <a:t>7</a:t>
            </a:fld>
            <a:endParaRPr lang="en-US"/>
          </a:p>
        </p:txBody>
      </p:sp>
    </p:spTree>
    <p:extLst>
      <p:ext uri="{BB962C8B-B14F-4D97-AF65-F5344CB8AC3E}">
        <p14:creationId xmlns="" xmlns:p14="http://schemas.microsoft.com/office/powerpoint/2010/main" val="768718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3/28/2018</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601" name="Picture 1" descr="\\CHASTG01\Public Share\MARKETING STAFF ONLY\Logos\New SCI Logo Family 2015\SCI Butterfly\SCI Butterfly.png"/>
          <p:cNvPicPr>
            <a:picLocks noChangeAspect="1" noChangeArrowheads="1"/>
          </p:cNvPicPr>
          <p:nvPr/>
        </p:nvPicPr>
        <p:blipFill>
          <a:blip r:embed="rId2" cstate="print"/>
          <a:srcRect/>
          <a:stretch>
            <a:fillRect/>
          </a:stretch>
        </p:blipFill>
        <p:spPr bwMode="auto">
          <a:xfrm>
            <a:off x="-1447800" y="3225800"/>
            <a:ext cx="1090296" cy="1458384"/>
          </a:xfrm>
          <a:prstGeom prst="rect">
            <a:avLst/>
          </a:prstGeom>
          <a:noFill/>
        </p:spPr>
      </p:pic>
      <p:pic>
        <p:nvPicPr>
          <p:cNvPr id="2" name="Picture 2" descr="\\CHASTG01\Public Share\MARKETING STAFF ONLY\Logos\New SCI Logo Family 2015\Siskin Children's Institute ONLY\SCI Logo RGB REVERSED.png"/>
          <p:cNvPicPr>
            <a:picLocks noChangeAspect="1" noChangeArrowheads="1"/>
          </p:cNvPicPr>
          <p:nvPr/>
        </p:nvPicPr>
        <p:blipFill>
          <a:blip r:embed="rId3" cstate="print"/>
          <a:srcRect/>
          <a:stretch>
            <a:fillRect/>
          </a:stretch>
        </p:blipFill>
        <p:spPr bwMode="auto">
          <a:xfrm>
            <a:off x="2819400" y="2590800"/>
            <a:ext cx="3429000" cy="163604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withEffect">
                                  <p:stCondLst>
                                    <p:cond delay="0"/>
                                  </p:stCondLst>
                                  <p:childTnLst>
                                    <p:animMotion origin="layout" path="M 0.06528 0.00301 C 0.35069 0.12245 0.63628 0.2419 0.78715 0.25301 C 0.9375 0.26389 0.96719 0.16736 0.96736 0.06968 C 0.96753 -0.02778 0.81805 -0.26505 0.78819 -0.33218 " pathEditMode="relative" rAng="0" ptsTypes="aaaA">
                                      <p:cBhvr>
                                        <p:cTn id="6" dur="3000" fill="hold"/>
                                        <p:tgtEl>
                                          <p:spTgt spid="25601"/>
                                        </p:tgtEl>
                                        <p:attrNameLst>
                                          <p:attrName>ppt_x</p:attrName>
                                          <p:attrName>ppt_y</p:attrName>
                                        </p:attrNameLst>
                                      </p:cBhvr>
                                      <p:rCtr x="45100" y="-37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558720"/>
            <a:ext cx="9144000" cy="584775"/>
          </a:xfrm>
          <a:prstGeom prst="rect">
            <a:avLst/>
          </a:prstGeom>
          <a:noFill/>
        </p:spPr>
        <p:txBody>
          <a:bodyPr wrap="square" rtlCol="0">
            <a:spAutoFit/>
          </a:bodyPr>
          <a:lstStyle/>
          <a:p>
            <a:pPr algn="ctr"/>
            <a:r>
              <a:rPr lang="en-US" sz="3200" dirty="0" smtClean="0">
                <a:solidFill>
                  <a:srgbClr val="0070C0"/>
                </a:solidFill>
                <a:latin typeface="Gidole" pitchFamily="2" charset="0"/>
                <a:cs typeface="Arial" pitchFamily="34" charset="0"/>
              </a:rPr>
              <a:t>- What’s My New Role? -</a:t>
            </a:r>
            <a:endParaRPr lang="en-US" sz="3200" dirty="0" smtClean="0">
              <a:solidFill>
                <a:schemeClr val="tx1">
                  <a:lumMod val="65000"/>
                  <a:lumOff val="35000"/>
                </a:schemeClr>
              </a:solidFill>
              <a:latin typeface="Gidole" pitchFamily="2" charset="0"/>
              <a:cs typeface="Arial" pitchFamily="34" charset="0"/>
            </a:endParaRPr>
          </a:p>
        </p:txBody>
      </p:sp>
      <p:sp>
        <p:nvSpPr>
          <p:cNvPr id="6" name="Rectangle 5"/>
          <p:cNvSpPr/>
          <p:nvPr/>
        </p:nvSpPr>
        <p:spPr>
          <a:xfrm>
            <a:off x="0" y="6248400"/>
            <a:ext cx="9144000" cy="6096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6375401"/>
            <a:ext cx="7162800" cy="276999"/>
          </a:xfrm>
          <a:prstGeom prst="rect">
            <a:avLst/>
          </a:prstGeom>
          <a:noFill/>
        </p:spPr>
        <p:txBody>
          <a:bodyPr wrap="square" rtlCol="0">
            <a:spAutoFit/>
          </a:bodyPr>
          <a:lstStyle/>
          <a:p>
            <a:r>
              <a:rPr lang="en-US" sz="1200" dirty="0" smtClean="0">
                <a:solidFill>
                  <a:schemeClr val="bg1"/>
                </a:solidFill>
              </a:rPr>
              <a:t>SERVING CHILDREN WITH SPECIAL NEEDS AND THEIR FAMILIES SINCE 1950   |   siskin.org</a:t>
            </a:r>
          </a:p>
        </p:txBody>
      </p:sp>
      <p:pic>
        <p:nvPicPr>
          <p:cNvPr id="10" name="Picture 3" descr="\\CHASTG01\Public Share\MARKETING STAFF ONLY\Logos\New SCI Logo Family 2015\SCI Butterfly\SCI Butterfly.png"/>
          <p:cNvPicPr>
            <a:picLocks noChangeAspect="1" noChangeArrowheads="1"/>
          </p:cNvPicPr>
          <p:nvPr/>
        </p:nvPicPr>
        <p:blipFill>
          <a:blip r:embed="rId2" cstate="print"/>
          <a:srcRect/>
          <a:stretch>
            <a:fillRect/>
          </a:stretch>
        </p:blipFill>
        <p:spPr bwMode="auto">
          <a:xfrm>
            <a:off x="7239001" y="5562600"/>
            <a:ext cx="596577" cy="797984"/>
          </a:xfrm>
          <a:prstGeom prst="rect">
            <a:avLst/>
          </a:prstGeom>
          <a:noFill/>
        </p:spPr>
      </p:pic>
      <p:pic>
        <p:nvPicPr>
          <p:cNvPr id="11" name="Picture 2" descr="\\CHASTG01\Public Share\MARKETING STAFF ONLY\Logos\New SCI Logo Family 2015\Siskin Children's Institute ONLY\SCI Logo RGB REVERSED.png"/>
          <p:cNvPicPr>
            <a:picLocks noChangeAspect="1" noChangeArrowheads="1"/>
          </p:cNvPicPr>
          <p:nvPr/>
        </p:nvPicPr>
        <p:blipFill>
          <a:blip r:embed="rId3" cstate="print"/>
          <a:srcRect/>
          <a:stretch>
            <a:fillRect/>
          </a:stretch>
        </p:blipFill>
        <p:spPr bwMode="auto">
          <a:xfrm>
            <a:off x="8229600" y="6375399"/>
            <a:ext cx="762000" cy="363564"/>
          </a:xfrm>
          <a:prstGeom prst="rect">
            <a:avLst/>
          </a:prstGeom>
          <a:noFill/>
        </p:spPr>
      </p:pic>
      <p:sp>
        <p:nvSpPr>
          <p:cNvPr id="7" name="TextBox 6"/>
          <p:cNvSpPr txBox="1"/>
          <p:nvPr/>
        </p:nvSpPr>
        <p:spPr>
          <a:xfrm>
            <a:off x="533400" y="1105555"/>
            <a:ext cx="7239000" cy="5447645"/>
          </a:xfrm>
          <a:prstGeom prst="rect">
            <a:avLst/>
          </a:prstGeom>
          <a:noFill/>
        </p:spPr>
        <p:txBody>
          <a:bodyPr wrap="square" rtlCol="0">
            <a:spAutoFit/>
          </a:bodyPr>
          <a:lstStyle/>
          <a:p>
            <a:r>
              <a:rPr lang="en-US" sz="3200" dirty="0" smtClean="0">
                <a:solidFill>
                  <a:srgbClr val="0070C0"/>
                </a:solidFill>
                <a:latin typeface="Gidole"/>
              </a:rPr>
              <a:t>Reflection on One’s Developmental Trajectory of Life</a:t>
            </a:r>
          </a:p>
          <a:p>
            <a:pPr>
              <a:buFont typeface="Courier New" pitchFamily="49" charset="0"/>
              <a:buChar char="o"/>
            </a:pPr>
            <a:r>
              <a:rPr lang="en-US" sz="2800" dirty="0" smtClean="0">
                <a:latin typeface="Gidole"/>
              </a:rPr>
              <a:t>Roles </a:t>
            </a:r>
            <a:r>
              <a:rPr lang="en-US" sz="2800" dirty="0" smtClean="0">
                <a:latin typeface="Gidole"/>
              </a:rPr>
              <a:t>typically associated with a </a:t>
            </a:r>
            <a:r>
              <a:rPr lang="en-US" sz="2800" dirty="0" smtClean="0">
                <a:latin typeface="Gidole"/>
              </a:rPr>
              <a:t>choice:</a:t>
            </a:r>
            <a:endParaRPr lang="en-US" sz="2800" dirty="0" smtClean="0">
              <a:latin typeface="Gidole"/>
            </a:endParaRPr>
          </a:p>
          <a:p>
            <a:pPr lvl="1">
              <a:buFont typeface="Courier New" pitchFamily="49" charset="0"/>
              <a:buChar char="o"/>
            </a:pPr>
            <a:r>
              <a:rPr lang="en-US" sz="2800" dirty="0" smtClean="0">
                <a:latin typeface="Gidole"/>
              </a:rPr>
              <a:t> Spouse</a:t>
            </a:r>
          </a:p>
          <a:p>
            <a:pPr lvl="1">
              <a:buFont typeface="Courier New" pitchFamily="49" charset="0"/>
              <a:buChar char="o"/>
            </a:pPr>
            <a:r>
              <a:rPr lang="en-US" sz="2800" dirty="0" smtClean="0">
                <a:latin typeface="Gidole"/>
              </a:rPr>
              <a:t> </a:t>
            </a:r>
            <a:r>
              <a:rPr lang="en-US" sz="2800" dirty="0" smtClean="0">
                <a:latin typeface="Gidole"/>
              </a:rPr>
              <a:t>Children</a:t>
            </a:r>
            <a:endParaRPr lang="en-US" sz="2800" dirty="0" smtClean="0">
              <a:latin typeface="Gidole"/>
            </a:endParaRPr>
          </a:p>
          <a:p>
            <a:pPr lvl="1">
              <a:buFont typeface="Courier New" pitchFamily="49" charset="0"/>
              <a:buChar char="o"/>
            </a:pPr>
            <a:r>
              <a:rPr lang="en-US" sz="2800" dirty="0" smtClean="0">
                <a:latin typeface="Gidole"/>
              </a:rPr>
              <a:t> Job/Career Role</a:t>
            </a:r>
          </a:p>
          <a:p>
            <a:pPr>
              <a:buFont typeface="Courier New" pitchFamily="49" charset="0"/>
              <a:buChar char="o"/>
            </a:pPr>
            <a:r>
              <a:rPr lang="en-US" sz="2800" dirty="0" smtClean="0">
                <a:latin typeface="Gidole"/>
              </a:rPr>
              <a:t>Roles we acquire</a:t>
            </a:r>
          </a:p>
          <a:p>
            <a:endParaRPr lang="en-US" sz="2800" dirty="0" smtClean="0">
              <a:solidFill>
                <a:schemeClr val="tx2"/>
              </a:solidFill>
              <a:latin typeface="Gidole"/>
            </a:endParaRPr>
          </a:p>
          <a:p>
            <a:r>
              <a:rPr lang="en-US" sz="3200" dirty="0" smtClean="0">
                <a:solidFill>
                  <a:schemeClr val="accent1"/>
                </a:solidFill>
                <a:latin typeface="Gidole"/>
              </a:rPr>
              <a:t>Set Expectations?</a:t>
            </a:r>
          </a:p>
          <a:p>
            <a:pPr>
              <a:buFont typeface="Courier New" pitchFamily="49" charset="0"/>
              <a:buChar char="o"/>
            </a:pPr>
            <a:r>
              <a:rPr lang="en-US" sz="2800" dirty="0" smtClean="0">
                <a:latin typeface="Gidole"/>
              </a:rPr>
              <a:t> Cultural Expectations</a:t>
            </a:r>
          </a:p>
          <a:p>
            <a:pPr>
              <a:buFont typeface="Courier New" pitchFamily="49" charset="0"/>
              <a:buChar char="o"/>
            </a:pPr>
            <a:r>
              <a:rPr lang="en-US" sz="2800" dirty="0" smtClean="0">
                <a:latin typeface="Gidole"/>
              </a:rPr>
              <a:t> Evolving Gender Expectations </a:t>
            </a:r>
          </a:p>
          <a:p>
            <a:pPr>
              <a:buFont typeface="Courier New" pitchFamily="49" charset="0"/>
              <a:buChar char="o"/>
            </a:pPr>
            <a:r>
              <a:rPr lang="en-US" sz="2800" dirty="0" smtClean="0">
                <a:latin typeface="Gidole"/>
              </a:rPr>
              <a:t> Sibling Order </a:t>
            </a:r>
            <a:r>
              <a:rPr lang="en-US" sz="2800" dirty="0" err="1" smtClean="0">
                <a:latin typeface="Gidole"/>
              </a:rPr>
              <a:t>Expecations</a:t>
            </a:r>
            <a:endParaRPr lang="en-US" sz="2800" dirty="0" smtClean="0">
              <a:latin typeface="Gidole"/>
            </a:endParaRPr>
          </a:p>
          <a:p>
            <a:endParaRPr lang="en-US" sz="3200" dirty="0">
              <a:solidFill>
                <a:srgbClr val="0070C0"/>
              </a:solidFill>
              <a:latin typeface="Gidole"/>
            </a:endParaRPr>
          </a:p>
        </p:txBody>
      </p:sp>
      <p:pic>
        <p:nvPicPr>
          <p:cNvPr id="9" name="Picture 2" descr="Image result for family roles"/>
          <p:cNvPicPr>
            <a:picLocks noChangeAspect="1" noChangeArrowheads="1"/>
          </p:cNvPicPr>
          <p:nvPr/>
        </p:nvPicPr>
        <p:blipFill>
          <a:blip r:embed="rId4" cstate="print"/>
          <a:srcRect/>
          <a:stretch>
            <a:fillRect/>
          </a:stretch>
        </p:blipFill>
        <p:spPr bwMode="auto">
          <a:xfrm>
            <a:off x="4572000" y="2209800"/>
            <a:ext cx="2286000" cy="2286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800" decel="100000"/>
                                        <p:tgtEl>
                                          <p:spTgt spid="10"/>
                                        </p:tgtEl>
                                      </p:cBhvr>
                                    </p:animEffect>
                                    <p:anim calcmode="lin" valueType="num">
                                      <p:cBhvr>
                                        <p:cTn id="8" dur="800" decel="100000" fill="hold"/>
                                        <p:tgtEl>
                                          <p:spTgt spid="10"/>
                                        </p:tgtEl>
                                        <p:attrNameLst>
                                          <p:attrName>style.rotation</p:attrName>
                                        </p:attrNameLst>
                                      </p:cBhvr>
                                      <p:tavLst>
                                        <p:tav tm="0">
                                          <p:val>
                                            <p:fltVal val="-90"/>
                                          </p:val>
                                        </p:tav>
                                        <p:tav tm="100000">
                                          <p:val>
                                            <p:fltVal val="0"/>
                                          </p:val>
                                        </p:tav>
                                      </p:tavLst>
                                    </p:anim>
                                    <p:anim calcmode="lin" valueType="num">
                                      <p:cBhvr>
                                        <p:cTn id="9" dur="800" decel="100000" fill="hold"/>
                                        <p:tgtEl>
                                          <p:spTgt spid="10"/>
                                        </p:tgtEl>
                                        <p:attrNameLst>
                                          <p:attrName>ppt_x</p:attrName>
                                        </p:attrNameLst>
                                      </p:cBhvr>
                                      <p:tavLst>
                                        <p:tav tm="0">
                                          <p:val>
                                            <p:strVal val="#ppt_x+0.4"/>
                                          </p:val>
                                        </p:tav>
                                        <p:tav tm="100000">
                                          <p:val>
                                            <p:strVal val="#ppt_x-0.05"/>
                                          </p:val>
                                        </p:tav>
                                      </p:tavLst>
                                    </p:anim>
                                    <p:anim calcmode="lin" valueType="num">
                                      <p:cBhvr>
                                        <p:cTn id="10" dur="800" decel="100000" fill="hold"/>
                                        <p:tgtEl>
                                          <p:spTgt spid="1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7" end="7"/>
                                            </p:txEl>
                                          </p:spTgt>
                                        </p:tgtEl>
                                        <p:attrNameLst>
                                          <p:attrName>style.visibility</p:attrName>
                                        </p:attrNameLst>
                                      </p:cBhvr>
                                      <p:to>
                                        <p:strVal val="visible"/>
                                      </p:to>
                                    </p:set>
                                    <p:animEffect transition="in" filter="fade">
                                      <p:cBhvr>
                                        <p:cTn id="17" dur="2000"/>
                                        <p:tgtEl>
                                          <p:spTgt spid="7">
                                            <p:txEl>
                                              <p:pRg st="7" end="7"/>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7">
                                            <p:txEl>
                                              <p:pRg st="8" end="8"/>
                                            </p:txEl>
                                          </p:spTgt>
                                        </p:tgtEl>
                                        <p:attrNameLst>
                                          <p:attrName>style.visibility</p:attrName>
                                        </p:attrNameLst>
                                      </p:cBhvr>
                                      <p:to>
                                        <p:strVal val="visible"/>
                                      </p:to>
                                    </p:set>
                                    <p:animEffect transition="in" filter="fade">
                                      <p:cBhvr>
                                        <p:cTn id="20" dur="2000"/>
                                        <p:tgtEl>
                                          <p:spTgt spid="7">
                                            <p:txEl>
                                              <p:pRg st="8" end="8"/>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7">
                                            <p:txEl>
                                              <p:pRg st="9" end="9"/>
                                            </p:txEl>
                                          </p:spTgt>
                                        </p:tgtEl>
                                        <p:attrNameLst>
                                          <p:attrName>style.visibility</p:attrName>
                                        </p:attrNameLst>
                                      </p:cBhvr>
                                      <p:to>
                                        <p:strVal val="visible"/>
                                      </p:to>
                                    </p:set>
                                    <p:animEffect transition="in" filter="fade">
                                      <p:cBhvr>
                                        <p:cTn id="23" dur="2000"/>
                                        <p:tgtEl>
                                          <p:spTgt spid="7">
                                            <p:txEl>
                                              <p:pRg st="9" end="9"/>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7">
                                            <p:txEl>
                                              <p:pRg st="10" end="10"/>
                                            </p:txEl>
                                          </p:spTgt>
                                        </p:tgtEl>
                                        <p:attrNameLst>
                                          <p:attrName>style.visibility</p:attrName>
                                        </p:attrNameLst>
                                      </p:cBhvr>
                                      <p:to>
                                        <p:strVal val="visible"/>
                                      </p:to>
                                    </p:set>
                                    <p:animEffect transition="in" filter="fade">
                                      <p:cBhvr>
                                        <p:cTn id="26" dur="20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558720"/>
            <a:ext cx="9144000" cy="584775"/>
          </a:xfrm>
          <a:prstGeom prst="rect">
            <a:avLst/>
          </a:prstGeom>
          <a:noFill/>
        </p:spPr>
        <p:txBody>
          <a:bodyPr wrap="square" rtlCol="0">
            <a:spAutoFit/>
          </a:bodyPr>
          <a:lstStyle/>
          <a:p>
            <a:pPr algn="ctr"/>
            <a:r>
              <a:rPr lang="en-US" sz="3200" dirty="0" smtClean="0">
                <a:solidFill>
                  <a:srgbClr val="0070C0"/>
                </a:solidFill>
                <a:latin typeface="Gidole" pitchFamily="2" charset="0"/>
                <a:cs typeface="Arial" pitchFamily="34" charset="0"/>
              </a:rPr>
              <a:t>- What’s My Role? -</a:t>
            </a:r>
            <a:endParaRPr lang="en-US" sz="3200" dirty="0" smtClean="0">
              <a:solidFill>
                <a:schemeClr val="tx1">
                  <a:lumMod val="65000"/>
                  <a:lumOff val="35000"/>
                </a:schemeClr>
              </a:solidFill>
              <a:latin typeface="Gidole" pitchFamily="2" charset="0"/>
              <a:cs typeface="Arial" pitchFamily="34" charset="0"/>
            </a:endParaRPr>
          </a:p>
        </p:txBody>
      </p:sp>
      <p:sp>
        <p:nvSpPr>
          <p:cNvPr id="6" name="Rectangle 5"/>
          <p:cNvSpPr/>
          <p:nvPr/>
        </p:nvSpPr>
        <p:spPr>
          <a:xfrm>
            <a:off x="0" y="6248400"/>
            <a:ext cx="9144000" cy="6096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6375401"/>
            <a:ext cx="7162800" cy="276999"/>
          </a:xfrm>
          <a:prstGeom prst="rect">
            <a:avLst/>
          </a:prstGeom>
          <a:noFill/>
        </p:spPr>
        <p:txBody>
          <a:bodyPr wrap="square" rtlCol="0">
            <a:spAutoFit/>
          </a:bodyPr>
          <a:lstStyle/>
          <a:p>
            <a:r>
              <a:rPr lang="en-US" sz="1200" dirty="0" smtClean="0">
                <a:solidFill>
                  <a:schemeClr val="bg1"/>
                </a:solidFill>
              </a:rPr>
              <a:t>SERVING CHILDREN WITH SPECIAL NEEDS AND THEIR FAMILIES SINCE 1950   |   siskin.org</a:t>
            </a:r>
          </a:p>
        </p:txBody>
      </p:sp>
      <p:pic>
        <p:nvPicPr>
          <p:cNvPr id="10" name="Picture 3" descr="\\CHASTG01\Public Share\MARKETING STAFF ONLY\Logos\New SCI Logo Family 2015\SCI Butterfly\SCI Butterfly.png"/>
          <p:cNvPicPr>
            <a:picLocks noChangeAspect="1" noChangeArrowheads="1"/>
          </p:cNvPicPr>
          <p:nvPr/>
        </p:nvPicPr>
        <p:blipFill>
          <a:blip r:embed="rId2" cstate="print"/>
          <a:srcRect/>
          <a:stretch>
            <a:fillRect/>
          </a:stretch>
        </p:blipFill>
        <p:spPr bwMode="auto">
          <a:xfrm>
            <a:off x="7239001" y="5562600"/>
            <a:ext cx="596577" cy="797984"/>
          </a:xfrm>
          <a:prstGeom prst="rect">
            <a:avLst/>
          </a:prstGeom>
          <a:noFill/>
        </p:spPr>
      </p:pic>
      <p:pic>
        <p:nvPicPr>
          <p:cNvPr id="11" name="Picture 2" descr="\\CHASTG01\Public Share\MARKETING STAFF ONLY\Logos\New SCI Logo Family 2015\Siskin Children's Institute ONLY\SCI Logo RGB REVERSED.png"/>
          <p:cNvPicPr>
            <a:picLocks noChangeAspect="1" noChangeArrowheads="1"/>
          </p:cNvPicPr>
          <p:nvPr/>
        </p:nvPicPr>
        <p:blipFill>
          <a:blip r:embed="rId3" cstate="print"/>
          <a:srcRect/>
          <a:stretch>
            <a:fillRect/>
          </a:stretch>
        </p:blipFill>
        <p:spPr bwMode="auto">
          <a:xfrm>
            <a:off x="8229600" y="6375399"/>
            <a:ext cx="762000" cy="363564"/>
          </a:xfrm>
          <a:prstGeom prst="rect">
            <a:avLst/>
          </a:prstGeom>
          <a:noFill/>
        </p:spPr>
      </p:pic>
      <p:sp>
        <p:nvSpPr>
          <p:cNvPr id="7" name="TextBox 6"/>
          <p:cNvSpPr txBox="1"/>
          <p:nvPr/>
        </p:nvSpPr>
        <p:spPr>
          <a:xfrm>
            <a:off x="1524000" y="1066800"/>
            <a:ext cx="6858000" cy="6001643"/>
          </a:xfrm>
          <a:prstGeom prst="rect">
            <a:avLst/>
          </a:prstGeom>
          <a:noFill/>
        </p:spPr>
        <p:txBody>
          <a:bodyPr wrap="square" numCol="2" rtlCol="0">
            <a:spAutoFit/>
          </a:bodyPr>
          <a:lstStyle/>
          <a:p>
            <a:r>
              <a:rPr lang="en-US" sz="2800" dirty="0" smtClean="0">
                <a:solidFill>
                  <a:srgbClr val="0070C0"/>
                </a:solidFill>
                <a:latin typeface="Gidole"/>
              </a:rPr>
              <a:t>In your family, who…</a:t>
            </a:r>
          </a:p>
          <a:p>
            <a:pPr>
              <a:buFont typeface="Courier New" pitchFamily="49" charset="0"/>
              <a:buChar char="o"/>
            </a:pPr>
            <a:r>
              <a:rPr lang="en-US" sz="1600" dirty="0" smtClean="0">
                <a:solidFill>
                  <a:srgbClr val="0070C0"/>
                </a:solidFill>
                <a:latin typeface="Gidole"/>
              </a:rPr>
              <a:t> </a:t>
            </a:r>
            <a:r>
              <a:rPr lang="en-US" sz="1600" dirty="0" smtClean="0">
                <a:solidFill>
                  <a:schemeClr val="tx2"/>
                </a:solidFill>
                <a:latin typeface="Gidole"/>
              </a:rPr>
              <a:t>makes breakfast, lunch, and dinner?</a:t>
            </a:r>
          </a:p>
          <a:p>
            <a:pPr>
              <a:buFont typeface="Courier New" pitchFamily="49" charset="0"/>
              <a:buChar char="o"/>
            </a:pPr>
            <a:r>
              <a:rPr lang="en-US" sz="1600" dirty="0" smtClean="0">
                <a:solidFill>
                  <a:schemeClr val="tx2"/>
                </a:solidFill>
                <a:latin typeface="Gidole"/>
              </a:rPr>
              <a:t> cleans up after meals?</a:t>
            </a:r>
          </a:p>
          <a:p>
            <a:pPr>
              <a:buFont typeface="Courier New" pitchFamily="49" charset="0"/>
              <a:buChar char="o"/>
            </a:pPr>
            <a:r>
              <a:rPr lang="en-US" sz="1600" dirty="0" smtClean="0">
                <a:solidFill>
                  <a:schemeClr val="tx2"/>
                </a:solidFill>
                <a:latin typeface="Gidole"/>
              </a:rPr>
              <a:t> cleans the house?</a:t>
            </a:r>
          </a:p>
          <a:p>
            <a:pPr>
              <a:buFont typeface="Courier New" pitchFamily="49" charset="0"/>
              <a:buChar char="o"/>
            </a:pPr>
            <a:r>
              <a:rPr lang="en-US" sz="1600" dirty="0" smtClean="0">
                <a:solidFill>
                  <a:schemeClr val="tx2"/>
                </a:solidFill>
                <a:latin typeface="Gidole"/>
              </a:rPr>
              <a:t> transports your child to their therapy appointments?</a:t>
            </a:r>
          </a:p>
          <a:p>
            <a:pPr>
              <a:buFont typeface="Courier New" pitchFamily="49" charset="0"/>
              <a:buChar char="o"/>
            </a:pPr>
            <a:r>
              <a:rPr lang="en-US" sz="1600" dirty="0" smtClean="0">
                <a:solidFill>
                  <a:schemeClr val="tx2"/>
                </a:solidFill>
                <a:latin typeface="Gidole"/>
              </a:rPr>
              <a:t> transports your child to their medical appointments?</a:t>
            </a:r>
          </a:p>
          <a:p>
            <a:pPr>
              <a:buFont typeface="Courier New" pitchFamily="49" charset="0"/>
              <a:buChar char="o"/>
            </a:pPr>
            <a:r>
              <a:rPr lang="en-US" sz="1600" dirty="0" smtClean="0">
                <a:solidFill>
                  <a:schemeClr val="tx2"/>
                </a:solidFill>
                <a:latin typeface="Gidole"/>
              </a:rPr>
              <a:t> transports your child to school?</a:t>
            </a:r>
          </a:p>
          <a:p>
            <a:pPr>
              <a:buFont typeface="Courier New" pitchFamily="49" charset="0"/>
              <a:buChar char="o"/>
            </a:pPr>
            <a:r>
              <a:rPr lang="en-US" sz="1600" dirty="0" smtClean="0">
                <a:solidFill>
                  <a:schemeClr val="tx2"/>
                </a:solidFill>
                <a:latin typeface="Gidole"/>
              </a:rPr>
              <a:t> attends all the IEP meetings?</a:t>
            </a:r>
          </a:p>
          <a:p>
            <a:pPr>
              <a:buFont typeface="Courier New" pitchFamily="49" charset="0"/>
              <a:buChar char="o"/>
            </a:pPr>
            <a:r>
              <a:rPr lang="en-US" sz="1600" dirty="0" smtClean="0">
                <a:solidFill>
                  <a:schemeClr val="tx2"/>
                </a:solidFill>
                <a:latin typeface="Gidole"/>
              </a:rPr>
              <a:t> works or has a career outside their caretaking role?</a:t>
            </a:r>
          </a:p>
          <a:p>
            <a:pPr>
              <a:buFont typeface="Courier New" pitchFamily="49" charset="0"/>
              <a:buChar char="o"/>
            </a:pPr>
            <a:r>
              <a:rPr lang="en-US" sz="1600" dirty="0" smtClean="0">
                <a:solidFill>
                  <a:schemeClr val="tx2"/>
                </a:solidFill>
                <a:latin typeface="Gidole"/>
              </a:rPr>
              <a:t> handles the discipline issues in the family?</a:t>
            </a:r>
          </a:p>
          <a:p>
            <a:pPr>
              <a:buFont typeface="Courier New" pitchFamily="49" charset="0"/>
              <a:buChar char="o"/>
            </a:pPr>
            <a:r>
              <a:rPr lang="en-US" sz="1600" dirty="0" smtClean="0">
                <a:solidFill>
                  <a:schemeClr val="tx2"/>
                </a:solidFill>
                <a:latin typeface="Gidole"/>
              </a:rPr>
              <a:t> goes shopping for food or clothing for the family?</a:t>
            </a:r>
          </a:p>
          <a:p>
            <a:pPr>
              <a:buFont typeface="Courier New" pitchFamily="49" charset="0"/>
              <a:buChar char="o"/>
            </a:pPr>
            <a:r>
              <a:rPr lang="en-US" sz="1600" dirty="0" smtClean="0">
                <a:solidFill>
                  <a:schemeClr val="tx2"/>
                </a:solidFill>
                <a:latin typeface="Gidole"/>
              </a:rPr>
              <a:t> does homework with your child?</a:t>
            </a:r>
          </a:p>
          <a:p>
            <a:pPr>
              <a:buFont typeface="Courier New" pitchFamily="49" charset="0"/>
              <a:buChar char="o"/>
            </a:pPr>
            <a:r>
              <a:rPr lang="en-US" sz="1600" dirty="0" smtClean="0">
                <a:solidFill>
                  <a:schemeClr val="tx2"/>
                </a:solidFill>
                <a:latin typeface="Gidole"/>
              </a:rPr>
              <a:t> does the laundry?</a:t>
            </a:r>
          </a:p>
          <a:p>
            <a:pPr>
              <a:buFont typeface="Courier New" pitchFamily="49" charset="0"/>
              <a:buChar char="o"/>
            </a:pPr>
            <a:r>
              <a:rPr lang="en-US" sz="1600" dirty="0" smtClean="0">
                <a:solidFill>
                  <a:schemeClr val="tx2"/>
                </a:solidFill>
                <a:latin typeface="Gidole"/>
              </a:rPr>
              <a:t> does/did the midnight feedings?</a:t>
            </a:r>
          </a:p>
          <a:p>
            <a:pPr>
              <a:buFont typeface="Courier New" pitchFamily="49" charset="0"/>
              <a:buChar char="o"/>
            </a:pPr>
            <a:r>
              <a:rPr lang="en-US" sz="1600" dirty="0" smtClean="0">
                <a:solidFill>
                  <a:schemeClr val="tx2"/>
                </a:solidFill>
                <a:latin typeface="Gidole"/>
              </a:rPr>
              <a:t> cleaned the bottles and baby items?</a:t>
            </a:r>
          </a:p>
          <a:p>
            <a:pPr>
              <a:buFont typeface="Courier New" pitchFamily="49" charset="0"/>
              <a:buChar char="o"/>
            </a:pPr>
            <a:r>
              <a:rPr lang="en-US" sz="1600" dirty="0" smtClean="0">
                <a:solidFill>
                  <a:schemeClr val="tx2"/>
                </a:solidFill>
                <a:latin typeface="Gidole"/>
              </a:rPr>
              <a:t> calls the insurance company?</a:t>
            </a:r>
          </a:p>
          <a:p>
            <a:pPr>
              <a:buFont typeface="Courier New" pitchFamily="49" charset="0"/>
              <a:buChar char="o"/>
            </a:pPr>
            <a:r>
              <a:rPr lang="en-US" sz="1600" dirty="0" smtClean="0">
                <a:solidFill>
                  <a:schemeClr val="tx2"/>
                </a:solidFill>
                <a:latin typeface="Gidole"/>
              </a:rPr>
              <a:t> comforts the crying family member?</a:t>
            </a:r>
          </a:p>
          <a:p>
            <a:pPr>
              <a:buFont typeface="Courier New" pitchFamily="49" charset="0"/>
              <a:buChar char="o"/>
            </a:pPr>
            <a:endParaRPr lang="en-US" sz="1600" dirty="0" smtClean="0">
              <a:solidFill>
                <a:schemeClr val="tx2"/>
              </a:solidFill>
              <a:latin typeface="Gidole"/>
            </a:endParaRPr>
          </a:p>
          <a:p>
            <a:r>
              <a:rPr lang="en-US" sz="1600" dirty="0" smtClean="0">
                <a:solidFill>
                  <a:schemeClr val="tx2"/>
                </a:solidFill>
                <a:latin typeface="Gidole"/>
              </a:rPr>
              <a:t> </a:t>
            </a:r>
          </a:p>
          <a:p>
            <a:endParaRPr lang="en-US" sz="2400" dirty="0" smtClean="0">
              <a:solidFill>
                <a:schemeClr val="tx2"/>
              </a:solidFill>
              <a:latin typeface="Gidole"/>
            </a:endParaRPr>
          </a:p>
          <a:p>
            <a:pPr>
              <a:buFontTx/>
              <a:buChar char="-"/>
            </a:pPr>
            <a:endParaRPr lang="en-US" sz="1600" dirty="0" smtClean="0">
              <a:solidFill>
                <a:schemeClr val="tx2"/>
              </a:solidFill>
              <a:latin typeface="Gidole"/>
            </a:endParaRPr>
          </a:p>
          <a:p>
            <a:pPr>
              <a:buFontTx/>
              <a:buChar char="-"/>
            </a:pPr>
            <a:endParaRPr lang="en-US" sz="1600" dirty="0" smtClean="0">
              <a:solidFill>
                <a:schemeClr val="tx2"/>
              </a:solidFill>
              <a:latin typeface="Gidole"/>
            </a:endParaRPr>
          </a:p>
          <a:p>
            <a:pPr>
              <a:buFontTx/>
              <a:buChar char="-"/>
            </a:pPr>
            <a:endParaRPr lang="en-US" sz="1200" dirty="0" smtClean="0">
              <a:solidFill>
                <a:schemeClr val="tx2"/>
              </a:solidFill>
              <a:latin typeface="Gidole"/>
            </a:endParaRPr>
          </a:p>
          <a:p>
            <a:pPr>
              <a:buFontTx/>
              <a:buChar char="-"/>
            </a:pPr>
            <a:endParaRPr lang="en-US" sz="2800" dirty="0" smtClean="0">
              <a:solidFill>
                <a:schemeClr val="tx2"/>
              </a:solidFill>
              <a:latin typeface="Gidole"/>
            </a:endParaRPr>
          </a:p>
          <a:p>
            <a:pPr>
              <a:buFont typeface="Courier New" pitchFamily="49" charset="0"/>
              <a:buChar char="o"/>
            </a:pPr>
            <a:r>
              <a:rPr lang="en-US" sz="1600" dirty="0" smtClean="0">
                <a:solidFill>
                  <a:schemeClr val="tx2"/>
                </a:solidFill>
                <a:latin typeface="Gidole"/>
              </a:rPr>
              <a:t> reads to their child?</a:t>
            </a:r>
          </a:p>
          <a:p>
            <a:pPr>
              <a:buFont typeface="Courier New" pitchFamily="49" charset="0"/>
              <a:buChar char="o"/>
            </a:pPr>
            <a:r>
              <a:rPr lang="en-US" sz="1600" dirty="0" smtClean="0">
                <a:solidFill>
                  <a:schemeClr val="tx2"/>
                </a:solidFill>
                <a:latin typeface="Gidole"/>
              </a:rPr>
              <a:t> puts their child to bed?</a:t>
            </a:r>
          </a:p>
          <a:p>
            <a:pPr>
              <a:buFont typeface="Courier New" pitchFamily="49" charset="0"/>
              <a:buChar char="o"/>
            </a:pPr>
            <a:r>
              <a:rPr lang="en-US" sz="1600" dirty="0" smtClean="0">
                <a:solidFill>
                  <a:schemeClr val="tx2"/>
                </a:solidFill>
                <a:latin typeface="Gidole"/>
              </a:rPr>
              <a:t> plays with their child?</a:t>
            </a:r>
          </a:p>
          <a:p>
            <a:pPr>
              <a:buFont typeface="Courier New" pitchFamily="49" charset="0"/>
              <a:buChar char="o"/>
            </a:pPr>
            <a:r>
              <a:rPr lang="en-US" sz="1600" dirty="0" smtClean="0">
                <a:solidFill>
                  <a:schemeClr val="tx2"/>
                </a:solidFill>
                <a:latin typeface="Gidole"/>
              </a:rPr>
              <a:t> pays the bills?</a:t>
            </a:r>
          </a:p>
          <a:p>
            <a:pPr>
              <a:buFont typeface="Courier New" pitchFamily="49" charset="0"/>
              <a:buChar char="o"/>
            </a:pPr>
            <a:r>
              <a:rPr lang="en-US" sz="1600" dirty="0" smtClean="0">
                <a:solidFill>
                  <a:schemeClr val="tx2"/>
                </a:solidFill>
                <a:latin typeface="Gidole"/>
              </a:rPr>
              <a:t> goes to teacher conferences?</a:t>
            </a:r>
          </a:p>
          <a:p>
            <a:pPr>
              <a:buFont typeface="Courier New" pitchFamily="49" charset="0"/>
              <a:buChar char="o"/>
            </a:pPr>
            <a:r>
              <a:rPr lang="en-US" sz="1600" dirty="0" smtClean="0">
                <a:solidFill>
                  <a:schemeClr val="tx2"/>
                </a:solidFill>
                <a:latin typeface="Gidole"/>
              </a:rPr>
              <a:t> gets their taxes together?</a:t>
            </a:r>
          </a:p>
          <a:p>
            <a:pPr>
              <a:buFont typeface="Courier New" pitchFamily="49" charset="0"/>
              <a:buChar char="o"/>
            </a:pPr>
            <a:r>
              <a:rPr lang="en-US" sz="1600" dirty="0" smtClean="0">
                <a:solidFill>
                  <a:schemeClr val="tx2"/>
                </a:solidFill>
                <a:latin typeface="Gidole"/>
              </a:rPr>
              <a:t> mows the yard?</a:t>
            </a:r>
          </a:p>
          <a:p>
            <a:pPr>
              <a:buFont typeface="Courier New" pitchFamily="49" charset="0"/>
              <a:buChar char="o"/>
            </a:pPr>
            <a:r>
              <a:rPr lang="en-US" sz="1600" dirty="0" smtClean="0">
                <a:solidFill>
                  <a:schemeClr val="tx2"/>
                </a:solidFill>
                <a:latin typeface="Gidole"/>
              </a:rPr>
              <a:t> takes out the garbage?</a:t>
            </a:r>
          </a:p>
          <a:p>
            <a:pPr>
              <a:buFont typeface="Courier New" pitchFamily="49" charset="0"/>
              <a:buChar char="o"/>
            </a:pPr>
            <a:r>
              <a:rPr lang="en-US" sz="1600" dirty="0" smtClean="0">
                <a:solidFill>
                  <a:schemeClr val="tx2"/>
                </a:solidFill>
                <a:latin typeface="Gidole"/>
              </a:rPr>
              <a:t> takes care of the pets?</a:t>
            </a:r>
          </a:p>
          <a:p>
            <a:pPr>
              <a:buFont typeface="Courier New" pitchFamily="49" charset="0"/>
              <a:buChar char="o"/>
            </a:pPr>
            <a:r>
              <a:rPr lang="en-US" sz="1600" dirty="0" smtClean="0">
                <a:solidFill>
                  <a:schemeClr val="tx2"/>
                </a:solidFill>
                <a:latin typeface="Gidole"/>
              </a:rPr>
              <a:t> does the dishes?</a:t>
            </a:r>
          </a:p>
          <a:p>
            <a:pPr>
              <a:buFont typeface="Courier New" pitchFamily="49" charset="0"/>
              <a:buChar char="o"/>
            </a:pPr>
            <a:r>
              <a:rPr lang="en-US" sz="1600" dirty="0" smtClean="0">
                <a:solidFill>
                  <a:schemeClr val="tx2"/>
                </a:solidFill>
                <a:latin typeface="Gidole"/>
              </a:rPr>
              <a:t> gets tires or changes the oil in the car?</a:t>
            </a:r>
          </a:p>
          <a:p>
            <a:pPr>
              <a:buFont typeface="Courier New" pitchFamily="49" charset="0"/>
              <a:buChar char="o"/>
            </a:pPr>
            <a:r>
              <a:rPr lang="en-US" sz="1600" dirty="0" smtClean="0">
                <a:solidFill>
                  <a:schemeClr val="tx2"/>
                </a:solidFill>
                <a:latin typeface="Gidole"/>
              </a:rPr>
              <a:t> fixes the broken items in the house?</a:t>
            </a:r>
          </a:p>
          <a:p>
            <a:pPr>
              <a:buFont typeface="Courier New" pitchFamily="49" charset="0"/>
              <a:buChar char="o"/>
            </a:pPr>
            <a:r>
              <a:rPr lang="en-US" sz="1600" dirty="0" smtClean="0">
                <a:solidFill>
                  <a:schemeClr val="tx2"/>
                </a:solidFill>
                <a:latin typeface="Gidole"/>
              </a:rPr>
              <a:t> changes diapers?</a:t>
            </a:r>
          </a:p>
          <a:p>
            <a:pPr>
              <a:buFont typeface="Courier New" pitchFamily="49" charset="0"/>
              <a:buChar char="o"/>
            </a:pPr>
            <a:r>
              <a:rPr lang="en-US" sz="1600" dirty="0" smtClean="0">
                <a:solidFill>
                  <a:schemeClr val="tx2"/>
                </a:solidFill>
                <a:latin typeface="Gidole"/>
              </a:rPr>
              <a:t> makes sure your finances are ok?</a:t>
            </a:r>
          </a:p>
          <a:p>
            <a:pPr>
              <a:buFont typeface="Courier New" pitchFamily="49" charset="0"/>
              <a:buChar char="o"/>
            </a:pPr>
            <a:r>
              <a:rPr lang="en-US" sz="1600" dirty="0" smtClean="0">
                <a:solidFill>
                  <a:schemeClr val="tx2"/>
                </a:solidFill>
                <a:latin typeface="Gidole"/>
              </a:rPr>
              <a:t> gets your car inspected?</a:t>
            </a:r>
          </a:p>
          <a:p>
            <a:pPr>
              <a:buFont typeface="Courier New" pitchFamily="49" charset="0"/>
              <a:buChar char="o"/>
            </a:pPr>
            <a:r>
              <a:rPr lang="en-US" sz="1600" dirty="0" smtClean="0">
                <a:solidFill>
                  <a:schemeClr val="tx2"/>
                </a:solidFill>
                <a:latin typeface="Gidole"/>
              </a:rPr>
              <a:t> tries to hold the family together?</a:t>
            </a:r>
          </a:p>
          <a:p>
            <a:pPr>
              <a:buFont typeface="Courier New" pitchFamily="49" charset="0"/>
              <a:buChar char="o"/>
            </a:pPr>
            <a:endParaRPr lang="en-US" sz="1600" dirty="0" smtClean="0">
              <a:solidFill>
                <a:srgbClr val="0070C0"/>
              </a:solidFill>
              <a:latin typeface="Gidole"/>
            </a:endParaRPr>
          </a:p>
          <a:p>
            <a:pPr>
              <a:buFont typeface="Courier New" pitchFamily="49" charset="0"/>
              <a:buChar char="o"/>
            </a:pPr>
            <a:endParaRPr lang="en-US" sz="1600" dirty="0" smtClean="0">
              <a:solidFill>
                <a:srgbClr val="0070C0"/>
              </a:solidFill>
              <a:latin typeface="Gidole"/>
            </a:endParaRPr>
          </a:p>
          <a:p>
            <a:pPr>
              <a:buFontTx/>
              <a:buChar char="-"/>
            </a:pPr>
            <a:endParaRPr lang="en-US" sz="3200" dirty="0" smtClean="0">
              <a:solidFill>
                <a:srgbClr val="0070C0"/>
              </a:solidFill>
              <a:latin typeface="Gidole"/>
            </a:endParaRPr>
          </a:p>
          <a:p>
            <a:endParaRPr lang="en-US" sz="3200" dirty="0">
              <a:solidFill>
                <a:srgbClr val="0070C0"/>
              </a:solidFill>
              <a:latin typeface="Gidole"/>
            </a:endParaRPr>
          </a:p>
        </p:txBody>
      </p:sp>
      <p:sp>
        <p:nvSpPr>
          <p:cNvPr id="9" name="TextBox 8"/>
          <p:cNvSpPr txBox="1"/>
          <p:nvPr/>
        </p:nvSpPr>
        <p:spPr>
          <a:xfrm>
            <a:off x="2514600" y="5555159"/>
            <a:ext cx="3950120" cy="769441"/>
          </a:xfrm>
          <a:prstGeom prst="rect">
            <a:avLst/>
          </a:prstGeom>
          <a:noFill/>
        </p:spPr>
        <p:txBody>
          <a:bodyPr wrap="none" rtlCol="0">
            <a:spAutoFit/>
          </a:bodyPr>
          <a:lstStyle/>
          <a:p>
            <a:r>
              <a:rPr lang="en-US" sz="4400" dirty="0" smtClean="0">
                <a:solidFill>
                  <a:schemeClr val="accent1"/>
                </a:solidFill>
                <a:latin typeface="Gidole"/>
              </a:rPr>
              <a:t> …Feels Overwhelmed?</a:t>
            </a:r>
            <a:endParaRPr lang="en-US" sz="4400" dirty="0">
              <a:solidFill>
                <a:schemeClr val="accent1"/>
              </a:solidFill>
              <a:latin typeface="Gidol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800" decel="100000"/>
                                        <p:tgtEl>
                                          <p:spTgt spid="10"/>
                                        </p:tgtEl>
                                      </p:cBhvr>
                                    </p:animEffect>
                                    <p:anim calcmode="lin" valueType="num">
                                      <p:cBhvr>
                                        <p:cTn id="8" dur="800" decel="100000" fill="hold"/>
                                        <p:tgtEl>
                                          <p:spTgt spid="10"/>
                                        </p:tgtEl>
                                        <p:attrNameLst>
                                          <p:attrName>style.rotation</p:attrName>
                                        </p:attrNameLst>
                                      </p:cBhvr>
                                      <p:tavLst>
                                        <p:tav tm="0">
                                          <p:val>
                                            <p:fltVal val="-90"/>
                                          </p:val>
                                        </p:tav>
                                        <p:tav tm="100000">
                                          <p:val>
                                            <p:fltVal val="0"/>
                                          </p:val>
                                        </p:tav>
                                      </p:tavLst>
                                    </p:anim>
                                    <p:anim calcmode="lin" valueType="num">
                                      <p:cBhvr>
                                        <p:cTn id="9" dur="800" decel="100000" fill="hold"/>
                                        <p:tgtEl>
                                          <p:spTgt spid="10"/>
                                        </p:tgtEl>
                                        <p:attrNameLst>
                                          <p:attrName>ppt_x</p:attrName>
                                        </p:attrNameLst>
                                      </p:cBhvr>
                                      <p:tavLst>
                                        <p:tav tm="0">
                                          <p:val>
                                            <p:strVal val="#ppt_x+0.4"/>
                                          </p:val>
                                        </p:tav>
                                        <p:tav tm="100000">
                                          <p:val>
                                            <p:strVal val="#ppt_x-0.05"/>
                                          </p:val>
                                        </p:tav>
                                      </p:tavLst>
                                    </p:anim>
                                    <p:anim calcmode="lin" valueType="num">
                                      <p:cBhvr>
                                        <p:cTn id="10" dur="800" decel="100000" fill="hold"/>
                                        <p:tgtEl>
                                          <p:spTgt spid="1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558720"/>
            <a:ext cx="9144000" cy="584775"/>
          </a:xfrm>
          <a:prstGeom prst="rect">
            <a:avLst/>
          </a:prstGeom>
          <a:noFill/>
        </p:spPr>
        <p:txBody>
          <a:bodyPr wrap="square" rtlCol="0">
            <a:spAutoFit/>
          </a:bodyPr>
          <a:lstStyle/>
          <a:p>
            <a:pPr algn="ctr"/>
            <a:r>
              <a:rPr lang="en-US" sz="3200" dirty="0" smtClean="0">
                <a:solidFill>
                  <a:srgbClr val="0070C0"/>
                </a:solidFill>
                <a:latin typeface="Gidole" pitchFamily="2" charset="0"/>
                <a:cs typeface="Arial" pitchFamily="34" charset="0"/>
              </a:rPr>
              <a:t>- What’s My New Role? -</a:t>
            </a:r>
            <a:endParaRPr lang="en-US" sz="3200" dirty="0" smtClean="0">
              <a:solidFill>
                <a:schemeClr val="tx1">
                  <a:lumMod val="65000"/>
                  <a:lumOff val="35000"/>
                </a:schemeClr>
              </a:solidFill>
              <a:latin typeface="Gidole" pitchFamily="2" charset="0"/>
              <a:cs typeface="Arial" pitchFamily="34" charset="0"/>
            </a:endParaRPr>
          </a:p>
        </p:txBody>
      </p:sp>
      <p:sp>
        <p:nvSpPr>
          <p:cNvPr id="6" name="Rectangle 5"/>
          <p:cNvSpPr/>
          <p:nvPr/>
        </p:nvSpPr>
        <p:spPr>
          <a:xfrm>
            <a:off x="0" y="6248400"/>
            <a:ext cx="9144000" cy="6096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6375401"/>
            <a:ext cx="7162800" cy="276999"/>
          </a:xfrm>
          <a:prstGeom prst="rect">
            <a:avLst/>
          </a:prstGeom>
          <a:noFill/>
        </p:spPr>
        <p:txBody>
          <a:bodyPr wrap="square" rtlCol="0">
            <a:spAutoFit/>
          </a:bodyPr>
          <a:lstStyle/>
          <a:p>
            <a:r>
              <a:rPr lang="en-US" sz="1200" dirty="0" smtClean="0">
                <a:solidFill>
                  <a:schemeClr val="bg1"/>
                </a:solidFill>
              </a:rPr>
              <a:t>SERVING CHILDREN WITH SPECIAL NEEDS AND THEIR FAMILIES SINCE 1950   |   siskin.org</a:t>
            </a:r>
          </a:p>
        </p:txBody>
      </p:sp>
      <p:pic>
        <p:nvPicPr>
          <p:cNvPr id="10" name="Picture 3" descr="\\CHASTG01\Public Share\MARKETING STAFF ONLY\Logos\New SCI Logo Family 2015\SCI Butterfly\SCI Butterfly.png"/>
          <p:cNvPicPr>
            <a:picLocks noChangeAspect="1" noChangeArrowheads="1"/>
          </p:cNvPicPr>
          <p:nvPr/>
        </p:nvPicPr>
        <p:blipFill>
          <a:blip r:embed="rId2" cstate="print"/>
          <a:srcRect/>
          <a:stretch>
            <a:fillRect/>
          </a:stretch>
        </p:blipFill>
        <p:spPr bwMode="auto">
          <a:xfrm>
            <a:off x="7239001" y="5562600"/>
            <a:ext cx="596577" cy="797984"/>
          </a:xfrm>
          <a:prstGeom prst="rect">
            <a:avLst/>
          </a:prstGeom>
          <a:noFill/>
        </p:spPr>
      </p:pic>
      <p:pic>
        <p:nvPicPr>
          <p:cNvPr id="11" name="Picture 2" descr="\\CHASTG01\Public Share\MARKETING STAFF ONLY\Logos\New SCI Logo Family 2015\Siskin Children's Institute ONLY\SCI Logo RGB REVERSED.png"/>
          <p:cNvPicPr>
            <a:picLocks noChangeAspect="1" noChangeArrowheads="1"/>
          </p:cNvPicPr>
          <p:nvPr/>
        </p:nvPicPr>
        <p:blipFill>
          <a:blip r:embed="rId3" cstate="print"/>
          <a:srcRect/>
          <a:stretch>
            <a:fillRect/>
          </a:stretch>
        </p:blipFill>
        <p:spPr bwMode="auto">
          <a:xfrm>
            <a:off x="8229600" y="6375399"/>
            <a:ext cx="762000" cy="363564"/>
          </a:xfrm>
          <a:prstGeom prst="rect">
            <a:avLst/>
          </a:prstGeom>
          <a:noFill/>
        </p:spPr>
      </p:pic>
      <p:sp>
        <p:nvSpPr>
          <p:cNvPr id="7" name="TextBox 6"/>
          <p:cNvSpPr txBox="1"/>
          <p:nvPr/>
        </p:nvSpPr>
        <p:spPr>
          <a:xfrm>
            <a:off x="914400" y="1447801"/>
            <a:ext cx="7239000" cy="6617196"/>
          </a:xfrm>
          <a:prstGeom prst="rect">
            <a:avLst/>
          </a:prstGeom>
          <a:noFill/>
        </p:spPr>
        <p:txBody>
          <a:bodyPr wrap="square" rtlCol="0">
            <a:spAutoFit/>
          </a:bodyPr>
          <a:lstStyle/>
          <a:p>
            <a:r>
              <a:rPr lang="en-US" sz="3200" dirty="0" smtClean="0">
                <a:solidFill>
                  <a:srgbClr val="0070C0"/>
                </a:solidFill>
                <a:latin typeface="Gidole"/>
              </a:rPr>
              <a:t>Five Commonly Expressed Unexpected Expert Roles: </a:t>
            </a:r>
          </a:p>
          <a:p>
            <a:r>
              <a:rPr lang="en-US" sz="2400" dirty="0" smtClean="0">
                <a:solidFill>
                  <a:srgbClr val="0070C0"/>
                </a:solidFill>
                <a:latin typeface="Gidole"/>
              </a:rPr>
              <a:t>(Experienced by Families Following a Diagnosis)</a:t>
            </a:r>
          </a:p>
          <a:p>
            <a:pPr lvl="1"/>
            <a:endParaRPr lang="en-US" sz="2400" dirty="0" smtClean="0">
              <a:latin typeface="Gidole"/>
            </a:endParaRPr>
          </a:p>
          <a:p>
            <a:pPr lvl="1"/>
            <a:r>
              <a:rPr lang="en-US" sz="2400" dirty="0" smtClean="0">
                <a:latin typeface="Gidole"/>
              </a:rPr>
              <a:t>1. Research Expert</a:t>
            </a:r>
          </a:p>
          <a:p>
            <a:pPr lvl="1"/>
            <a:r>
              <a:rPr lang="en-US" sz="2400" dirty="0" smtClean="0">
                <a:latin typeface="Gidole"/>
              </a:rPr>
              <a:t>2. Family Counselor Expert</a:t>
            </a:r>
          </a:p>
          <a:p>
            <a:pPr lvl="1"/>
            <a:r>
              <a:rPr lang="en-US" sz="2400" dirty="0" smtClean="0">
                <a:latin typeface="Gidole"/>
              </a:rPr>
              <a:t>3. Special Education Expert</a:t>
            </a:r>
          </a:p>
          <a:p>
            <a:pPr lvl="1"/>
            <a:r>
              <a:rPr lang="en-US" sz="2400" dirty="0" smtClean="0">
                <a:latin typeface="Gidole"/>
              </a:rPr>
              <a:t>4. Social Advocate Expert</a:t>
            </a:r>
          </a:p>
          <a:p>
            <a:pPr lvl="1"/>
            <a:r>
              <a:rPr lang="en-US" sz="2400" dirty="0" smtClean="0">
                <a:latin typeface="Gidole"/>
              </a:rPr>
              <a:t>5. Time &amp; Self-Care Expert</a:t>
            </a:r>
          </a:p>
          <a:p>
            <a:pPr>
              <a:buFontTx/>
              <a:buChar char="-"/>
            </a:pPr>
            <a:endParaRPr lang="en-US" sz="3200" dirty="0" smtClean="0">
              <a:solidFill>
                <a:srgbClr val="0070C0"/>
              </a:solidFill>
              <a:latin typeface="Gidole"/>
            </a:endParaRPr>
          </a:p>
          <a:p>
            <a:pPr>
              <a:buFontTx/>
              <a:buChar char="-"/>
            </a:pPr>
            <a:endParaRPr lang="en-US" sz="3200" dirty="0" smtClean="0">
              <a:solidFill>
                <a:srgbClr val="0070C0"/>
              </a:solidFill>
              <a:latin typeface="Gidole"/>
            </a:endParaRPr>
          </a:p>
          <a:p>
            <a:pPr>
              <a:buFontTx/>
              <a:buChar char="-"/>
            </a:pPr>
            <a:endParaRPr lang="en-US" sz="3200" dirty="0" smtClean="0">
              <a:solidFill>
                <a:srgbClr val="0070C0"/>
              </a:solidFill>
              <a:latin typeface="Gidole"/>
            </a:endParaRPr>
          </a:p>
          <a:p>
            <a:pPr>
              <a:buFontTx/>
              <a:buChar char="-"/>
            </a:pPr>
            <a:endParaRPr lang="en-US" sz="3200" dirty="0" smtClean="0">
              <a:solidFill>
                <a:srgbClr val="0070C0"/>
              </a:solidFill>
              <a:latin typeface="Gidole"/>
            </a:endParaRPr>
          </a:p>
          <a:p>
            <a:pPr>
              <a:buFontTx/>
              <a:buChar char="-"/>
            </a:pPr>
            <a:endParaRPr lang="en-US" sz="3200" dirty="0" smtClean="0">
              <a:solidFill>
                <a:srgbClr val="0070C0"/>
              </a:solidFill>
              <a:latin typeface="Gidole"/>
            </a:endParaRPr>
          </a:p>
          <a:p>
            <a:endParaRPr lang="en-US" sz="3200" dirty="0" smtClean="0">
              <a:solidFill>
                <a:srgbClr val="0070C0"/>
              </a:solidFill>
              <a:latin typeface="Gidole"/>
            </a:endParaRPr>
          </a:p>
          <a:p>
            <a:endParaRPr lang="en-US" sz="3200" dirty="0">
              <a:solidFill>
                <a:srgbClr val="0070C0"/>
              </a:solidFill>
              <a:latin typeface="Gidol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800" decel="100000"/>
                                        <p:tgtEl>
                                          <p:spTgt spid="10"/>
                                        </p:tgtEl>
                                      </p:cBhvr>
                                    </p:animEffect>
                                    <p:anim calcmode="lin" valueType="num">
                                      <p:cBhvr>
                                        <p:cTn id="8" dur="800" decel="100000" fill="hold"/>
                                        <p:tgtEl>
                                          <p:spTgt spid="10"/>
                                        </p:tgtEl>
                                        <p:attrNameLst>
                                          <p:attrName>style.rotation</p:attrName>
                                        </p:attrNameLst>
                                      </p:cBhvr>
                                      <p:tavLst>
                                        <p:tav tm="0">
                                          <p:val>
                                            <p:fltVal val="-90"/>
                                          </p:val>
                                        </p:tav>
                                        <p:tav tm="100000">
                                          <p:val>
                                            <p:fltVal val="0"/>
                                          </p:val>
                                        </p:tav>
                                      </p:tavLst>
                                    </p:anim>
                                    <p:anim calcmode="lin" valueType="num">
                                      <p:cBhvr>
                                        <p:cTn id="9" dur="800" decel="100000" fill="hold"/>
                                        <p:tgtEl>
                                          <p:spTgt spid="10"/>
                                        </p:tgtEl>
                                        <p:attrNameLst>
                                          <p:attrName>ppt_x</p:attrName>
                                        </p:attrNameLst>
                                      </p:cBhvr>
                                      <p:tavLst>
                                        <p:tav tm="0">
                                          <p:val>
                                            <p:strVal val="#ppt_x+0.4"/>
                                          </p:val>
                                        </p:tav>
                                        <p:tav tm="100000">
                                          <p:val>
                                            <p:strVal val="#ppt_x-0.05"/>
                                          </p:val>
                                        </p:tav>
                                      </p:tavLst>
                                    </p:anim>
                                    <p:anim calcmode="lin" valueType="num">
                                      <p:cBhvr>
                                        <p:cTn id="10" dur="800" decel="100000" fill="hold"/>
                                        <p:tgtEl>
                                          <p:spTgt spid="1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558720"/>
            <a:ext cx="9144000" cy="584775"/>
          </a:xfrm>
          <a:prstGeom prst="rect">
            <a:avLst/>
          </a:prstGeom>
          <a:noFill/>
        </p:spPr>
        <p:txBody>
          <a:bodyPr wrap="square" rtlCol="0">
            <a:spAutoFit/>
          </a:bodyPr>
          <a:lstStyle/>
          <a:p>
            <a:pPr algn="ctr"/>
            <a:r>
              <a:rPr lang="en-US" sz="3200" dirty="0" smtClean="0">
                <a:solidFill>
                  <a:srgbClr val="0070C0"/>
                </a:solidFill>
                <a:latin typeface="Gidole" pitchFamily="2" charset="0"/>
                <a:cs typeface="Arial" pitchFamily="34" charset="0"/>
              </a:rPr>
              <a:t>- What’s My New Role? -</a:t>
            </a:r>
            <a:endParaRPr lang="en-US" sz="3200" dirty="0" smtClean="0">
              <a:solidFill>
                <a:schemeClr val="tx1">
                  <a:lumMod val="65000"/>
                  <a:lumOff val="35000"/>
                </a:schemeClr>
              </a:solidFill>
              <a:latin typeface="Gidole" pitchFamily="2" charset="0"/>
              <a:cs typeface="Arial" pitchFamily="34" charset="0"/>
            </a:endParaRPr>
          </a:p>
        </p:txBody>
      </p:sp>
      <p:sp>
        <p:nvSpPr>
          <p:cNvPr id="6" name="Rectangle 5"/>
          <p:cNvSpPr/>
          <p:nvPr/>
        </p:nvSpPr>
        <p:spPr>
          <a:xfrm>
            <a:off x="0" y="6248400"/>
            <a:ext cx="9144000" cy="6096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6375401"/>
            <a:ext cx="7162800" cy="276999"/>
          </a:xfrm>
          <a:prstGeom prst="rect">
            <a:avLst/>
          </a:prstGeom>
          <a:noFill/>
        </p:spPr>
        <p:txBody>
          <a:bodyPr wrap="square" rtlCol="0">
            <a:spAutoFit/>
          </a:bodyPr>
          <a:lstStyle/>
          <a:p>
            <a:r>
              <a:rPr lang="en-US" sz="1200" dirty="0" smtClean="0">
                <a:solidFill>
                  <a:schemeClr val="bg1"/>
                </a:solidFill>
              </a:rPr>
              <a:t>SERVING CHILDREN WITH SPECIAL NEEDS AND THEIR FAMILIES SINCE 1950   |   siskin.org</a:t>
            </a:r>
          </a:p>
        </p:txBody>
      </p:sp>
      <p:pic>
        <p:nvPicPr>
          <p:cNvPr id="10" name="Picture 3" descr="\\CHASTG01\Public Share\MARKETING STAFF ONLY\Logos\New SCI Logo Family 2015\SCI Butterfly\SCI Butterfly.png"/>
          <p:cNvPicPr>
            <a:picLocks noChangeAspect="1" noChangeArrowheads="1"/>
          </p:cNvPicPr>
          <p:nvPr/>
        </p:nvPicPr>
        <p:blipFill>
          <a:blip r:embed="rId2" cstate="print"/>
          <a:srcRect/>
          <a:stretch>
            <a:fillRect/>
          </a:stretch>
        </p:blipFill>
        <p:spPr bwMode="auto">
          <a:xfrm>
            <a:off x="7239001" y="5562600"/>
            <a:ext cx="596577" cy="797984"/>
          </a:xfrm>
          <a:prstGeom prst="rect">
            <a:avLst/>
          </a:prstGeom>
          <a:noFill/>
        </p:spPr>
      </p:pic>
      <p:pic>
        <p:nvPicPr>
          <p:cNvPr id="11" name="Picture 2" descr="\\CHASTG01\Public Share\MARKETING STAFF ONLY\Logos\New SCI Logo Family 2015\Siskin Children's Institute ONLY\SCI Logo RGB REVERSED.png"/>
          <p:cNvPicPr>
            <a:picLocks noChangeAspect="1" noChangeArrowheads="1"/>
          </p:cNvPicPr>
          <p:nvPr/>
        </p:nvPicPr>
        <p:blipFill>
          <a:blip r:embed="rId3" cstate="print"/>
          <a:srcRect/>
          <a:stretch>
            <a:fillRect/>
          </a:stretch>
        </p:blipFill>
        <p:spPr bwMode="auto">
          <a:xfrm>
            <a:off x="8229600" y="6375399"/>
            <a:ext cx="762000" cy="363564"/>
          </a:xfrm>
          <a:prstGeom prst="rect">
            <a:avLst/>
          </a:prstGeom>
          <a:noFill/>
        </p:spPr>
      </p:pic>
      <p:sp>
        <p:nvSpPr>
          <p:cNvPr id="7" name="TextBox 6"/>
          <p:cNvSpPr txBox="1"/>
          <p:nvPr/>
        </p:nvSpPr>
        <p:spPr>
          <a:xfrm>
            <a:off x="914400" y="1447800"/>
            <a:ext cx="7239000" cy="3416320"/>
          </a:xfrm>
          <a:prstGeom prst="rect">
            <a:avLst/>
          </a:prstGeom>
          <a:noFill/>
        </p:spPr>
        <p:txBody>
          <a:bodyPr wrap="square" rtlCol="0">
            <a:spAutoFit/>
          </a:bodyPr>
          <a:lstStyle/>
          <a:p>
            <a:r>
              <a:rPr lang="en-US" sz="3200" dirty="0" smtClean="0">
                <a:solidFill>
                  <a:srgbClr val="0070C0"/>
                </a:solidFill>
                <a:latin typeface="Gidole"/>
              </a:rPr>
              <a:t>Role 1 - Research Expert:</a:t>
            </a:r>
          </a:p>
          <a:p>
            <a:pPr>
              <a:buFont typeface="Courier New" pitchFamily="49" charset="0"/>
              <a:buChar char="o"/>
            </a:pPr>
            <a:r>
              <a:rPr lang="en-US" sz="2400" dirty="0" smtClean="0">
                <a:latin typeface="Gidole"/>
              </a:rPr>
              <a:t> Learning about an ASD Diagnosis </a:t>
            </a:r>
          </a:p>
          <a:p>
            <a:pPr>
              <a:buFont typeface="Courier New" pitchFamily="49" charset="0"/>
              <a:buChar char="o"/>
            </a:pPr>
            <a:r>
              <a:rPr lang="en-US" sz="2400" dirty="0" smtClean="0">
                <a:latin typeface="Gidole"/>
              </a:rPr>
              <a:t> What </a:t>
            </a:r>
            <a:r>
              <a:rPr lang="en-US" sz="2400" dirty="0" smtClean="0">
                <a:latin typeface="Gidole"/>
              </a:rPr>
              <a:t>“Caused” </a:t>
            </a:r>
            <a:r>
              <a:rPr lang="en-US" sz="2400" dirty="0" smtClean="0">
                <a:latin typeface="Gidole"/>
              </a:rPr>
              <a:t>Autism: Myths and Facts</a:t>
            </a:r>
          </a:p>
          <a:p>
            <a:pPr>
              <a:buFont typeface="Courier New" pitchFamily="49" charset="0"/>
              <a:buChar char="o"/>
            </a:pPr>
            <a:r>
              <a:rPr lang="en-US" sz="2400" dirty="0" smtClean="0">
                <a:latin typeface="Gidole"/>
              </a:rPr>
              <a:t> What Treatments are Best</a:t>
            </a:r>
          </a:p>
          <a:p>
            <a:pPr>
              <a:buFont typeface="Courier New" pitchFamily="49" charset="0"/>
              <a:buChar char="o"/>
            </a:pPr>
            <a:r>
              <a:rPr lang="en-US" sz="2400" dirty="0" smtClean="0">
                <a:latin typeface="Gidole"/>
              </a:rPr>
              <a:t> What New Information is Important</a:t>
            </a:r>
          </a:p>
          <a:p>
            <a:pPr>
              <a:buFont typeface="Courier New" pitchFamily="49" charset="0"/>
              <a:buChar char="o"/>
            </a:pPr>
            <a:r>
              <a:rPr lang="en-US" sz="2400" dirty="0" smtClean="0">
                <a:latin typeface="Gidole"/>
              </a:rPr>
              <a:t> What </a:t>
            </a:r>
            <a:r>
              <a:rPr lang="en-US" sz="2400" dirty="0" smtClean="0">
                <a:latin typeface="Gidole"/>
              </a:rPr>
              <a:t>Books/Websites </a:t>
            </a:r>
            <a:r>
              <a:rPr lang="en-US" sz="2400" dirty="0" smtClean="0">
                <a:latin typeface="Gidole"/>
              </a:rPr>
              <a:t>do I Trust</a:t>
            </a:r>
            <a:endParaRPr lang="en-US" sz="2400" dirty="0" smtClean="0">
              <a:solidFill>
                <a:srgbClr val="0070C0"/>
              </a:solidFill>
              <a:latin typeface="Gidole"/>
            </a:endParaRPr>
          </a:p>
          <a:p>
            <a:endParaRPr lang="en-US" sz="3200" dirty="0" smtClean="0">
              <a:solidFill>
                <a:srgbClr val="0070C0"/>
              </a:solidFill>
              <a:latin typeface="Gidole"/>
            </a:endParaRPr>
          </a:p>
          <a:p>
            <a:endParaRPr lang="en-US" sz="3200" dirty="0">
              <a:solidFill>
                <a:srgbClr val="0070C0"/>
              </a:solidFill>
              <a:latin typeface="Gidole"/>
            </a:endParaRPr>
          </a:p>
        </p:txBody>
      </p:sp>
      <p:pic>
        <p:nvPicPr>
          <p:cNvPr id="10242" name="Picture 2" descr="Image result for research autism"/>
          <p:cNvPicPr>
            <a:picLocks noChangeAspect="1" noChangeArrowheads="1"/>
          </p:cNvPicPr>
          <p:nvPr/>
        </p:nvPicPr>
        <p:blipFill>
          <a:blip r:embed="rId4" cstate="print"/>
          <a:srcRect/>
          <a:stretch>
            <a:fillRect/>
          </a:stretch>
        </p:blipFill>
        <p:spPr bwMode="auto">
          <a:xfrm>
            <a:off x="4876800" y="1219200"/>
            <a:ext cx="3810000" cy="27717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800" decel="100000"/>
                                        <p:tgtEl>
                                          <p:spTgt spid="10"/>
                                        </p:tgtEl>
                                      </p:cBhvr>
                                    </p:animEffect>
                                    <p:anim calcmode="lin" valueType="num">
                                      <p:cBhvr>
                                        <p:cTn id="8" dur="800" decel="100000" fill="hold"/>
                                        <p:tgtEl>
                                          <p:spTgt spid="10"/>
                                        </p:tgtEl>
                                        <p:attrNameLst>
                                          <p:attrName>style.rotation</p:attrName>
                                        </p:attrNameLst>
                                      </p:cBhvr>
                                      <p:tavLst>
                                        <p:tav tm="0">
                                          <p:val>
                                            <p:fltVal val="-90"/>
                                          </p:val>
                                        </p:tav>
                                        <p:tav tm="100000">
                                          <p:val>
                                            <p:fltVal val="0"/>
                                          </p:val>
                                        </p:tav>
                                      </p:tavLst>
                                    </p:anim>
                                    <p:anim calcmode="lin" valueType="num">
                                      <p:cBhvr>
                                        <p:cTn id="9" dur="800" decel="100000" fill="hold"/>
                                        <p:tgtEl>
                                          <p:spTgt spid="10"/>
                                        </p:tgtEl>
                                        <p:attrNameLst>
                                          <p:attrName>ppt_x</p:attrName>
                                        </p:attrNameLst>
                                      </p:cBhvr>
                                      <p:tavLst>
                                        <p:tav tm="0">
                                          <p:val>
                                            <p:strVal val="#ppt_x+0.4"/>
                                          </p:val>
                                        </p:tav>
                                        <p:tav tm="100000">
                                          <p:val>
                                            <p:strVal val="#ppt_x-0.05"/>
                                          </p:val>
                                        </p:tav>
                                      </p:tavLst>
                                    </p:anim>
                                    <p:anim calcmode="lin" valueType="num">
                                      <p:cBhvr>
                                        <p:cTn id="10" dur="800" decel="100000" fill="hold"/>
                                        <p:tgtEl>
                                          <p:spTgt spid="1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558720"/>
            <a:ext cx="9144000" cy="584775"/>
          </a:xfrm>
          <a:prstGeom prst="rect">
            <a:avLst/>
          </a:prstGeom>
          <a:noFill/>
        </p:spPr>
        <p:txBody>
          <a:bodyPr wrap="square" rtlCol="0">
            <a:spAutoFit/>
          </a:bodyPr>
          <a:lstStyle/>
          <a:p>
            <a:pPr algn="ctr"/>
            <a:r>
              <a:rPr lang="en-US" sz="3200" dirty="0" smtClean="0">
                <a:solidFill>
                  <a:srgbClr val="0070C0"/>
                </a:solidFill>
                <a:latin typeface="Gidole" pitchFamily="2" charset="0"/>
                <a:cs typeface="Arial" pitchFamily="34" charset="0"/>
              </a:rPr>
              <a:t>- What’s My New Role? -</a:t>
            </a:r>
            <a:endParaRPr lang="en-US" sz="3200" dirty="0" smtClean="0">
              <a:solidFill>
                <a:schemeClr val="tx1">
                  <a:lumMod val="65000"/>
                  <a:lumOff val="35000"/>
                </a:schemeClr>
              </a:solidFill>
              <a:latin typeface="Gidole" pitchFamily="2" charset="0"/>
              <a:cs typeface="Arial" pitchFamily="34" charset="0"/>
            </a:endParaRPr>
          </a:p>
        </p:txBody>
      </p:sp>
      <p:sp>
        <p:nvSpPr>
          <p:cNvPr id="6" name="Rectangle 5"/>
          <p:cNvSpPr/>
          <p:nvPr/>
        </p:nvSpPr>
        <p:spPr>
          <a:xfrm>
            <a:off x="0" y="6248400"/>
            <a:ext cx="9144000" cy="6096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6375401"/>
            <a:ext cx="7162800" cy="276999"/>
          </a:xfrm>
          <a:prstGeom prst="rect">
            <a:avLst/>
          </a:prstGeom>
          <a:noFill/>
        </p:spPr>
        <p:txBody>
          <a:bodyPr wrap="square" rtlCol="0">
            <a:spAutoFit/>
          </a:bodyPr>
          <a:lstStyle/>
          <a:p>
            <a:r>
              <a:rPr lang="en-US" sz="1200" dirty="0" smtClean="0">
                <a:solidFill>
                  <a:schemeClr val="bg1"/>
                </a:solidFill>
              </a:rPr>
              <a:t>SERVING CHILDREN WITH SPECIAL NEEDS AND THEIR FAMILIES SINCE 1950   |   siskin.org</a:t>
            </a:r>
          </a:p>
        </p:txBody>
      </p:sp>
      <p:pic>
        <p:nvPicPr>
          <p:cNvPr id="10" name="Picture 3" descr="\\CHASTG01\Public Share\MARKETING STAFF ONLY\Logos\New SCI Logo Family 2015\SCI Butterfly\SCI Butterfly.png"/>
          <p:cNvPicPr>
            <a:picLocks noChangeAspect="1" noChangeArrowheads="1"/>
          </p:cNvPicPr>
          <p:nvPr/>
        </p:nvPicPr>
        <p:blipFill>
          <a:blip r:embed="rId2" cstate="print"/>
          <a:srcRect/>
          <a:stretch>
            <a:fillRect/>
          </a:stretch>
        </p:blipFill>
        <p:spPr bwMode="auto">
          <a:xfrm>
            <a:off x="7239001" y="5562600"/>
            <a:ext cx="596577" cy="797984"/>
          </a:xfrm>
          <a:prstGeom prst="rect">
            <a:avLst/>
          </a:prstGeom>
          <a:noFill/>
        </p:spPr>
      </p:pic>
      <p:pic>
        <p:nvPicPr>
          <p:cNvPr id="11" name="Picture 2" descr="\\CHASTG01\Public Share\MARKETING STAFF ONLY\Logos\New SCI Logo Family 2015\Siskin Children's Institute ONLY\SCI Logo RGB REVERSED.png"/>
          <p:cNvPicPr>
            <a:picLocks noChangeAspect="1" noChangeArrowheads="1"/>
          </p:cNvPicPr>
          <p:nvPr/>
        </p:nvPicPr>
        <p:blipFill>
          <a:blip r:embed="rId3" cstate="print"/>
          <a:srcRect/>
          <a:stretch>
            <a:fillRect/>
          </a:stretch>
        </p:blipFill>
        <p:spPr bwMode="auto">
          <a:xfrm>
            <a:off x="8229600" y="6375399"/>
            <a:ext cx="762000" cy="363564"/>
          </a:xfrm>
          <a:prstGeom prst="rect">
            <a:avLst/>
          </a:prstGeom>
          <a:noFill/>
        </p:spPr>
      </p:pic>
      <p:sp>
        <p:nvSpPr>
          <p:cNvPr id="7" name="TextBox 6"/>
          <p:cNvSpPr txBox="1"/>
          <p:nvPr/>
        </p:nvSpPr>
        <p:spPr>
          <a:xfrm>
            <a:off x="914400" y="1447800"/>
            <a:ext cx="7239000" cy="4031873"/>
          </a:xfrm>
          <a:prstGeom prst="rect">
            <a:avLst/>
          </a:prstGeom>
          <a:noFill/>
        </p:spPr>
        <p:txBody>
          <a:bodyPr wrap="square" rtlCol="0">
            <a:spAutoFit/>
          </a:bodyPr>
          <a:lstStyle/>
          <a:p>
            <a:r>
              <a:rPr lang="en-US" sz="3200" dirty="0" smtClean="0">
                <a:solidFill>
                  <a:srgbClr val="0070C0"/>
                </a:solidFill>
                <a:latin typeface="Gidole"/>
              </a:rPr>
              <a:t>Role 2 - Family Counselor Expert:</a:t>
            </a:r>
          </a:p>
          <a:p>
            <a:pPr>
              <a:buFont typeface="Courier New" pitchFamily="49" charset="0"/>
              <a:buChar char="o"/>
            </a:pPr>
            <a:r>
              <a:rPr lang="en-US" sz="2400" dirty="0" smtClean="0">
                <a:latin typeface="Gidole"/>
              </a:rPr>
              <a:t> Monitoring Needs and Wants of My Family</a:t>
            </a:r>
          </a:p>
          <a:p>
            <a:pPr>
              <a:buFont typeface="Courier New" pitchFamily="49" charset="0"/>
              <a:buChar char="o"/>
            </a:pPr>
            <a:r>
              <a:rPr lang="en-US" sz="2400" dirty="0" smtClean="0">
                <a:latin typeface="Gidole"/>
              </a:rPr>
              <a:t> Systemic/Stress Impact of the Diagnosis on the Family</a:t>
            </a:r>
          </a:p>
          <a:p>
            <a:pPr>
              <a:buFont typeface="Courier New" pitchFamily="49" charset="0"/>
              <a:buChar char="o"/>
            </a:pPr>
            <a:r>
              <a:rPr lang="en-US" sz="2400" dirty="0" smtClean="0">
                <a:latin typeface="Gidole"/>
              </a:rPr>
              <a:t> Overlooked Siblings</a:t>
            </a:r>
          </a:p>
          <a:p>
            <a:pPr>
              <a:buFont typeface="Courier New" pitchFamily="49" charset="0"/>
              <a:buChar char="o"/>
            </a:pPr>
            <a:r>
              <a:rPr lang="en-US" sz="2400" dirty="0" smtClean="0">
                <a:latin typeface="Gidole"/>
              </a:rPr>
              <a:t> Externalizing an ASD Diagnosis (How does ASD Impact...)</a:t>
            </a:r>
          </a:p>
          <a:p>
            <a:pPr>
              <a:buFont typeface="Courier New" pitchFamily="49" charset="0"/>
              <a:buChar char="o"/>
            </a:pPr>
            <a:r>
              <a:rPr lang="en-US" sz="2400" dirty="0" smtClean="0">
                <a:latin typeface="Gidole"/>
              </a:rPr>
              <a:t> How is My Child…but also How is My Family?</a:t>
            </a:r>
          </a:p>
          <a:p>
            <a:pPr>
              <a:buFont typeface="Courier New" pitchFamily="49" charset="0"/>
              <a:buChar char="o"/>
            </a:pPr>
            <a:r>
              <a:rPr lang="en-US" sz="2400" dirty="0" smtClean="0">
                <a:latin typeface="Gidole"/>
              </a:rPr>
              <a:t> </a:t>
            </a:r>
            <a:r>
              <a:rPr lang="en-US" sz="2400" dirty="0" err="1" smtClean="0">
                <a:latin typeface="Gidole"/>
              </a:rPr>
              <a:t>Kubler</a:t>
            </a:r>
            <a:r>
              <a:rPr lang="en-US" sz="2400" dirty="0" smtClean="0">
                <a:latin typeface="Gidole"/>
              </a:rPr>
              <a:t> Ross – Stages of Grief</a:t>
            </a:r>
          </a:p>
          <a:p>
            <a:endParaRPr lang="en-US" sz="2400" dirty="0" smtClean="0">
              <a:latin typeface="Gidole"/>
            </a:endParaRPr>
          </a:p>
          <a:p>
            <a:endParaRPr lang="en-US" sz="2400" dirty="0" smtClean="0">
              <a:solidFill>
                <a:srgbClr val="0070C0"/>
              </a:solidFill>
              <a:latin typeface="Gidole"/>
            </a:endParaRPr>
          </a:p>
          <a:p>
            <a:endParaRPr lang="en-US" sz="3200" dirty="0">
              <a:solidFill>
                <a:srgbClr val="0070C0"/>
              </a:solidFill>
              <a:latin typeface="Gidole"/>
            </a:endParaRPr>
          </a:p>
        </p:txBody>
      </p:sp>
      <p:pic>
        <p:nvPicPr>
          <p:cNvPr id="9218" name="Picture 2" descr="Image result for family counselor cartoon"/>
          <p:cNvPicPr>
            <a:picLocks noChangeAspect="1" noChangeArrowheads="1"/>
          </p:cNvPicPr>
          <p:nvPr/>
        </p:nvPicPr>
        <p:blipFill>
          <a:blip r:embed="rId4" cstate="print"/>
          <a:srcRect/>
          <a:stretch>
            <a:fillRect/>
          </a:stretch>
        </p:blipFill>
        <p:spPr bwMode="auto">
          <a:xfrm>
            <a:off x="6400800" y="457200"/>
            <a:ext cx="2336057" cy="1600200"/>
          </a:xfrm>
          <a:prstGeom prst="rect">
            <a:avLst/>
          </a:prstGeom>
          <a:noFill/>
        </p:spPr>
      </p:pic>
      <p:pic>
        <p:nvPicPr>
          <p:cNvPr id="13316" name="Picture 4" descr="Image result for stages of grief autism"/>
          <p:cNvPicPr>
            <a:picLocks noChangeAspect="1" noChangeArrowheads="1"/>
          </p:cNvPicPr>
          <p:nvPr/>
        </p:nvPicPr>
        <p:blipFill>
          <a:blip r:embed="rId5" cstate="print"/>
          <a:srcRect/>
          <a:stretch>
            <a:fillRect/>
          </a:stretch>
        </p:blipFill>
        <p:spPr bwMode="auto">
          <a:xfrm>
            <a:off x="914400" y="1905000"/>
            <a:ext cx="5791200" cy="416490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800" decel="100000"/>
                                        <p:tgtEl>
                                          <p:spTgt spid="10"/>
                                        </p:tgtEl>
                                      </p:cBhvr>
                                    </p:animEffect>
                                    <p:anim calcmode="lin" valueType="num">
                                      <p:cBhvr>
                                        <p:cTn id="8" dur="800" decel="100000" fill="hold"/>
                                        <p:tgtEl>
                                          <p:spTgt spid="10"/>
                                        </p:tgtEl>
                                        <p:attrNameLst>
                                          <p:attrName>style.rotation</p:attrName>
                                        </p:attrNameLst>
                                      </p:cBhvr>
                                      <p:tavLst>
                                        <p:tav tm="0">
                                          <p:val>
                                            <p:fltVal val="-90"/>
                                          </p:val>
                                        </p:tav>
                                        <p:tav tm="100000">
                                          <p:val>
                                            <p:fltVal val="0"/>
                                          </p:val>
                                        </p:tav>
                                      </p:tavLst>
                                    </p:anim>
                                    <p:anim calcmode="lin" valueType="num">
                                      <p:cBhvr>
                                        <p:cTn id="9" dur="800" decel="100000" fill="hold"/>
                                        <p:tgtEl>
                                          <p:spTgt spid="10"/>
                                        </p:tgtEl>
                                        <p:attrNameLst>
                                          <p:attrName>ppt_x</p:attrName>
                                        </p:attrNameLst>
                                      </p:cBhvr>
                                      <p:tavLst>
                                        <p:tav tm="0">
                                          <p:val>
                                            <p:strVal val="#ppt_x+0.4"/>
                                          </p:val>
                                        </p:tav>
                                        <p:tav tm="100000">
                                          <p:val>
                                            <p:strVal val="#ppt_x-0.05"/>
                                          </p:val>
                                        </p:tav>
                                      </p:tavLst>
                                    </p:anim>
                                    <p:anim calcmode="lin" valueType="num">
                                      <p:cBhvr>
                                        <p:cTn id="10" dur="800" decel="100000" fill="hold"/>
                                        <p:tgtEl>
                                          <p:spTgt spid="1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316"/>
                                        </p:tgtEl>
                                        <p:attrNameLst>
                                          <p:attrName>style.visibility</p:attrName>
                                        </p:attrNameLst>
                                      </p:cBhvr>
                                      <p:to>
                                        <p:strVal val="visible"/>
                                      </p:to>
                                    </p:set>
                                    <p:animEffect transition="in" filter="fade">
                                      <p:cBhvr>
                                        <p:cTn id="17" dur="2000"/>
                                        <p:tgtEl>
                                          <p:spTgt spid="1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558720"/>
            <a:ext cx="9144000" cy="584775"/>
          </a:xfrm>
          <a:prstGeom prst="rect">
            <a:avLst/>
          </a:prstGeom>
          <a:noFill/>
        </p:spPr>
        <p:txBody>
          <a:bodyPr wrap="square" rtlCol="0">
            <a:spAutoFit/>
          </a:bodyPr>
          <a:lstStyle/>
          <a:p>
            <a:pPr algn="ctr"/>
            <a:r>
              <a:rPr lang="en-US" sz="3200" dirty="0" smtClean="0">
                <a:solidFill>
                  <a:srgbClr val="0070C0"/>
                </a:solidFill>
                <a:latin typeface="Gidole" pitchFamily="2" charset="0"/>
                <a:cs typeface="Arial" pitchFamily="34" charset="0"/>
              </a:rPr>
              <a:t>- What’s My New Role? -</a:t>
            </a:r>
            <a:endParaRPr lang="en-US" sz="3200" dirty="0" smtClean="0">
              <a:solidFill>
                <a:schemeClr val="tx1">
                  <a:lumMod val="65000"/>
                  <a:lumOff val="35000"/>
                </a:schemeClr>
              </a:solidFill>
              <a:latin typeface="Gidole" pitchFamily="2" charset="0"/>
              <a:cs typeface="Arial" pitchFamily="34" charset="0"/>
            </a:endParaRPr>
          </a:p>
        </p:txBody>
      </p:sp>
      <p:sp>
        <p:nvSpPr>
          <p:cNvPr id="6" name="Rectangle 5"/>
          <p:cNvSpPr/>
          <p:nvPr/>
        </p:nvSpPr>
        <p:spPr>
          <a:xfrm>
            <a:off x="0" y="6248400"/>
            <a:ext cx="9144000" cy="6096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6375401"/>
            <a:ext cx="7162800" cy="276999"/>
          </a:xfrm>
          <a:prstGeom prst="rect">
            <a:avLst/>
          </a:prstGeom>
          <a:noFill/>
        </p:spPr>
        <p:txBody>
          <a:bodyPr wrap="square" rtlCol="0">
            <a:spAutoFit/>
          </a:bodyPr>
          <a:lstStyle/>
          <a:p>
            <a:r>
              <a:rPr lang="en-US" sz="1200" dirty="0" smtClean="0">
                <a:solidFill>
                  <a:schemeClr val="bg1"/>
                </a:solidFill>
              </a:rPr>
              <a:t>SERVING CHILDREN WITH SPECIAL NEEDS AND THEIR FAMILIES SINCE 1950   |   siskin.org</a:t>
            </a:r>
          </a:p>
        </p:txBody>
      </p:sp>
      <p:pic>
        <p:nvPicPr>
          <p:cNvPr id="10" name="Picture 3" descr="\\CHASTG01\Public Share\MARKETING STAFF ONLY\Logos\New SCI Logo Family 2015\SCI Butterfly\SCI Butterfly.png"/>
          <p:cNvPicPr>
            <a:picLocks noChangeAspect="1" noChangeArrowheads="1"/>
          </p:cNvPicPr>
          <p:nvPr/>
        </p:nvPicPr>
        <p:blipFill>
          <a:blip r:embed="rId2" cstate="print"/>
          <a:srcRect/>
          <a:stretch>
            <a:fillRect/>
          </a:stretch>
        </p:blipFill>
        <p:spPr bwMode="auto">
          <a:xfrm>
            <a:off x="7239001" y="5562600"/>
            <a:ext cx="596577" cy="797984"/>
          </a:xfrm>
          <a:prstGeom prst="rect">
            <a:avLst/>
          </a:prstGeom>
          <a:noFill/>
        </p:spPr>
      </p:pic>
      <p:pic>
        <p:nvPicPr>
          <p:cNvPr id="11" name="Picture 2" descr="\\CHASTG01\Public Share\MARKETING STAFF ONLY\Logos\New SCI Logo Family 2015\Siskin Children's Institute ONLY\SCI Logo RGB REVERSED.png"/>
          <p:cNvPicPr>
            <a:picLocks noChangeAspect="1" noChangeArrowheads="1"/>
          </p:cNvPicPr>
          <p:nvPr/>
        </p:nvPicPr>
        <p:blipFill>
          <a:blip r:embed="rId3" cstate="print"/>
          <a:srcRect/>
          <a:stretch>
            <a:fillRect/>
          </a:stretch>
        </p:blipFill>
        <p:spPr bwMode="auto">
          <a:xfrm>
            <a:off x="8229600" y="6375399"/>
            <a:ext cx="762000" cy="363564"/>
          </a:xfrm>
          <a:prstGeom prst="rect">
            <a:avLst/>
          </a:prstGeom>
          <a:noFill/>
        </p:spPr>
      </p:pic>
      <p:sp>
        <p:nvSpPr>
          <p:cNvPr id="7" name="TextBox 6"/>
          <p:cNvSpPr txBox="1"/>
          <p:nvPr/>
        </p:nvSpPr>
        <p:spPr>
          <a:xfrm>
            <a:off x="914400" y="1447800"/>
            <a:ext cx="7239000" cy="3662541"/>
          </a:xfrm>
          <a:prstGeom prst="rect">
            <a:avLst/>
          </a:prstGeom>
          <a:noFill/>
        </p:spPr>
        <p:txBody>
          <a:bodyPr wrap="square" rtlCol="0">
            <a:spAutoFit/>
          </a:bodyPr>
          <a:lstStyle/>
          <a:p>
            <a:r>
              <a:rPr lang="en-US" sz="3200" dirty="0" smtClean="0">
                <a:solidFill>
                  <a:srgbClr val="0070C0"/>
                </a:solidFill>
                <a:latin typeface="Gidole"/>
              </a:rPr>
              <a:t>Role 3 - Special Education Expert:</a:t>
            </a:r>
          </a:p>
          <a:p>
            <a:pPr>
              <a:buFont typeface="Courier New" pitchFamily="49" charset="0"/>
              <a:buChar char="o"/>
            </a:pPr>
            <a:r>
              <a:rPr lang="en-US" sz="2400" dirty="0" smtClean="0">
                <a:latin typeface="Gidole"/>
              </a:rPr>
              <a:t> Learning IEPs and 504s</a:t>
            </a:r>
          </a:p>
          <a:p>
            <a:pPr>
              <a:buFont typeface="Courier New" pitchFamily="49" charset="0"/>
              <a:buChar char="o"/>
            </a:pPr>
            <a:r>
              <a:rPr lang="en-US" sz="2400" dirty="0" smtClean="0">
                <a:latin typeface="Gidole"/>
              </a:rPr>
              <a:t> Navigating Relationships with IEP Team Members</a:t>
            </a:r>
          </a:p>
          <a:p>
            <a:pPr>
              <a:buFont typeface="Courier New" pitchFamily="49" charset="0"/>
              <a:buChar char="o"/>
            </a:pPr>
            <a:r>
              <a:rPr lang="en-US" sz="2400" dirty="0" smtClean="0">
                <a:latin typeface="Gidole"/>
              </a:rPr>
              <a:t> What Services are Best</a:t>
            </a:r>
          </a:p>
          <a:p>
            <a:pPr>
              <a:buFont typeface="Courier New" pitchFamily="49" charset="0"/>
              <a:buChar char="o"/>
            </a:pPr>
            <a:r>
              <a:rPr lang="en-US" sz="2400" dirty="0" smtClean="0">
                <a:latin typeface="Gidole"/>
              </a:rPr>
              <a:t> Modifications vs Accommodations</a:t>
            </a:r>
          </a:p>
          <a:p>
            <a:pPr>
              <a:buFont typeface="Courier New" pitchFamily="49" charset="0"/>
              <a:buChar char="o"/>
            </a:pPr>
            <a:r>
              <a:rPr lang="en-US" sz="2400" dirty="0" smtClean="0">
                <a:latin typeface="Gidole"/>
              </a:rPr>
              <a:t> What is FAPE?</a:t>
            </a:r>
          </a:p>
          <a:p>
            <a:pPr>
              <a:buFont typeface="Courier New" pitchFamily="49" charset="0"/>
              <a:buChar char="o"/>
            </a:pPr>
            <a:r>
              <a:rPr lang="en-US" sz="2400" dirty="0" smtClean="0">
                <a:latin typeface="Gidole"/>
              </a:rPr>
              <a:t> In School vs Outpatient</a:t>
            </a:r>
          </a:p>
          <a:p>
            <a:pPr>
              <a:buFont typeface="Courier New" pitchFamily="49" charset="0"/>
              <a:buChar char="o"/>
            </a:pPr>
            <a:endParaRPr lang="en-US" sz="2400" dirty="0" smtClean="0">
              <a:solidFill>
                <a:srgbClr val="0070C0"/>
              </a:solidFill>
              <a:latin typeface="Gidole"/>
            </a:endParaRPr>
          </a:p>
          <a:p>
            <a:endParaRPr lang="en-US" sz="3200" dirty="0">
              <a:solidFill>
                <a:srgbClr val="0070C0"/>
              </a:solidFill>
              <a:latin typeface="Gidole"/>
            </a:endParaRPr>
          </a:p>
        </p:txBody>
      </p:sp>
      <p:pic>
        <p:nvPicPr>
          <p:cNvPr id="9" name="Picture 8" descr="Related image"/>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943600" y="1676400"/>
            <a:ext cx="2635411" cy="25146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800" decel="100000"/>
                                        <p:tgtEl>
                                          <p:spTgt spid="10"/>
                                        </p:tgtEl>
                                      </p:cBhvr>
                                    </p:animEffect>
                                    <p:anim calcmode="lin" valueType="num">
                                      <p:cBhvr>
                                        <p:cTn id="8" dur="800" decel="100000" fill="hold"/>
                                        <p:tgtEl>
                                          <p:spTgt spid="10"/>
                                        </p:tgtEl>
                                        <p:attrNameLst>
                                          <p:attrName>style.rotation</p:attrName>
                                        </p:attrNameLst>
                                      </p:cBhvr>
                                      <p:tavLst>
                                        <p:tav tm="0">
                                          <p:val>
                                            <p:fltVal val="-90"/>
                                          </p:val>
                                        </p:tav>
                                        <p:tav tm="100000">
                                          <p:val>
                                            <p:fltVal val="0"/>
                                          </p:val>
                                        </p:tav>
                                      </p:tavLst>
                                    </p:anim>
                                    <p:anim calcmode="lin" valueType="num">
                                      <p:cBhvr>
                                        <p:cTn id="9" dur="800" decel="100000" fill="hold"/>
                                        <p:tgtEl>
                                          <p:spTgt spid="10"/>
                                        </p:tgtEl>
                                        <p:attrNameLst>
                                          <p:attrName>ppt_x</p:attrName>
                                        </p:attrNameLst>
                                      </p:cBhvr>
                                      <p:tavLst>
                                        <p:tav tm="0">
                                          <p:val>
                                            <p:strVal val="#ppt_x+0.4"/>
                                          </p:val>
                                        </p:tav>
                                        <p:tav tm="100000">
                                          <p:val>
                                            <p:strVal val="#ppt_x-0.05"/>
                                          </p:val>
                                        </p:tav>
                                      </p:tavLst>
                                    </p:anim>
                                    <p:anim calcmode="lin" valueType="num">
                                      <p:cBhvr>
                                        <p:cTn id="10" dur="800" decel="100000" fill="hold"/>
                                        <p:tgtEl>
                                          <p:spTgt spid="1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558720"/>
            <a:ext cx="9144000" cy="584775"/>
          </a:xfrm>
          <a:prstGeom prst="rect">
            <a:avLst/>
          </a:prstGeom>
          <a:noFill/>
        </p:spPr>
        <p:txBody>
          <a:bodyPr wrap="square" rtlCol="0">
            <a:spAutoFit/>
          </a:bodyPr>
          <a:lstStyle/>
          <a:p>
            <a:pPr algn="ctr"/>
            <a:r>
              <a:rPr lang="en-US" sz="3200" dirty="0" smtClean="0">
                <a:solidFill>
                  <a:srgbClr val="0070C0"/>
                </a:solidFill>
                <a:latin typeface="Gidole" pitchFamily="2" charset="0"/>
                <a:cs typeface="Arial" pitchFamily="34" charset="0"/>
              </a:rPr>
              <a:t>- What’s My New Role? -</a:t>
            </a:r>
            <a:endParaRPr lang="en-US" sz="3200" dirty="0" smtClean="0">
              <a:solidFill>
                <a:schemeClr val="tx1">
                  <a:lumMod val="65000"/>
                  <a:lumOff val="35000"/>
                </a:schemeClr>
              </a:solidFill>
              <a:latin typeface="Gidole" pitchFamily="2" charset="0"/>
              <a:cs typeface="Arial" pitchFamily="34" charset="0"/>
            </a:endParaRPr>
          </a:p>
        </p:txBody>
      </p:sp>
      <p:sp>
        <p:nvSpPr>
          <p:cNvPr id="6" name="Rectangle 5"/>
          <p:cNvSpPr/>
          <p:nvPr/>
        </p:nvSpPr>
        <p:spPr>
          <a:xfrm>
            <a:off x="0" y="6248400"/>
            <a:ext cx="9144000" cy="6096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6375401"/>
            <a:ext cx="7162800" cy="276999"/>
          </a:xfrm>
          <a:prstGeom prst="rect">
            <a:avLst/>
          </a:prstGeom>
          <a:noFill/>
        </p:spPr>
        <p:txBody>
          <a:bodyPr wrap="square" rtlCol="0">
            <a:spAutoFit/>
          </a:bodyPr>
          <a:lstStyle/>
          <a:p>
            <a:r>
              <a:rPr lang="en-US" sz="1200" dirty="0" smtClean="0">
                <a:solidFill>
                  <a:schemeClr val="bg1"/>
                </a:solidFill>
              </a:rPr>
              <a:t>SERVING CHILDREN WITH SPECIAL NEEDS AND THEIR FAMILIES SINCE 1950   |   siskin.org</a:t>
            </a:r>
          </a:p>
        </p:txBody>
      </p:sp>
      <p:pic>
        <p:nvPicPr>
          <p:cNvPr id="10" name="Picture 3" descr="\\CHASTG01\Public Share\MARKETING STAFF ONLY\Logos\New SCI Logo Family 2015\SCI Butterfly\SCI Butterfly.png"/>
          <p:cNvPicPr>
            <a:picLocks noChangeAspect="1" noChangeArrowheads="1"/>
          </p:cNvPicPr>
          <p:nvPr/>
        </p:nvPicPr>
        <p:blipFill>
          <a:blip r:embed="rId2" cstate="print"/>
          <a:srcRect/>
          <a:stretch>
            <a:fillRect/>
          </a:stretch>
        </p:blipFill>
        <p:spPr bwMode="auto">
          <a:xfrm>
            <a:off x="7239001" y="5562600"/>
            <a:ext cx="596577" cy="797984"/>
          </a:xfrm>
          <a:prstGeom prst="rect">
            <a:avLst/>
          </a:prstGeom>
          <a:noFill/>
        </p:spPr>
      </p:pic>
      <p:pic>
        <p:nvPicPr>
          <p:cNvPr id="11" name="Picture 2" descr="\\CHASTG01\Public Share\MARKETING STAFF ONLY\Logos\New SCI Logo Family 2015\Siskin Children's Institute ONLY\SCI Logo RGB REVERSED.png"/>
          <p:cNvPicPr>
            <a:picLocks noChangeAspect="1" noChangeArrowheads="1"/>
          </p:cNvPicPr>
          <p:nvPr/>
        </p:nvPicPr>
        <p:blipFill>
          <a:blip r:embed="rId3" cstate="print"/>
          <a:srcRect/>
          <a:stretch>
            <a:fillRect/>
          </a:stretch>
        </p:blipFill>
        <p:spPr bwMode="auto">
          <a:xfrm>
            <a:off x="8229600" y="6375399"/>
            <a:ext cx="762000" cy="363564"/>
          </a:xfrm>
          <a:prstGeom prst="rect">
            <a:avLst/>
          </a:prstGeom>
          <a:noFill/>
        </p:spPr>
      </p:pic>
      <p:sp>
        <p:nvSpPr>
          <p:cNvPr id="7" name="TextBox 6"/>
          <p:cNvSpPr txBox="1"/>
          <p:nvPr/>
        </p:nvSpPr>
        <p:spPr>
          <a:xfrm>
            <a:off x="914400" y="1447800"/>
            <a:ext cx="7239000" cy="4154984"/>
          </a:xfrm>
          <a:prstGeom prst="rect">
            <a:avLst/>
          </a:prstGeom>
          <a:noFill/>
        </p:spPr>
        <p:txBody>
          <a:bodyPr wrap="square" rtlCol="0">
            <a:spAutoFit/>
          </a:bodyPr>
          <a:lstStyle/>
          <a:p>
            <a:r>
              <a:rPr lang="en-US" sz="3200" dirty="0" smtClean="0">
                <a:solidFill>
                  <a:srgbClr val="0070C0"/>
                </a:solidFill>
                <a:latin typeface="Gidole"/>
              </a:rPr>
              <a:t>Role 4 - Social Advocate Expert:</a:t>
            </a:r>
          </a:p>
          <a:p>
            <a:pPr>
              <a:buFont typeface="Courier New" pitchFamily="49" charset="0"/>
              <a:buChar char="o"/>
            </a:pPr>
            <a:r>
              <a:rPr lang="en-US" sz="2400" dirty="0" smtClean="0">
                <a:latin typeface="Gidole"/>
              </a:rPr>
              <a:t> Educating </a:t>
            </a:r>
            <a:r>
              <a:rPr lang="en-US" sz="2400" dirty="0" smtClean="0">
                <a:latin typeface="Gidole"/>
              </a:rPr>
              <a:t>a Spouse</a:t>
            </a:r>
            <a:endParaRPr lang="en-US" sz="2400" dirty="0" smtClean="0">
              <a:latin typeface="Gidole"/>
            </a:endParaRPr>
          </a:p>
          <a:p>
            <a:pPr lvl="1">
              <a:buFont typeface="Courier New" pitchFamily="49" charset="0"/>
              <a:buChar char="o"/>
            </a:pPr>
            <a:r>
              <a:rPr lang="en-US" sz="2400" dirty="0" smtClean="0">
                <a:latin typeface="Gidole"/>
              </a:rPr>
              <a:t> Divorce Rate and Commitment to New Roles</a:t>
            </a:r>
          </a:p>
          <a:p>
            <a:pPr>
              <a:buFont typeface="Courier New" pitchFamily="49" charset="0"/>
              <a:buChar char="o"/>
            </a:pPr>
            <a:r>
              <a:rPr lang="en-US" sz="2400" dirty="0" smtClean="0">
                <a:latin typeface="Gidole"/>
              </a:rPr>
              <a:t> Educating Grandparents, Siblings, Aunts, </a:t>
            </a:r>
            <a:r>
              <a:rPr lang="en-US" sz="2400" dirty="0" smtClean="0">
                <a:latin typeface="Gidole"/>
              </a:rPr>
              <a:t>Uncles, etc.</a:t>
            </a:r>
            <a:endParaRPr lang="en-US" sz="2400" dirty="0" smtClean="0">
              <a:latin typeface="Gidole"/>
            </a:endParaRPr>
          </a:p>
          <a:p>
            <a:pPr>
              <a:buFont typeface="Courier New" pitchFamily="49" charset="0"/>
              <a:buChar char="o"/>
            </a:pPr>
            <a:r>
              <a:rPr lang="en-US" sz="2400" dirty="0" smtClean="0">
                <a:latin typeface="Gidole"/>
              </a:rPr>
              <a:t> Sharing News to other </a:t>
            </a:r>
            <a:r>
              <a:rPr lang="en-US" sz="2400" dirty="0" smtClean="0">
                <a:latin typeface="Gidole"/>
              </a:rPr>
              <a:t>Friends/Family </a:t>
            </a:r>
            <a:r>
              <a:rPr lang="en-US" sz="2400" dirty="0" smtClean="0">
                <a:latin typeface="Gidole"/>
              </a:rPr>
              <a:t>Members</a:t>
            </a:r>
          </a:p>
          <a:p>
            <a:pPr>
              <a:buFont typeface="Courier New" pitchFamily="49" charset="0"/>
              <a:buChar char="o"/>
            </a:pPr>
            <a:r>
              <a:rPr lang="en-US" sz="2400" dirty="0" smtClean="0">
                <a:latin typeface="Gidole"/>
              </a:rPr>
              <a:t> </a:t>
            </a:r>
            <a:r>
              <a:rPr lang="en-US" sz="2400" dirty="0" smtClean="0">
                <a:latin typeface="Gidole"/>
              </a:rPr>
              <a:t>Defending </a:t>
            </a:r>
            <a:r>
              <a:rPr lang="en-US" sz="2400" dirty="0" smtClean="0">
                <a:latin typeface="Gidole"/>
              </a:rPr>
              <a:t>Perceived “Bad Parenting” by others in Public</a:t>
            </a:r>
          </a:p>
          <a:p>
            <a:pPr>
              <a:buFont typeface="Courier New" pitchFamily="49" charset="0"/>
              <a:buChar char="o"/>
            </a:pPr>
            <a:r>
              <a:rPr lang="en-US" sz="2400" dirty="0" smtClean="0">
                <a:latin typeface="Gidole"/>
              </a:rPr>
              <a:t> Fulfilling Role as the Child Expert of Your Child’s History &amp; Development and Educating Teachers, Doctors, Therapists, etc.</a:t>
            </a:r>
          </a:p>
          <a:p>
            <a:endParaRPr lang="en-US" sz="3200" dirty="0" smtClean="0">
              <a:solidFill>
                <a:srgbClr val="0070C0"/>
              </a:solidFill>
              <a:latin typeface="Gidole"/>
            </a:endParaRPr>
          </a:p>
          <a:p>
            <a:endParaRPr lang="en-US" sz="3200" dirty="0">
              <a:solidFill>
                <a:srgbClr val="0070C0"/>
              </a:solidFill>
              <a:latin typeface="Gidole"/>
            </a:endParaRPr>
          </a:p>
        </p:txBody>
      </p:sp>
      <p:pic>
        <p:nvPicPr>
          <p:cNvPr id="7170" name="Picture 2" descr="Image result for autism advocate"/>
          <p:cNvPicPr>
            <a:picLocks noChangeAspect="1" noChangeArrowheads="1"/>
          </p:cNvPicPr>
          <p:nvPr/>
        </p:nvPicPr>
        <p:blipFill>
          <a:blip r:embed="rId4" cstate="print"/>
          <a:srcRect/>
          <a:stretch>
            <a:fillRect/>
          </a:stretch>
        </p:blipFill>
        <p:spPr bwMode="auto">
          <a:xfrm>
            <a:off x="6477000" y="381000"/>
            <a:ext cx="2170938" cy="1066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800" decel="100000"/>
                                        <p:tgtEl>
                                          <p:spTgt spid="10"/>
                                        </p:tgtEl>
                                      </p:cBhvr>
                                    </p:animEffect>
                                    <p:anim calcmode="lin" valueType="num">
                                      <p:cBhvr>
                                        <p:cTn id="8" dur="800" decel="100000" fill="hold"/>
                                        <p:tgtEl>
                                          <p:spTgt spid="10"/>
                                        </p:tgtEl>
                                        <p:attrNameLst>
                                          <p:attrName>style.rotation</p:attrName>
                                        </p:attrNameLst>
                                      </p:cBhvr>
                                      <p:tavLst>
                                        <p:tav tm="0">
                                          <p:val>
                                            <p:fltVal val="-90"/>
                                          </p:val>
                                        </p:tav>
                                        <p:tav tm="100000">
                                          <p:val>
                                            <p:fltVal val="0"/>
                                          </p:val>
                                        </p:tav>
                                      </p:tavLst>
                                    </p:anim>
                                    <p:anim calcmode="lin" valueType="num">
                                      <p:cBhvr>
                                        <p:cTn id="9" dur="800" decel="100000" fill="hold"/>
                                        <p:tgtEl>
                                          <p:spTgt spid="10"/>
                                        </p:tgtEl>
                                        <p:attrNameLst>
                                          <p:attrName>ppt_x</p:attrName>
                                        </p:attrNameLst>
                                      </p:cBhvr>
                                      <p:tavLst>
                                        <p:tav tm="0">
                                          <p:val>
                                            <p:strVal val="#ppt_x+0.4"/>
                                          </p:val>
                                        </p:tav>
                                        <p:tav tm="100000">
                                          <p:val>
                                            <p:strVal val="#ppt_x-0.05"/>
                                          </p:val>
                                        </p:tav>
                                      </p:tavLst>
                                    </p:anim>
                                    <p:anim calcmode="lin" valueType="num">
                                      <p:cBhvr>
                                        <p:cTn id="10" dur="800" decel="100000" fill="hold"/>
                                        <p:tgtEl>
                                          <p:spTgt spid="1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558720"/>
            <a:ext cx="9144000" cy="584775"/>
          </a:xfrm>
          <a:prstGeom prst="rect">
            <a:avLst/>
          </a:prstGeom>
          <a:noFill/>
        </p:spPr>
        <p:txBody>
          <a:bodyPr wrap="square" rtlCol="0">
            <a:spAutoFit/>
          </a:bodyPr>
          <a:lstStyle/>
          <a:p>
            <a:pPr algn="ctr"/>
            <a:r>
              <a:rPr lang="en-US" sz="3200" dirty="0" smtClean="0">
                <a:solidFill>
                  <a:srgbClr val="0070C0"/>
                </a:solidFill>
                <a:latin typeface="Gidole" pitchFamily="2" charset="0"/>
                <a:cs typeface="Arial" pitchFamily="34" charset="0"/>
              </a:rPr>
              <a:t>- What’s My New Role? -</a:t>
            </a:r>
            <a:endParaRPr lang="en-US" sz="3200" dirty="0" smtClean="0">
              <a:solidFill>
                <a:schemeClr val="tx1">
                  <a:lumMod val="65000"/>
                  <a:lumOff val="35000"/>
                </a:schemeClr>
              </a:solidFill>
              <a:latin typeface="Gidole" pitchFamily="2" charset="0"/>
              <a:cs typeface="Arial" pitchFamily="34" charset="0"/>
            </a:endParaRPr>
          </a:p>
        </p:txBody>
      </p:sp>
      <p:sp>
        <p:nvSpPr>
          <p:cNvPr id="6" name="Rectangle 5"/>
          <p:cNvSpPr/>
          <p:nvPr/>
        </p:nvSpPr>
        <p:spPr>
          <a:xfrm>
            <a:off x="0" y="6248400"/>
            <a:ext cx="9144000" cy="6096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6375401"/>
            <a:ext cx="7162800" cy="276999"/>
          </a:xfrm>
          <a:prstGeom prst="rect">
            <a:avLst/>
          </a:prstGeom>
          <a:noFill/>
        </p:spPr>
        <p:txBody>
          <a:bodyPr wrap="square" rtlCol="0">
            <a:spAutoFit/>
          </a:bodyPr>
          <a:lstStyle/>
          <a:p>
            <a:r>
              <a:rPr lang="en-US" sz="1200" dirty="0" smtClean="0">
                <a:solidFill>
                  <a:schemeClr val="bg1"/>
                </a:solidFill>
              </a:rPr>
              <a:t>SERVING CHILDREN WITH SPECIAL NEEDS AND THEIR FAMILIES SINCE 1950   |   siskin.org</a:t>
            </a:r>
          </a:p>
        </p:txBody>
      </p:sp>
      <p:pic>
        <p:nvPicPr>
          <p:cNvPr id="10" name="Picture 3" descr="\\CHASTG01\Public Share\MARKETING STAFF ONLY\Logos\New SCI Logo Family 2015\SCI Butterfly\SCI Butterfly.png"/>
          <p:cNvPicPr>
            <a:picLocks noChangeAspect="1" noChangeArrowheads="1"/>
          </p:cNvPicPr>
          <p:nvPr/>
        </p:nvPicPr>
        <p:blipFill>
          <a:blip r:embed="rId2" cstate="print"/>
          <a:srcRect/>
          <a:stretch>
            <a:fillRect/>
          </a:stretch>
        </p:blipFill>
        <p:spPr bwMode="auto">
          <a:xfrm>
            <a:off x="7239001" y="5562600"/>
            <a:ext cx="596577" cy="797984"/>
          </a:xfrm>
          <a:prstGeom prst="rect">
            <a:avLst/>
          </a:prstGeom>
          <a:noFill/>
        </p:spPr>
      </p:pic>
      <p:pic>
        <p:nvPicPr>
          <p:cNvPr id="11" name="Picture 2" descr="\\CHASTG01\Public Share\MARKETING STAFF ONLY\Logos\New SCI Logo Family 2015\Siskin Children's Institute ONLY\SCI Logo RGB REVERSED.png"/>
          <p:cNvPicPr>
            <a:picLocks noChangeAspect="1" noChangeArrowheads="1"/>
          </p:cNvPicPr>
          <p:nvPr/>
        </p:nvPicPr>
        <p:blipFill>
          <a:blip r:embed="rId3" cstate="print"/>
          <a:srcRect/>
          <a:stretch>
            <a:fillRect/>
          </a:stretch>
        </p:blipFill>
        <p:spPr bwMode="auto">
          <a:xfrm>
            <a:off x="8229600" y="6375399"/>
            <a:ext cx="762000" cy="363564"/>
          </a:xfrm>
          <a:prstGeom prst="rect">
            <a:avLst/>
          </a:prstGeom>
          <a:noFill/>
        </p:spPr>
      </p:pic>
      <p:sp>
        <p:nvSpPr>
          <p:cNvPr id="7" name="TextBox 6"/>
          <p:cNvSpPr txBox="1"/>
          <p:nvPr/>
        </p:nvSpPr>
        <p:spPr>
          <a:xfrm>
            <a:off x="914400" y="1447800"/>
            <a:ext cx="7239000" cy="4401205"/>
          </a:xfrm>
          <a:prstGeom prst="rect">
            <a:avLst/>
          </a:prstGeom>
          <a:noFill/>
        </p:spPr>
        <p:txBody>
          <a:bodyPr wrap="square" rtlCol="0">
            <a:spAutoFit/>
          </a:bodyPr>
          <a:lstStyle/>
          <a:p>
            <a:r>
              <a:rPr lang="en-US" sz="3200" dirty="0" smtClean="0">
                <a:solidFill>
                  <a:srgbClr val="0070C0"/>
                </a:solidFill>
                <a:latin typeface="Gidole"/>
              </a:rPr>
              <a:t>Role 5 - Time &amp; Self-Care Expert:</a:t>
            </a:r>
          </a:p>
          <a:p>
            <a:pPr>
              <a:buFont typeface="Courier New" pitchFamily="49" charset="0"/>
              <a:buChar char="o"/>
            </a:pPr>
            <a:r>
              <a:rPr lang="en-US" sz="2400" dirty="0" smtClean="0">
                <a:latin typeface="Gidole"/>
              </a:rPr>
              <a:t> Time Committed to Multiple Therapy Appointments, Doctor’s Appointments, School, Events, etc.  </a:t>
            </a:r>
          </a:p>
          <a:p>
            <a:pPr>
              <a:buFont typeface="Courier New" pitchFamily="49" charset="0"/>
              <a:buChar char="o"/>
            </a:pPr>
            <a:r>
              <a:rPr lang="en-US" sz="2400" dirty="0" smtClean="0">
                <a:latin typeface="Gidole"/>
              </a:rPr>
              <a:t> Feeling Worn Down</a:t>
            </a:r>
          </a:p>
          <a:p>
            <a:pPr>
              <a:buFont typeface="Courier New" pitchFamily="49" charset="0"/>
              <a:buChar char="o"/>
            </a:pPr>
            <a:r>
              <a:rPr lang="en-US" sz="2400" dirty="0" smtClean="0">
                <a:latin typeface="Gidole"/>
              </a:rPr>
              <a:t> Monitoring General Self-Care</a:t>
            </a:r>
          </a:p>
          <a:p>
            <a:pPr>
              <a:buFont typeface="Courier New" pitchFamily="49" charset="0"/>
              <a:buChar char="o"/>
            </a:pPr>
            <a:r>
              <a:rPr lang="en-US" sz="2400" dirty="0" smtClean="0">
                <a:latin typeface="Gidole"/>
              </a:rPr>
              <a:t> Taking Time for Parental Needs</a:t>
            </a:r>
          </a:p>
          <a:p>
            <a:pPr>
              <a:buFont typeface="Courier New" pitchFamily="49" charset="0"/>
              <a:buChar char="o"/>
            </a:pPr>
            <a:r>
              <a:rPr lang="en-US" sz="2400" dirty="0" smtClean="0">
                <a:latin typeface="Gidole"/>
              </a:rPr>
              <a:t> Places for Parents Night Out</a:t>
            </a:r>
          </a:p>
          <a:p>
            <a:pPr>
              <a:buFont typeface="Courier New" pitchFamily="49" charset="0"/>
              <a:buChar char="o"/>
            </a:pPr>
            <a:r>
              <a:rPr lang="en-US" sz="2400" dirty="0" smtClean="0">
                <a:latin typeface="Gidole"/>
              </a:rPr>
              <a:t> Help Self to Help Others</a:t>
            </a:r>
          </a:p>
          <a:p>
            <a:pPr>
              <a:buFont typeface="Courier New" pitchFamily="49" charset="0"/>
              <a:buChar char="o"/>
            </a:pPr>
            <a:r>
              <a:rPr lang="en-US" sz="2400" dirty="0" smtClean="0">
                <a:latin typeface="Gidole"/>
              </a:rPr>
              <a:t> Caring for the Caregiver (100 Day Kit)</a:t>
            </a:r>
          </a:p>
          <a:p>
            <a:endParaRPr lang="en-US" sz="2400" dirty="0" smtClean="0">
              <a:solidFill>
                <a:srgbClr val="0070C0"/>
              </a:solidFill>
              <a:latin typeface="Gidole"/>
            </a:endParaRPr>
          </a:p>
          <a:p>
            <a:endParaRPr lang="en-US" sz="3200" dirty="0">
              <a:solidFill>
                <a:srgbClr val="0070C0"/>
              </a:solidFill>
              <a:latin typeface="Gidole"/>
            </a:endParaRPr>
          </a:p>
        </p:txBody>
      </p:sp>
      <p:pic>
        <p:nvPicPr>
          <p:cNvPr id="6146" name="Picture 2" descr="Image result for self care"/>
          <p:cNvPicPr>
            <a:picLocks noChangeAspect="1" noChangeArrowheads="1"/>
          </p:cNvPicPr>
          <p:nvPr/>
        </p:nvPicPr>
        <p:blipFill>
          <a:blip r:embed="rId4" cstate="print"/>
          <a:srcRect/>
          <a:stretch>
            <a:fillRect/>
          </a:stretch>
        </p:blipFill>
        <p:spPr bwMode="auto">
          <a:xfrm>
            <a:off x="5791200" y="2590800"/>
            <a:ext cx="2457450" cy="24574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800" decel="100000"/>
                                        <p:tgtEl>
                                          <p:spTgt spid="10"/>
                                        </p:tgtEl>
                                      </p:cBhvr>
                                    </p:animEffect>
                                    <p:anim calcmode="lin" valueType="num">
                                      <p:cBhvr>
                                        <p:cTn id="8" dur="800" decel="100000" fill="hold"/>
                                        <p:tgtEl>
                                          <p:spTgt spid="10"/>
                                        </p:tgtEl>
                                        <p:attrNameLst>
                                          <p:attrName>style.rotation</p:attrName>
                                        </p:attrNameLst>
                                      </p:cBhvr>
                                      <p:tavLst>
                                        <p:tav tm="0">
                                          <p:val>
                                            <p:fltVal val="-90"/>
                                          </p:val>
                                        </p:tav>
                                        <p:tav tm="100000">
                                          <p:val>
                                            <p:fltVal val="0"/>
                                          </p:val>
                                        </p:tav>
                                      </p:tavLst>
                                    </p:anim>
                                    <p:anim calcmode="lin" valueType="num">
                                      <p:cBhvr>
                                        <p:cTn id="9" dur="800" decel="100000" fill="hold"/>
                                        <p:tgtEl>
                                          <p:spTgt spid="10"/>
                                        </p:tgtEl>
                                        <p:attrNameLst>
                                          <p:attrName>ppt_x</p:attrName>
                                        </p:attrNameLst>
                                      </p:cBhvr>
                                      <p:tavLst>
                                        <p:tav tm="0">
                                          <p:val>
                                            <p:strVal val="#ppt_x+0.4"/>
                                          </p:val>
                                        </p:tav>
                                        <p:tav tm="100000">
                                          <p:val>
                                            <p:strVal val="#ppt_x-0.05"/>
                                          </p:val>
                                        </p:tav>
                                      </p:tavLst>
                                    </p:anim>
                                    <p:anim calcmode="lin" valueType="num">
                                      <p:cBhvr>
                                        <p:cTn id="10" dur="800" decel="100000" fill="hold"/>
                                        <p:tgtEl>
                                          <p:spTgt spid="1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558720"/>
            <a:ext cx="9144000" cy="584775"/>
          </a:xfrm>
          <a:prstGeom prst="rect">
            <a:avLst/>
          </a:prstGeom>
          <a:noFill/>
        </p:spPr>
        <p:txBody>
          <a:bodyPr wrap="square" rtlCol="0">
            <a:spAutoFit/>
          </a:bodyPr>
          <a:lstStyle/>
          <a:p>
            <a:pPr algn="ctr"/>
            <a:r>
              <a:rPr lang="en-US" sz="3200" dirty="0" smtClean="0">
                <a:solidFill>
                  <a:srgbClr val="0070C0"/>
                </a:solidFill>
                <a:latin typeface="Gidole" pitchFamily="2" charset="0"/>
                <a:cs typeface="Arial" pitchFamily="34" charset="0"/>
              </a:rPr>
              <a:t>- What’s My New Role? -</a:t>
            </a:r>
            <a:endParaRPr lang="en-US" sz="3200" dirty="0" smtClean="0">
              <a:solidFill>
                <a:schemeClr val="tx1">
                  <a:lumMod val="65000"/>
                  <a:lumOff val="35000"/>
                </a:schemeClr>
              </a:solidFill>
              <a:latin typeface="Gidole" pitchFamily="2" charset="0"/>
              <a:cs typeface="Arial" pitchFamily="34" charset="0"/>
            </a:endParaRPr>
          </a:p>
        </p:txBody>
      </p:sp>
      <p:sp>
        <p:nvSpPr>
          <p:cNvPr id="6" name="Rectangle 5"/>
          <p:cNvSpPr/>
          <p:nvPr/>
        </p:nvSpPr>
        <p:spPr>
          <a:xfrm>
            <a:off x="0" y="6248400"/>
            <a:ext cx="9144000" cy="6096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6375401"/>
            <a:ext cx="7162800" cy="276999"/>
          </a:xfrm>
          <a:prstGeom prst="rect">
            <a:avLst/>
          </a:prstGeom>
          <a:noFill/>
        </p:spPr>
        <p:txBody>
          <a:bodyPr wrap="square" rtlCol="0">
            <a:spAutoFit/>
          </a:bodyPr>
          <a:lstStyle/>
          <a:p>
            <a:r>
              <a:rPr lang="en-US" sz="1200" dirty="0" smtClean="0">
                <a:solidFill>
                  <a:schemeClr val="bg1"/>
                </a:solidFill>
              </a:rPr>
              <a:t>SERVING CHILDREN WITH SPECIAL NEEDS AND THEIR FAMILIES SINCE 1950   |   siskin.org</a:t>
            </a:r>
          </a:p>
        </p:txBody>
      </p:sp>
      <p:pic>
        <p:nvPicPr>
          <p:cNvPr id="10" name="Picture 3" descr="\\CHASTG01\Public Share\MARKETING STAFF ONLY\Logos\New SCI Logo Family 2015\SCI Butterfly\SCI Butterfly.png"/>
          <p:cNvPicPr>
            <a:picLocks noChangeAspect="1" noChangeArrowheads="1"/>
          </p:cNvPicPr>
          <p:nvPr/>
        </p:nvPicPr>
        <p:blipFill>
          <a:blip r:embed="rId2" cstate="print"/>
          <a:srcRect/>
          <a:stretch>
            <a:fillRect/>
          </a:stretch>
        </p:blipFill>
        <p:spPr bwMode="auto">
          <a:xfrm>
            <a:off x="7239001" y="5562600"/>
            <a:ext cx="596577" cy="797984"/>
          </a:xfrm>
          <a:prstGeom prst="rect">
            <a:avLst/>
          </a:prstGeom>
          <a:noFill/>
        </p:spPr>
      </p:pic>
      <p:pic>
        <p:nvPicPr>
          <p:cNvPr id="11" name="Picture 2" descr="\\CHASTG01\Public Share\MARKETING STAFF ONLY\Logos\New SCI Logo Family 2015\Siskin Children's Institute ONLY\SCI Logo RGB REVERSED.png"/>
          <p:cNvPicPr>
            <a:picLocks noChangeAspect="1" noChangeArrowheads="1"/>
          </p:cNvPicPr>
          <p:nvPr/>
        </p:nvPicPr>
        <p:blipFill>
          <a:blip r:embed="rId3" cstate="print"/>
          <a:srcRect/>
          <a:stretch>
            <a:fillRect/>
          </a:stretch>
        </p:blipFill>
        <p:spPr bwMode="auto">
          <a:xfrm>
            <a:off x="8229600" y="6375399"/>
            <a:ext cx="762000" cy="363564"/>
          </a:xfrm>
          <a:prstGeom prst="rect">
            <a:avLst/>
          </a:prstGeom>
          <a:noFill/>
        </p:spPr>
      </p:pic>
      <p:sp>
        <p:nvSpPr>
          <p:cNvPr id="7" name="TextBox 6"/>
          <p:cNvSpPr txBox="1"/>
          <p:nvPr/>
        </p:nvSpPr>
        <p:spPr>
          <a:xfrm>
            <a:off x="914400" y="1447800"/>
            <a:ext cx="7239000" cy="1077218"/>
          </a:xfrm>
          <a:prstGeom prst="rect">
            <a:avLst/>
          </a:prstGeom>
          <a:noFill/>
        </p:spPr>
        <p:txBody>
          <a:bodyPr wrap="square" rtlCol="0">
            <a:spAutoFit/>
          </a:bodyPr>
          <a:lstStyle/>
          <a:p>
            <a:r>
              <a:rPr lang="en-US" sz="3200" dirty="0" smtClean="0">
                <a:solidFill>
                  <a:srgbClr val="0070C0"/>
                </a:solidFill>
                <a:latin typeface="Gidole"/>
              </a:rPr>
              <a:t>Experiential Group Exercise</a:t>
            </a:r>
            <a:r>
              <a:rPr lang="en-US" sz="3200" dirty="0" smtClean="0">
                <a:solidFill>
                  <a:srgbClr val="0070C0"/>
                </a:solidFill>
                <a:latin typeface="Gidole"/>
              </a:rPr>
              <a:t>: </a:t>
            </a:r>
            <a:r>
              <a:rPr lang="en-US" sz="3200" dirty="0" smtClean="0">
                <a:solidFill>
                  <a:srgbClr val="0070C0"/>
                </a:solidFill>
                <a:latin typeface="Gidole"/>
              </a:rPr>
              <a:t>The Great Balancing Act</a:t>
            </a:r>
          </a:p>
          <a:p>
            <a:endParaRPr lang="en-US" sz="3200" dirty="0">
              <a:solidFill>
                <a:srgbClr val="0070C0"/>
              </a:solidFill>
              <a:latin typeface="Gidole"/>
            </a:endParaRPr>
          </a:p>
        </p:txBody>
      </p:sp>
      <p:pic>
        <p:nvPicPr>
          <p:cNvPr id="9" name="Picture 8"/>
          <p:cNvPicPr>
            <a:picLocks noChangeAspect="1"/>
          </p:cNvPicPr>
          <p:nvPr/>
        </p:nvPicPr>
        <p:blipFill>
          <a:blip r:embed="rId4" cstate="print"/>
          <a:stretch>
            <a:fillRect/>
          </a:stretch>
        </p:blipFill>
        <p:spPr>
          <a:xfrm>
            <a:off x="3293840" y="2114550"/>
            <a:ext cx="2556320" cy="36004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800" decel="100000"/>
                                        <p:tgtEl>
                                          <p:spTgt spid="10"/>
                                        </p:tgtEl>
                                      </p:cBhvr>
                                    </p:animEffect>
                                    <p:anim calcmode="lin" valueType="num">
                                      <p:cBhvr>
                                        <p:cTn id="8" dur="800" decel="100000" fill="hold"/>
                                        <p:tgtEl>
                                          <p:spTgt spid="10"/>
                                        </p:tgtEl>
                                        <p:attrNameLst>
                                          <p:attrName>style.rotation</p:attrName>
                                        </p:attrNameLst>
                                      </p:cBhvr>
                                      <p:tavLst>
                                        <p:tav tm="0">
                                          <p:val>
                                            <p:fltVal val="-90"/>
                                          </p:val>
                                        </p:tav>
                                        <p:tav tm="100000">
                                          <p:val>
                                            <p:fltVal val="0"/>
                                          </p:val>
                                        </p:tav>
                                      </p:tavLst>
                                    </p:anim>
                                    <p:anim calcmode="lin" valueType="num">
                                      <p:cBhvr>
                                        <p:cTn id="9" dur="800" decel="100000" fill="hold"/>
                                        <p:tgtEl>
                                          <p:spTgt spid="10"/>
                                        </p:tgtEl>
                                        <p:attrNameLst>
                                          <p:attrName>ppt_x</p:attrName>
                                        </p:attrNameLst>
                                      </p:cBhvr>
                                      <p:tavLst>
                                        <p:tav tm="0">
                                          <p:val>
                                            <p:strVal val="#ppt_x+0.4"/>
                                          </p:val>
                                        </p:tav>
                                        <p:tav tm="100000">
                                          <p:val>
                                            <p:strVal val="#ppt_x-0.05"/>
                                          </p:val>
                                        </p:tav>
                                      </p:tavLst>
                                    </p:anim>
                                    <p:anim calcmode="lin" valueType="num">
                                      <p:cBhvr>
                                        <p:cTn id="10" dur="800" decel="100000" fill="hold"/>
                                        <p:tgtEl>
                                          <p:spTgt spid="1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248400"/>
            <a:ext cx="9144000" cy="6096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6375401"/>
            <a:ext cx="7162800" cy="276999"/>
          </a:xfrm>
          <a:prstGeom prst="rect">
            <a:avLst/>
          </a:prstGeom>
          <a:noFill/>
        </p:spPr>
        <p:txBody>
          <a:bodyPr wrap="square" rtlCol="0">
            <a:spAutoFit/>
          </a:bodyPr>
          <a:lstStyle/>
          <a:p>
            <a:r>
              <a:rPr lang="en-US" sz="1200" dirty="0" smtClean="0">
                <a:solidFill>
                  <a:schemeClr val="bg1"/>
                </a:solidFill>
              </a:rPr>
              <a:t>SERVING CHILDREN WITH SPECIAL NEEDS AND THEIR FAMILIES SINCE 1950   |   siskin.org</a:t>
            </a:r>
          </a:p>
        </p:txBody>
      </p:sp>
      <p:pic>
        <p:nvPicPr>
          <p:cNvPr id="10" name="Picture 3" descr="\\CHASTG01\Public Share\MARKETING STAFF ONLY\Logos\New SCI Logo Family 2015\SCI Butterfly\SCI Butterfly.png"/>
          <p:cNvPicPr>
            <a:picLocks noChangeAspect="1" noChangeArrowheads="1"/>
          </p:cNvPicPr>
          <p:nvPr/>
        </p:nvPicPr>
        <p:blipFill>
          <a:blip r:embed="rId2" cstate="print"/>
          <a:srcRect/>
          <a:stretch>
            <a:fillRect/>
          </a:stretch>
        </p:blipFill>
        <p:spPr bwMode="auto">
          <a:xfrm>
            <a:off x="7239001" y="5562600"/>
            <a:ext cx="596577" cy="797984"/>
          </a:xfrm>
          <a:prstGeom prst="rect">
            <a:avLst/>
          </a:prstGeom>
          <a:noFill/>
        </p:spPr>
      </p:pic>
      <p:pic>
        <p:nvPicPr>
          <p:cNvPr id="11" name="Picture 2" descr="\\CHASTG01\Public Share\MARKETING STAFF ONLY\Logos\New SCI Logo Family 2015\Siskin Children's Institute ONLY\SCI Logo RGB REVERSED.png"/>
          <p:cNvPicPr>
            <a:picLocks noChangeAspect="1" noChangeArrowheads="1"/>
          </p:cNvPicPr>
          <p:nvPr/>
        </p:nvPicPr>
        <p:blipFill>
          <a:blip r:embed="rId3" cstate="print"/>
          <a:srcRect/>
          <a:stretch>
            <a:fillRect/>
          </a:stretch>
        </p:blipFill>
        <p:spPr bwMode="auto">
          <a:xfrm>
            <a:off x="8229600" y="6375399"/>
            <a:ext cx="762000" cy="363564"/>
          </a:xfrm>
          <a:prstGeom prst="rect">
            <a:avLst/>
          </a:prstGeom>
          <a:noFill/>
        </p:spPr>
      </p:pic>
      <p:sp>
        <p:nvSpPr>
          <p:cNvPr id="7" name="TextBox 6"/>
          <p:cNvSpPr txBox="1"/>
          <p:nvPr/>
        </p:nvSpPr>
        <p:spPr>
          <a:xfrm>
            <a:off x="838200" y="2133600"/>
            <a:ext cx="7239000" cy="1569660"/>
          </a:xfrm>
          <a:prstGeom prst="rect">
            <a:avLst/>
          </a:prstGeom>
          <a:noFill/>
        </p:spPr>
        <p:txBody>
          <a:bodyPr wrap="square" rtlCol="0">
            <a:spAutoFit/>
          </a:bodyPr>
          <a:lstStyle/>
          <a:p>
            <a:pPr algn="ctr"/>
            <a:r>
              <a:rPr lang="en-US" sz="3200" dirty="0" smtClean="0">
                <a:solidFill>
                  <a:srgbClr val="0070C0"/>
                </a:solidFill>
                <a:latin typeface="Gidole"/>
              </a:rPr>
              <a:t>Goal 3:</a:t>
            </a:r>
          </a:p>
          <a:p>
            <a:pPr algn="ctr"/>
            <a:r>
              <a:rPr lang="en-US" sz="3200" dirty="0" smtClean="0">
                <a:solidFill>
                  <a:srgbClr val="0070C0"/>
                </a:solidFill>
                <a:latin typeface="Gidole"/>
                <a:cs typeface="Arial" pitchFamily="34" charset="0"/>
              </a:rPr>
              <a:t>Potential Resources</a:t>
            </a:r>
            <a:endParaRPr lang="en-US" sz="3200" dirty="0" smtClean="0">
              <a:solidFill>
                <a:srgbClr val="0070C0"/>
              </a:solidFill>
              <a:latin typeface="Gidole"/>
            </a:endParaRPr>
          </a:p>
          <a:p>
            <a:endParaRPr lang="en-US" sz="3200" dirty="0">
              <a:solidFill>
                <a:srgbClr val="0070C0"/>
              </a:solidFill>
              <a:latin typeface="Gidol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800" decel="100000"/>
                                        <p:tgtEl>
                                          <p:spTgt spid="10"/>
                                        </p:tgtEl>
                                      </p:cBhvr>
                                    </p:animEffect>
                                    <p:anim calcmode="lin" valueType="num">
                                      <p:cBhvr>
                                        <p:cTn id="8" dur="800" decel="100000" fill="hold"/>
                                        <p:tgtEl>
                                          <p:spTgt spid="10"/>
                                        </p:tgtEl>
                                        <p:attrNameLst>
                                          <p:attrName>style.rotation</p:attrName>
                                        </p:attrNameLst>
                                      </p:cBhvr>
                                      <p:tavLst>
                                        <p:tav tm="0">
                                          <p:val>
                                            <p:fltVal val="-90"/>
                                          </p:val>
                                        </p:tav>
                                        <p:tav tm="100000">
                                          <p:val>
                                            <p:fltVal val="0"/>
                                          </p:val>
                                        </p:tav>
                                      </p:tavLst>
                                    </p:anim>
                                    <p:anim calcmode="lin" valueType="num">
                                      <p:cBhvr>
                                        <p:cTn id="9" dur="800" decel="100000" fill="hold"/>
                                        <p:tgtEl>
                                          <p:spTgt spid="10"/>
                                        </p:tgtEl>
                                        <p:attrNameLst>
                                          <p:attrName>ppt_x</p:attrName>
                                        </p:attrNameLst>
                                      </p:cBhvr>
                                      <p:tavLst>
                                        <p:tav tm="0">
                                          <p:val>
                                            <p:strVal val="#ppt_x+0.4"/>
                                          </p:val>
                                        </p:tav>
                                        <p:tav tm="100000">
                                          <p:val>
                                            <p:strVal val="#ppt_x-0.05"/>
                                          </p:val>
                                        </p:tav>
                                      </p:tavLst>
                                    </p:anim>
                                    <p:anim calcmode="lin" valueType="num">
                                      <p:cBhvr>
                                        <p:cTn id="10" dur="800" decel="100000" fill="hold"/>
                                        <p:tgtEl>
                                          <p:spTgt spid="1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371600"/>
            <a:ext cx="9144000" cy="4062651"/>
          </a:xfrm>
          <a:prstGeom prst="rect">
            <a:avLst/>
          </a:prstGeom>
          <a:noFill/>
        </p:spPr>
        <p:txBody>
          <a:bodyPr wrap="square" rtlCol="0">
            <a:spAutoFit/>
          </a:bodyPr>
          <a:lstStyle/>
          <a:p>
            <a:pPr algn="ctr"/>
            <a:r>
              <a:rPr lang="en-US" sz="3200" dirty="0" smtClean="0">
                <a:solidFill>
                  <a:srgbClr val="0070C0"/>
                </a:solidFill>
                <a:latin typeface="Gidole" pitchFamily="2" charset="0"/>
                <a:cs typeface="Arial" pitchFamily="34" charset="0"/>
              </a:rPr>
              <a:t>What’s My New Role?</a:t>
            </a:r>
          </a:p>
          <a:p>
            <a:pPr algn="ctr"/>
            <a:r>
              <a:rPr lang="en-US" sz="2400" dirty="0" smtClean="0">
                <a:solidFill>
                  <a:srgbClr val="0070C0"/>
                </a:solidFill>
                <a:latin typeface="Gidole" pitchFamily="2" charset="0"/>
                <a:cs typeface="Arial" pitchFamily="34" charset="0"/>
              </a:rPr>
              <a:t>A Family Systems Perspective of an ASD Diagnosis and Therapeutic </a:t>
            </a:r>
            <a:r>
              <a:rPr lang="en-US" sz="2400" dirty="0" smtClean="0">
                <a:solidFill>
                  <a:srgbClr val="0070C0"/>
                </a:solidFill>
                <a:latin typeface="Gidole" pitchFamily="2" charset="0"/>
                <a:cs typeface="Arial" pitchFamily="34" charset="0"/>
              </a:rPr>
              <a:t>Needs</a:t>
            </a:r>
            <a:endParaRPr lang="en-US" sz="2400" dirty="0" smtClean="0">
              <a:solidFill>
                <a:srgbClr val="0070C0"/>
              </a:solidFill>
              <a:latin typeface="Gidole" pitchFamily="2" charset="0"/>
              <a:cs typeface="Arial" pitchFamily="34" charset="0"/>
            </a:endParaRPr>
          </a:p>
          <a:p>
            <a:pPr algn="ctr"/>
            <a:endParaRPr lang="en-US" sz="2400" dirty="0" smtClean="0">
              <a:solidFill>
                <a:srgbClr val="0070C0"/>
              </a:solidFill>
              <a:latin typeface="Gidole" pitchFamily="2" charset="0"/>
              <a:cs typeface="Arial" pitchFamily="34" charset="0"/>
            </a:endParaRPr>
          </a:p>
          <a:p>
            <a:pPr algn="ctr"/>
            <a:r>
              <a:rPr lang="en-US" sz="2400" dirty="0" smtClean="0">
                <a:solidFill>
                  <a:schemeClr val="tx1">
                    <a:lumMod val="65000"/>
                    <a:lumOff val="35000"/>
                  </a:schemeClr>
                </a:solidFill>
                <a:latin typeface="Gidole" pitchFamily="2" charset="0"/>
                <a:cs typeface="Arial" pitchFamily="34" charset="0"/>
              </a:rPr>
              <a:t>04.20.18</a:t>
            </a:r>
          </a:p>
          <a:p>
            <a:pPr algn="ctr"/>
            <a:endParaRPr lang="en-US" sz="1400" dirty="0" smtClean="0">
              <a:solidFill>
                <a:schemeClr val="tx1">
                  <a:lumMod val="65000"/>
                  <a:lumOff val="35000"/>
                </a:schemeClr>
              </a:solidFill>
              <a:latin typeface="Gidole" pitchFamily="2" charset="0"/>
              <a:cs typeface="Arial" pitchFamily="34" charset="0"/>
            </a:endParaRPr>
          </a:p>
          <a:p>
            <a:pPr algn="ctr"/>
            <a:r>
              <a:rPr lang="en-US" sz="1400" dirty="0" smtClean="0">
                <a:solidFill>
                  <a:schemeClr val="tx1">
                    <a:lumMod val="65000"/>
                    <a:lumOff val="35000"/>
                  </a:schemeClr>
                </a:solidFill>
                <a:latin typeface="Gidole" pitchFamily="2" charset="0"/>
                <a:cs typeface="Arial" pitchFamily="34" charset="0"/>
              </a:rPr>
              <a:t>|   Brandon Rodgers, PhD, LMFT  |</a:t>
            </a:r>
          </a:p>
          <a:p>
            <a:pPr algn="ctr"/>
            <a:r>
              <a:rPr lang="en-US" sz="1400" dirty="0" smtClean="0">
                <a:solidFill>
                  <a:schemeClr val="tx1">
                    <a:lumMod val="65000"/>
                    <a:lumOff val="35000"/>
                  </a:schemeClr>
                </a:solidFill>
                <a:latin typeface="Gidole" pitchFamily="2" charset="0"/>
                <a:cs typeface="Arial" pitchFamily="34" charset="0"/>
              </a:rPr>
              <a:t>Director of Behavioral Health – Siskin Children’s Institute</a:t>
            </a:r>
          </a:p>
          <a:p>
            <a:pPr algn="ctr"/>
            <a:r>
              <a:rPr lang="en-US" sz="1400" dirty="0" smtClean="0">
                <a:solidFill>
                  <a:schemeClr val="tx1">
                    <a:lumMod val="65000"/>
                    <a:lumOff val="35000"/>
                  </a:schemeClr>
                </a:solidFill>
                <a:latin typeface="Gidole" pitchFamily="2" charset="0"/>
                <a:cs typeface="Arial" pitchFamily="34" charset="0"/>
              </a:rPr>
              <a:t>Affiliated Assistant Professor – University of Tennessee College of Medicine</a:t>
            </a:r>
          </a:p>
          <a:p>
            <a:pPr algn="ctr"/>
            <a:endParaRPr lang="en-US" sz="1400" dirty="0" smtClean="0">
              <a:solidFill>
                <a:schemeClr val="tx1">
                  <a:lumMod val="65000"/>
                  <a:lumOff val="35000"/>
                </a:schemeClr>
              </a:solidFill>
              <a:latin typeface="Gidole" pitchFamily="2" charset="0"/>
              <a:cs typeface="Arial" pitchFamily="34" charset="0"/>
            </a:endParaRPr>
          </a:p>
          <a:p>
            <a:pPr algn="ctr"/>
            <a:r>
              <a:rPr lang="en-US" sz="1400" dirty="0" smtClean="0">
                <a:solidFill>
                  <a:schemeClr val="tx1">
                    <a:lumMod val="65000"/>
                    <a:lumOff val="35000"/>
                  </a:schemeClr>
                </a:solidFill>
                <a:latin typeface="Gidole" pitchFamily="2" charset="0"/>
                <a:cs typeface="Arial" pitchFamily="34" charset="0"/>
              </a:rPr>
              <a:t>|   Von Poll, PhD Intern |</a:t>
            </a:r>
          </a:p>
          <a:p>
            <a:pPr algn="ctr"/>
            <a:r>
              <a:rPr lang="en-US" sz="1400" dirty="0" smtClean="0">
                <a:solidFill>
                  <a:schemeClr val="tx1">
                    <a:lumMod val="65000"/>
                    <a:lumOff val="35000"/>
                  </a:schemeClr>
                </a:solidFill>
                <a:latin typeface="Gidole" pitchFamily="2" charset="0"/>
                <a:cs typeface="Arial" pitchFamily="34" charset="0"/>
              </a:rPr>
              <a:t>MFT </a:t>
            </a:r>
            <a:r>
              <a:rPr lang="en-US" sz="1400" dirty="0" smtClean="0">
                <a:solidFill>
                  <a:schemeClr val="tx1">
                    <a:lumMod val="65000"/>
                    <a:lumOff val="35000"/>
                  </a:schemeClr>
                </a:solidFill>
                <a:latin typeface="Gidole" pitchFamily="2" charset="0"/>
                <a:cs typeface="Arial" pitchFamily="34" charset="0"/>
              </a:rPr>
              <a:t>PhD Intern </a:t>
            </a:r>
            <a:r>
              <a:rPr lang="en-US" sz="1400" dirty="0" smtClean="0">
                <a:solidFill>
                  <a:schemeClr val="tx1">
                    <a:lumMod val="65000"/>
                    <a:lumOff val="35000"/>
                  </a:schemeClr>
                </a:solidFill>
                <a:latin typeface="Gidole" pitchFamily="2" charset="0"/>
                <a:cs typeface="Arial" pitchFamily="34" charset="0"/>
              </a:rPr>
              <a:t>– Siskin Children’s Institute</a:t>
            </a:r>
          </a:p>
          <a:p>
            <a:pPr algn="ctr"/>
            <a:r>
              <a:rPr lang="en-US" sz="1400" dirty="0" smtClean="0">
                <a:solidFill>
                  <a:schemeClr val="tx1">
                    <a:lumMod val="65000"/>
                    <a:lumOff val="35000"/>
                  </a:schemeClr>
                </a:solidFill>
                <a:latin typeface="Gidole" pitchFamily="2" charset="0"/>
                <a:cs typeface="Arial" pitchFamily="34" charset="0"/>
              </a:rPr>
              <a:t>MFT PhD Student – Texas Tech University </a:t>
            </a:r>
          </a:p>
          <a:p>
            <a:pPr algn="ctr"/>
            <a:endParaRPr lang="en-US" sz="1400" dirty="0" smtClean="0">
              <a:solidFill>
                <a:schemeClr val="tx1">
                  <a:lumMod val="65000"/>
                  <a:lumOff val="35000"/>
                </a:schemeClr>
              </a:solidFill>
              <a:latin typeface="Gidole" pitchFamily="2" charset="0"/>
              <a:cs typeface="Arial" pitchFamily="34" charset="0"/>
            </a:endParaRPr>
          </a:p>
          <a:p>
            <a:pPr algn="ctr"/>
            <a:endParaRPr lang="en-US" sz="1400" dirty="0" smtClean="0">
              <a:solidFill>
                <a:schemeClr val="tx1">
                  <a:lumMod val="65000"/>
                  <a:lumOff val="35000"/>
                </a:schemeClr>
              </a:solidFill>
              <a:latin typeface="Gidole" pitchFamily="2" charset="0"/>
              <a:cs typeface="Arial" pitchFamily="34" charset="0"/>
            </a:endParaRPr>
          </a:p>
          <a:p>
            <a:pPr algn="ctr"/>
            <a:endParaRPr lang="en-US" sz="1400" dirty="0" smtClean="0">
              <a:solidFill>
                <a:schemeClr val="tx1">
                  <a:lumMod val="65000"/>
                  <a:lumOff val="35000"/>
                </a:schemeClr>
              </a:solidFill>
              <a:latin typeface="Gidole" pitchFamily="2" charset="0"/>
              <a:cs typeface="Arial" pitchFamily="34" charset="0"/>
            </a:endParaRPr>
          </a:p>
        </p:txBody>
      </p:sp>
      <p:sp>
        <p:nvSpPr>
          <p:cNvPr id="6" name="Rectangle 5"/>
          <p:cNvSpPr/>
          <p:nvPr/>
        </p:nvSpPr>
        <p:spPr>
          <a:xfrm>
            <a:off x="0" y="6248400"/>
            <a:ext cx="9144000" cy="6096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3" descr="\\CHASTG01\Public Share\MARKETING STAFF ONLY\Logos\New SCI Logo Family 2015\SCI Butterfly\SCI Butterfly.png"/>
          <p:cNvPicPr>
            <a:picLocks noChangeAspect="1" noChangeArrowheads="1"/>
          </p:cNvPicPr>
          <p:nvPr/>
        </p:nvPicPr>
        <p:blipFill>
          <a:blip r:embed="rId2" cstate="print"/>
          <a:srcRect/>
          <a:stretch>
            <a:fillRect/>
          </a:stretch>
        </p:blipFill>
        <p:spPr bwMode="auto">
          <a:xfrm>
            <a:off x="2133600" y="4000664"/>
            <a:ext cx="1053777" cy="1409536"/>
          </a:xfrm>
          <a:prstGeom prst="rect">
            <a:avLst/>
          </a:prstGeom>
          <a:noFill/>
        </p:spPr>
      </p:pic>
      <p:pic>
        <p:nvPicPr>
          <p:cNvPr id="8" name="Picture 2" descr="\\CHASTG01\Public Share\MARKETING STAFF ONLY\Logos\New SCI Logo Family 2015\Siskin Children's Institute ONLY\SCI Logo RGB REVERSED.png"/>
          <p:cNvPicPr>
            <a:picLocks noChangeAspect="1" noChangeArrowheads="1"/>
          </p:cNvPicPr>
          <p:nvPr/>
        </p:nvPicPr>
        <p:blipFill>
          <a:blip r:embed="rId3" cstate="print"/>
          <a:srcRect/>
          <a:stretch>
            <a:fillRect/>
          </a:stretch>
        </p:blipFill>
        <p:spPr bwMode="auto">
          <a:xfrm>
            <a:off x="8229600" y="6375399"/>
            <a:ext cx="762000" cy="363564"/>
          </a:xfrm>
          <a:prstGeom prst="rect">
            <a:avLst/>
          </a:prstGeom>
          <a:noFill/>
        </p:spPr>
      </p:pic>
      <p:sp>
        <p:nvSpPr>
          <p:cNvPr id="7" name="Rectangle 6"/>
          <p:cNvSpPr/>
          <p:nvPr/>
        </p:nvSpPr>
        <p:spPr>
          <a:xfrm>
            <a:off x="2286000" y="5181600"/>
            <a:ext cx="4572000" cy="400110"/>
          </a:xfrm>
          <a:prstGeom prst="rect">
            <a:avLst/>
          </a:prstGeom>
        </p:spPr>
        <p:txBody>
          <a:bodyPr>
            <a:spAutoFit/>
          </a:bodyPr>
          <a:lstStyle/>
          <a:p>
            <a:pPr algn="ctr"/>
            <a:r>
              <a:rPr lang="en-US" sz="1000" dirty="0" smtClean="0">
                <a:latin typeface="Gidole"/>
              </a:rPr>
              <a:t>Siskin Children's Institute works to improve the quality of life for</a:t>
            </a:r>
          </a:p>
          <a:p>
            <a:pPr algn="ctr"/>
            <a:r>
              <a:rPr lang="en-US" sz="1000" dirty="0" smtClean="0">
                <a:latin typeface="Gidole"/>
              </a:rPr>
              <a:t> children with special needs and their families.</a:t>
            </a:r>
            <a:endParaRPr lang="en-US" sz="1000" dirty="0" smtClean="0">
              <a:solidFill>
                <a:schemeClr val="tx1">
                  <a:lumMod val="65000"/>
                  <a:lumOff val="35000"/>
                </a:schemeClr>
              </a:solidFill>
              <a:latin typeface="Gidole"/>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2000" fill="hold"/>
                                        <p:tgtEl>
                                          <p:spTgt spid="10"/>
                                        </p:tgtEl>
                                        <p:attrNameLst>
                                          <p:attrName>ppt_w</p:attrName>
                                        </p:attrNameLst>
                                      </p:cBhvr>
                                      <p:tavLst>
                                        <p:tav tm="0">
                                          <p:val>
                                            <p:fltVal val="0"/>
                                          </p:val>
                                        </p:tav>
                                        <p:tav tm="100000">
                                          <p:val>
                                            <p:strVal val="#ppt_w"/>
                                          </p:val>
                                        </p:tav>
                                      </p:tavLst>
                                    </p:anim>
                                    <p:anim calcmode="lin" valueType="num">
                                      <p:cBhvr>
                                        <p:cTn id="8" dur="2000" fill="hold"/>
                                        <p:tgtEl>
                                          <p:spTgt spid="10"/>
                                        </p:tgtEl>
                                        <p:attrNameLst>
                                          <p:attrName>ppt_h</p:attrName>
                                        </p:attrNameLst>
                                      </p:cBhvr>
                                      <p:tavLst>
                                        <p:tav tm="0">
                                          <p:val>
                                            <p:fltVal val="0"/>
                                          </p:val>
                                        </p:tav>
                                        <p:tav tm="100000">
                                          <p:val>
                                            <p:strVal val="#ppt_h"/>
                                          </p:val>
                                        </p:tav>
                                      </p:tavLst>
                                    </p:anim>
                                    <p:anim calcmode="lin" valueType="num">
                                      <p:cBhvr>
                                        <p:cTn id="9" dur="2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558720"/>
            <a:ext cx="9144000" cy="584775"/>
          </a:xfrm>
          <a:prstGeom prst="rect">
            <a:avLst/>
          </a:prstGeom>
          <a:noFill/>
        </p:spPr>
        <p:txBody>
          <a:bodyPr wrap="square" rtlCol="0">
            <a:spAutoFit/>
          </a:bodyPr>
          <a:lstStyle/>
          <a:p>
            <a:pPr algn="ctr"/>
            <a:r>
              <a:rPr lang="en-US" sz="3200" dirty="0" smtClean="0">
                <a:solidFill>
                  <a:srgbClr val="0070C0"/>
                </a:solidFill>
                <a:latin typeface="Gidole" pitchFamily="2" charset="0"/>
                <a:cs typeface="Arial" pitchFamily="34" charset="0"/>
              </a:rPr>
              <a:t>- What’s My New Role? -</a:t>
            </a:r>
            <a:endParaRPr lang="en-US" sz="3200" dirty="0" smtClean="0">
              <a:solidFill>
                <a:schemeClr val="tx1">
                  <a:lumMod val="65000"/>
                  <a:lumOff val="35000"/>
                </a:schemeClr>
              </a:solidFill>
              <a:latin typeface="Gidole" pitchFamily="2" charset="0"/>
              <a:cs typeface="Arial" pitchFamily="34" charset="0"/>
            </a:endParaRPr>
          </a:p>
        </p:txBody>
      </p:sp>
      <p:sp>
        <p:nvSpPr>
          <p:cNvPr id="6" name="Rectangle 5"/>
          <p:cNvSpPr/>
          <p:nvPr/>
        </p:nvSpPr>
        <p:spPr>
          <a:xfrm>
            <a:off x="0" y="6248400"/>
            <a:ext cx="9144000" cy="6096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6375401"/>
            <a:ext cx="7162800" cy="276999"/>
          </a:xfrm>
          <a:prstGeom prst="rect">
            <a:avLst/>
          </a:prstGeom>
          <a:noFill/>
        </p:spPr>
        <p:txBody>
          <a:bodyPr wrap="square" rtlCol="0">
            <a:spAutoFit/>
          </a:bodyPr>
          <a:lstStyle/>
          <a:p>
            <a:r>
              <a:rPr lang="en-US" sz="1200" dirty="0" smtClean="0">
                <a:solidFill>
                  <a:schemeClr val="bg1"/>
                </a:solidFill>
              </a:rPr>
              <a:t>SERVING CHILDREN WITH SPECIAL NEEDS AND THEIR FAMILIES SINCE 1950   |   siskin.org</a:t>
            </a:r>
          </a:p>
        </p:txBody>
      </p:sp>
      <p:pic>
        <p:nvPicPr>
          <p:cNvPr id="10" name="Picture 3" descr="\\CHASTG01\Public Share\MARKETING STAFF ONLY\Logos\New SCI Logo Family 2015\SCI Butterfly\SCI Butterfly.png"/>
          <p:cNvPicPr>
            <a:picLocks noChangeAspect="1" noChangeArrowheads="1"/>
          </p:cNvPicPr>
          <p:nvPr/>
        </p:nvPicPr>
        <p:blipFill>
          <a:blip r:embed="rId2" cstate="print"/>
          <a:srcRect/>
          <a:stretch>
            <a:fillRect/>
          </a:stretch>
        </p:blipFill>
        <p:spPr bwMode="auto">
          <a:xfrm>
            <a:off x="7239001" y="5562600"/>
            <a:ext cx="596577" cy="797984"/>
          </a:xfrm>
          <a:prstGeom prst="rect">
            <a:avLst/>
          </a:prstGeom>
          <a:noFill/>
        </p:spPr>
      </p:pic>
      <p:pic>
        <p:nvPicPr>
          <p:cNvPr id="11" name="Picture 2" descr="\\CHASTG01\Public Share\MARKETING STAFF ONLY\Logos\New SCI Logo Family 2015\Siskin Children's Institute ONLY\SCI Logo RGB REVERSED.png"/>
          <p:cNvPicPr>
            <a:picLocks noChangeAspect="1" noChangeArrowheads="1"/>
          </p:cNvPicPr>
          <p:nvPr/>
        </p:nvPicPr>
        <p:blipFill>
          <a:blip r:embed="rId3" cstate="print"/>
          <a:srcRect/>
          <a:stretch>
            <a:fillRect/>
          </a:stretch>
        </p:blipFill>
        <p:spPr bwMode="auto">
          <a:xfrm>
            <a:off x="8229600" y="6375399"/>
            <a:ext cx="762000" cy="363564"/>
          </a:xfrm>
          <a:prstGeom prst="rect">
            <a:avLst/>
          </a:prstGeom>
          <a:noFill/>
        </p:spPr>
      </p:pic>
      <p:sp>
        <p:nvSpPr>
          <p:cNvPr id="7" name="TextBox 6"/>
          <p:cNvSpPr txBox="1"/>
          <p:nvPr/>
        </p:nvSpPr>
        <p:spPr>
          <a:xfrm>
            <a:off x="685800" y="1190685"/>
            <a:ext cx="8229600" cy="4647426"/>
          </a:xfrm>
          <a:prstGeom prst="rect">
            <a:avLst/>
          </a:prstGeom>
          <a:noFill/>
        </p:spPr>
        <p:txBody>
          <a:bodyPr wrap="square" rtlCol="0">
            <a:spAutoFit/>
          </a:bodyPr>
          <a:lstStyle/>
          <a:p>
            <a:r>
              <a:rPr lang="en-US" sz="3200" dirty="0" smtClean="0">
                <a:solidFill>
                  <a:srgbClr val="0070C0"/>
                </a:solidFill>
                <a:latin typeface="Gidole"/>
              </a:rPr>
              <a:t>Examine Your Own Systems</a:t>
            </a:r>
          </a:p>
          <a:p>
            <a:r>
              <a:rPr lang="en-US" sz="2200" dirty="0" smtClean="0">
                <a:latin typeface="Gidole"/>
              </a:rPr>
              <a:t>National Level: </a:t>
            </a:r>
          </a:p>
          <a:p>
            <a:pPr lvl="1">
              <a:buFont typeface="Courier New" pitchFamily="49" charset="0"/>
              <a:buChar char="o"/>
            </a:pPr>
            <a:r>
              <a:rPr lang="en-US" sz="2200" dirty="0" smtClean="0">
                <a:latin typeface="Gidole"/>
              </a:rPr>
              <a:t> Clinical Trials (e.g., SPARK) &amp; Advocacy</a:t>
            </a:r>
          </a:p>
          <a:p>
            <a:pPr lvl="1">
              <a:buFont typeface="Courier New" pitchFamily="49" charset="0"/>
              <a:buChar char="o"/>
            </a:pPr>
            <a:r>
              <a:rPr lang="en-US" sz="2200" dirty="0" smtClean="0">
                <a:latin typeface="Gidole"/>
              </a:rPr>
              <a:t> Resource Websites</a:t>
            </a:r>
          </a:p>
          <a:p>
            <a:pPr lvl="2">
              <a:buFont typeface="Courier New" pitchFamily="49" charset="0"/>
              <a:buChar char="o"/>
            </a:pPr>
            <a:r>
              <a:rPr lang="en-US" sz="2200" dirty="0" smtClean="0">
                <a:latin typeface="Gidole"/>
              </a:rPr>
              <a:t> Autismspeaks.org (100 Day Kit)</a:t>
            </a:r>
          </a:p>
          <a:p>
            <a:pPr lvl="2">
              <a:buFont typeface="Courier New" pitchFamily="49" charset="0"/>
              <a:buChar char="o"/>
            </a:pPr>
            <a:r>
              <a:rPr lang="en-US" sz="2200" dirty="0" smtClean="0">
                <a:latin typeface="Gidole"/>
              </a:rPr>
              <a:t> AAP.org</a:t>
            </a:r>
          </a:p>
          <a:p>
            <a:r>
              <a:rPr lang="en-US" sz="2200" dirty="0" smtClean="0">
                <a:latin typeface="Gidole"/>
              </a:rPr>
              <a:t>Regional/Local </a:t>
            </a:r>
            <a:r>
              <a:rPr lang="en-US" sz="2200" dirty="0" smtClean="0">
                <a:latin typeface="Gidole"/>
              </a:rPr>
              <a:t>Resources:</a:t>
            </a:r>
          </a:p>
          <a:p>
            <a:pPr lvl="1">
              <a:buFont typeface="Courier New" pitchFamily="49" charset="0"/>
              <a:buChar char="o"/>
            </a:pPr>
            <a:r>
              <a:rPr lang="en-US" sz="2200" dirty="0" smtClean="0">
                <a:latin typeface="Gidole"/>
              </a:rPr>
              <a:t> Chattanooga Autism Center, Siskin Children’s Institute, </a:t>
            </a:r>
            <a:r>
              <a:rPr lang="en-US" sz="2200" dirty="0" smtClean="0">
                <a:latin typeface="Gidole"/>
              </a:rPr>
              <a:t>Vanderbilt, Marcus Institute, Support </a:t>
            </a:r>
            <a:r>
              <a:rPr lang="en-US" sz="2200" dirty="0" smtClean="0">
                <a:latin typeface="Gidole"/>
              </a:rPr>
              <a:t>Groups, Churches, MD, OT, PT, Speech, Family </a:t>
            </a:r>
            <a:r>
              <a:rPr lang="en-US" sz="2200" dirty="0" smtClean="0">
                <a:latin typeface="Gidole"/>
              </a:rPr>
              <a:t>Voices, Family Therapy/Counseling</a:t>
            </a:r>
            <a:endParaRPr lang="en-US" sz="2200" dirty="0" smtClean="0">
              <a:latin typeface="Gidole"/>
            </a:endParaRPr>
          </a:p>
          <a:p>
            <a:r>
              <a:rPr lang="en-US" sz="2200" dirty="0" smtClean="0">
                <a:latin typeface="Gidole"/>
              </a:rPr>
              <a:t>Family:</a:t>
            </a:r>
          </a:p>
          <a:p>
            <a:pPr lvl="1">
              <a:buFont typeface="Courier New" pitchFamily="49" charset="0"/>
              <a:buChar char="o"/>
            </a:pPr>
            <a:r>
              <a:rPr lang="en-US" sz="2200" dirty="0" smtClean="0">
                <a:latin typeface="Gidole"/>
              </a:rPr>
              <a:t> </a:t>
            </a:r>
            <a:r>
              <a:rPr lang="en-US" sz="2200" dirty="0" smtClean="0">
                <a:latin typeface="Gidole"/>
              </a:rPr>
              <a:t>Balance - Siblings</a:t>
            </a:r>
            <a:r>
              <a:rPr lang="en-US" sz="2200" dirty="0" smtClean="0">
                <a:latin typeface="Gidole"/>
              </a:rPr>
              <a:t>, Marriage, </a:t>
            </a:r>
            <a:r>
              <a:rPr lang="en-US" sz="2200" dirty="0" smtClean="0">
                <a:latin typeface="Gidole"/>
              </a:rPr>
              <a:t>Partners, Parenting, Friends, and </a:t>
            </a:r>
            <a:r>
              <a:rPr lang="en-US" sz="2200" dirty="0" smtClean="0">
                <a:latin typeface="Gidole"/>
              </a:rPr>
              <a:t>General </a:t>
            </a:r>
            <a:r>
              <a:rPr lang="en-US" sz="2200" dirty="0" smtClean="0">
                <a:latin typeface="Gidole"/>
              </a:rPr>
              <a:t>Relationships </a:t>
            </a:r>
            <a:endParaRPr lang="en-US" sz="2200" dirty="0" smtClean="0">
              <a:latin typeface="Gidole"/>
            </a:endParaRPr>
          </a:p>
          <a:p>
            <a:r>
              <a:rPr lang="en-US" sz="2200" dirty="0" smtClean="0">
                <a:latin typeface="Gidole"/>
              </a:rPr>
              <a:t>Individual: </a:t>
            </a:r>
          </a:p>
          <a:p>
            <a:pPr lvl="1">
              <a:buFont typeface="Courier New" pitchFamily="49" charset="0"/>
              <a:buChar char="o"/>
            </a:pPr>
            <a:r>
              <a:rPr lang="en-US" sz="2200" dirty="0" smtClean="0">
                <a:latin typeface="Gidole"/>
              </a:rPr>
              <a:t> Time for Self</a:t>
            </a:r>
          </a:p>
        </p:txBody>
      </p:sp>
      <p:pic>
        <p:nvPicPr>
          <p:cNvPr id="14" name="Picture 4" descr="A close up of a logo&#10;&#10;Description generated with very high confidence">
            <a:extLst>
              <a:ext uri="{FF2B5EF4-FFF2-40B4-BE49-F238E27FC236}">
                <a16:creationId xmlns="" xmlns:a16="http://schemas.microsoft.com/office/drawing/2014/main" id="{B70B0974-426F-4D36-898C-4728E3628FD7}"/>
              </a:ext>
            </a:extLst>
          </p:cNvPr>
          <p:cNvPicPr>
            <a:picLocks noGrp="1" noChangeAspect="1"/>
          </p:cNvPicPr>
          <p:nvPr>
            <p:ph idx="1"/>
          </p:nvPr>
        </p:nvPicPr>
        <p:blipFill>
          <a:blip r:embed="rId4" cstate="print"/>
          <a:stretch>
            <a:fillRect/>
          </a:stretch>
        </p:blipFill>
        <p:spPr>
          <a:xfrm>
            <a:off x="6400800" y="228600"/>
            <a:ext cx="2365883" cy="1828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800" decel="100000"/>
                                        <p:tgtEl>
                                          <p:spTgt spid="10"/>
                                        </p:tgtEl>
                                      </p:cBhvr>
                                    </p:animEffect>
                                    <p:anim calcmode="lin" valueType="num">
                                      <p:cBhvr>
                                        <p:cTn id="8" dur="800" decel="100000" fill="hold"/>
                                        <p:tgtEl>
                                          <p:spTgt spid="10"/>
                                        </p:tgtEl>
                                        <p:attrNameLst>
                                          <p:attrName>style.rotation</p:attrName>
                                        </p:attrNameLst>
                                      </p:cBhvr>
                                      <p:tavLst>
                                        <p:tav tm="0">
                                          <p:val>
                                            <p:fltVal val="-90"/>
                                          </p:val>
                                        </p:tav>
                                        <p:tav tm="100000">
                                          <p:val>
                                            <p:fltVal val="0"/>
                                          </p:val>
                                        </p:tav>
                                      </p:tavLst>
                                    </p:anim>
                                    <p:anim calcmode="lin" valueType="num">
                                      <p:cBhvr>
                                        <p:cTn id="9" dur="800" decel="100000" fill="hold"/>
                                        <p:tgtEl>
                                          <p:spTgt spid="10"/>
                                        </p:tgtEl>
                                        <p:attrNameLst>
                                          <p:attrName>ppt_x</p:attrName>
                                        </p:attrNameLst>
                                      </p:cBhvr>
                                      <p:tavLst>
                                        <p:tav tm="0">
                                          <p:val>
                                            <p:strVal val="#ppt_x+0.4"/>
                                          </p:val>
                                        </p:tav>
                                        <p:tav tm="100000">
                                          <p:val>
                                            <p:strVal val="#ppt_x-0.05"/>
                                          </p:val>
                                        </p:tav>
                                      </p:tavLst>
                                    </p:anim>
                                    <p:anim calcmode="lin" valueType="num">
                                      <p:cBhvr>
                                        <p:cTn id="10" dur="800" decel="100000" fill="hold"/>
                                        <p:tgtEl>
                                          <p:spTgt spid="1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248400"/>
            <a:ext cx="9144000" cy="6096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6375401"/>
            <a:ext cx="7162800" cy="276999"/>
          </a:xfrm>
          <a:prstGeom prst="rect">
            <a:avLst/>
          </a:prstGeom>
          <a:noFill/>
        </p:spPr>
        <p:txBody>
          <a:bodyPr wrap="square" rtlCol="0">
            <a:spAutoFit/>
          </a:bodyPr>
          <a:lstStyle/>
          <a:p>
            <a:r>
              <a:rPr lang="en-US" sz="1200" dirty="0" smtClean="0">
                <a:solidFill>
                  <a:schemeClr val="bg1"/>
                </a:solidFill>
              </a:rPr>
              <a:t>SERVING CHILDREN WITH SPECIAL NEEDS AND THEIR FAMILIES SINCE 1950   |   siskin.org</a:t>
            </a:r>
          </a:p>
        </p:txBody>
      </p:sp>
      <p:pic>
        <p:nvPicPr>
          <p:cNvPr id="10" name="Picture 3" descr="\\CHASTG01\Public Share\MARKETING STAFF ONLY\Logos\New SCI Logo Family 2015\SCI Butterfly\SCI Butterfly.png"/>
          <p:cNvPicPr>
            <a:picLocks noChangeAspect="1" noChangeArrowheads="1"/>
          </p:cNvPicPr>
          <p:nvPr/>
        </p:nvPicPr>
        <p:blipFill>
          <a:blip r:embed="rId2" cstate="print"/>
          <a:srcRect/>
          <a:stretch>
            <a:fillRect/>
          </a:stretch>
        </p:blipFill>
        <p:spPr bwMode="auto">
          <a:xfrm>
            <a:off x="7239001" y="5562600"/>
            <a:ext cx="596577" cy="797984"/>
          </a:xfrm>
          <a:prstGeom prst="rect">
            <a:avLst/>
          </a:prstGeom>
          <a:noFill/>
        </p:spPr>
      </p:pic>
      <p:pic>
        <p:nvPicPr>
          <p:cNvPr id="11" name="Picture 2" descr="\\CHASTG01\Public Share\MARKETING STAFF ONLY\Logos\New SCI Logo Family 2015\Siskin Children's Institute ONLY\SCI Logo RGB REVERSED.png"/>
          <p:cNvPicPr>
            <a:picLocks noChangeAspect="1" noChangeArrowheads="1"/>
          </p:cNvPicPr>
          <p:nvPr/>
        </p:nvPicPr>
        <p:blipFill>
          <a:blip r:embed="rId3" cstate="print"/>
          <a:srcRect/>
          <a:stretch>
            <a:fillRect/>
          </a:stretch>
        </p:blipFill>
        <p:spPr bwMode="auto">
          <a:xfrm>
            <a:off x="8229600" y="6375399"/>
            <a:ext cx="762000" cy="363564"/>
          </a:xfrm>
          <a:prstGeom prst="rect">
            <a:avLst/>
          </a:prstGeom>
          <a:noFill/>
        </p:spPr>
      </p:pic>
      <p:sp>
        <p:nvSpPr>
          <p:cNvPr id="7" name="TextBox 6"/>
          <p:cNvSpPr txBox="1"/>
          <p:nvPr/>
        </p:nvSpPr>
        <p:spPr>
          <a:xfrm>
            <a:off x="1066800" y="2133600"/>
            <a:ext cx="7239000" cy="1938992"/>
          </a:xfrm>
          <a:prstGeom prst="rect">
            <a:avLst/>
          </a:prstGeom>
          <a:noFill/>
        </p:spPr>
        <p:txBody>
          <a:bodyPr wrap="square" rtlCol="0">
            <a:spAutoFit/>
          </a:bodyPr>
          <a:lstStyle/>
          <a:p>
            <a:pPr algn="ctr"/>
            <a:r>
              <a:rPr lang="en-US" sz="8800" dirty="0" smtClean="0">
                <a:solidFill>
                  <a:srgbClr val="0070C0"/>
                </a:solidFill>
                <a:latin typeface="Gidole"/>
              </a:rPr>
              <a:t>Questions?</a:t>
            </a:r>
          </a:p>
          <a:p>
            <a:endParaRPr lang="en-US" sz="3200" dirty="0">
              <a:solidFill>
                <a:srgbClr val="0070C0"/>
              </a:solidFill>
              <a:latin typeface="Gidol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800" decel="100000"/>
                                        <p:tgtEl>
                                          <p:spTgt spid="10"/>
                                        </p:tgtEl>
                                      </p:cBhvr>
                                    </p:animEffect>
                                    <p:anim calcmode="lin" valueType="num">
                                      <p:cBhvr>
                                        <p:cTn id="8" dur="800" decel="100000" fill="hold"/>
                                        <p:tgtEl>
                                          <p:spTgt spid="10"/>
                                        </p:tgtEl>
                                        <p:attrNameLst>
                                          <p:attrName>style.rotation</p:attrName>
                                        </p:attrNameLst>
                                      </p:cBhvr>
                                      <p:tavLst>
                                        <p:tav tm="0">
                                          <p:val>
                                            <p:fltVal val="-90"/>
                                          </p:val>
                                        </p:tav>
                                        <p:tav tm="100000">
                                          <p:val>
                                            <p:fltVal val="0"/>
                                          </p:val>
                                        </p:tav>
                                      </p:tavLst>
                                    </p:anim>
                                    <p:anim calcmode="lin" valueType="num">
                                      <p:cBhvr>
                                        <p:cTn id="9" dur="800" decel="100000" fill="hold"/>
                                        <p:tgtEl>
                                          <p:spTgt spid="10"/>
                                        </p:tgtEl>
                                        <p:attrNameLst>
                                          <p:attrName>ppt_x</p:attrName>
                                        </p:attrNameLst>
                                      </p:cBhvr>
                                      <p:tavLst>
                                        <p:tav tm="0">
                                          <p:val>
                                            <p:strVal val="#ppt_x+0.4"/>
                                          </p:val>
                                        </p:tav>
                                        <p:tav tm="100000">
                                          <p:val>
                                            <p:strVal val="#ppt_x-0.05"/>
                                          </p:val>
                                        </p:tav>
                                      </p:tavLst>
                                    </p:anim>
                                    <p:anim calcmode="lin" valueType="num">
                                      <p:cBhvr>
                                        <p:cTn id="10" dur="800" decel="100000" fill="hold"/>
                                        <p:tgtEl>
                                          <p:spTgt spid="1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par>
                                <p:cTn id="13" presetID="6" presetClass="emph" presetSubtype="0" repeatCount="indefinite" fill="hold" nodeType="withEffect">
                                  <p:stCondLst>
                                    <p:cond delay="0"/>
                                  </p:stCondLst>
                                  <p:childTnLst>
                                    <p:animScale>
                                      <p:cBhvr>
                                        <p:cTn id="14" dur="2000" fill="hold"/>
                                        <p:tgtEl>
                                          <p:spTgt spid="7">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558720"/>
            <a:ext cx="9144000" cy="584775"/>
          </a:xfrm>
          <a:prstGeom prst="rect">
            <a:avLst/>
          </a:prstGeom>
          <a:noFill/>
        </p:spPr>
        <p:txBody>
          <a:bodyPr wrap="square" rtlCol="0">
            <a:spAutoFit/>
          </a:bodyPr>
          <a:lstStyle/>
          <a:p>
            <a:pPr algn="ctr"/>
            <a:r>
              <a:rPr lang="en-US" sz="3200" dirty="0" smtClean="0">
                <a:solidFill>
                  <a:srgbClr val="0070C0"/>
                </a:solidFill>
                <a:latin typeface="Gidole" pitchFamily="2" charset="0"/>
                <a:cs typeface="Arial" pitchFamily="34" charset="0"/>
              </a:rPr>
              <a:t>- What’s My New Role? -</a:t>
            </a:r>
            <a:endParaRPr lang="en-US" sz="3200" dirty="0" smtClean="0">
              <a:solidFill>
                <a:schemeClr val="tx1">
                  <a:lumMod val="65000"/>
                  <a:lumOff val="35000"/>
                </a:schemeClr>
              </a:solidFill>
              <a:latin typeface="Gidole" pitchFamily="2" charset="0"/>
              <a:cs typeface="Arial" pitchFamily="34" charset="0"/>
            </a:endParaRPr>
          </a:p>
        </p:txBody>
      </p:sp>
      <p:sp>
        <p:nvSpPr>
          <p:cNvPr id="6" name="Rectangle 5"/>
          <p:cNvSpPr/>
          <p:nvPr/>
        </p:nvSpPr>
        <p:spPr>
          <a:xfrm>
            <a:off x="0" y="6248400"/>
            <a:ext cx="9144000" cy="6096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6375401"/>
            <a:ext cx="7162800" cy="276999"/>
          </a:xfrm>
          <a:prstGeom prst="rect">
            <a:avLst/>
          </a:prstGeom>
          <a:noFill/>
        </p:spPr>
        <p:txBody>
          <a:bodyPr wrap="square" rtlCol="0">
            <a:spAutoFit/>
          </a:bodyPr>
          <a:lstStyle/>
          <a:p>
            <a:r>
              <a:rPr lang="en-US" sz="1200" dirty="0" smtClean="0">
                <a:solidFill>
                  <a:schemeClr val="bg1"/>
                </a:solidFill>
              </a:rPr>
              <a:t>SERVING CHILDREN WITH SPECIAL NEEDS AND THEIR FAMILIES SINCE 1950   |   siskin.org</a:t>
            </a:r>
          </a:p>
        </p:txBody>
      </p:sp>
      <p:pic>
        <p:nvPicPr>
          <p:cNvPr id="10" name="Picture 3" descr="\\CHASTG01\Public Share\MARKETING STAFF ONLY\Logos\New SCI Logo Family 2015\SCI Butterfly\SCI Butterfly.png"/>
          <p:cNvPicPr>
            <a:picLocks noChangeAspect="1" noChangeArrowheads="1"/>
          </p:cNvPicPr>
          <p:nvPr/>
        </p:nvPicPr>
        <p:blipFill>
          <a:blip r:embed="rId2" cstate="print"/>
          <a:srcRect/>
          <a:stretch>
            <a:fillRect/>
          </a:stretch>
        </p:blipFill>
        <p:spPr bwMode="auto">
          <a:xfrm>
            <a:off x="7239001" y="5562600"/>
            <a:ext cx="596577" cy="797984"/>
          </a:xfrm>
          <a:prstGeom prst="rect">
            <a:avLst/>
          </a:prstGeom>
          <a:noFill/>
        </p:spPr>
      </p:pic>
      <p:pic>
        <p:nvPicPr>
          <p:cNvPr id="11" name="Picture 2" descr="\\CHASTG01\Public Share\MARKETING STAFF ONLY\Logos\New SCI Logo Family 2015\Siskin Children's Institute ONLY\SCI Logo RGB REVERSED.png"/>
          <p:cNvPicPr>
            <a:picLocks noChangeAspect="1" noChangeArrowheads="1"/>
          </p:cNvPicPr>
          <p:nvPr/>
        </p:nvPicPr>
        <p:blipFill>
          <a:blip r:embed="rId3" cstate="print"/>
          <a:srcRect/>
          <a:stretch>
            <a:fillRect/>
          </a:stretch>
        </p:blipFill>
        <p:spPr bwMode="auto">
          <a:xfrm>
            <a:off x="8229600" y="6375399"/>
            <a:ext cx="762000" cy="363564"/>
          </a:xfrm>
          <a:prstGeom prst="rect">
            <a:avLst/>
          </a:prstGeom>
          <a:noFill/>
        </p:spPr>
      </p:pic>
      <p:sp>
        <p:nvSpPr>
          <p:cNvPr id="7" name="Rectangle 6"/>
          <p:cNvSpPr/>
          <p:nvPr/>
        </p:nvSpPr>
        <p:spPr>
          <a:xfrm>
            <a:off x="990600" y="1295400"/>
            <a:ext cx="7391400" cy="3754874"/>
          </a:xfrm>
          <a:prstGeom prst="rect">
            <a:avLst/>
          </a:prstGeom>
        </p:spPr>
        <p:txBody>
          <a:bodyPr wrap="square">
            <a:spAutoFit/>
          </a:bodyPr>
          <a:lstStyle/>
          <a:p>
            <a:pPr eaLnBrk="0" fontAlgn="base" hangingPunct="0">
              <a:spcBef>
                <a:spcPct val="0"/>
              </a:spcBef>
              <a:spcAft>
                <a:spcPct val="0"/>
              </a:spcAft>
            </a:pPr>
            <a:r>
              <a:rPr lang="en-US" sz="2800" dirty="0" smtClean="0">
                <a:solidFill>
                  <a:srgbClr val="0070C0"/>
                </a:solidFill>
                <a:latin typeface="Gidole"/>
                <a:cs typeface="Arial" pitchFamily="34" charset="0"/>
              </a:rPr>
              <a:t>Goals for Today:</a:t>
            </a:r>
          </a:p>
          <a:p>
            <a:pPr eaLnBrk="0" fontAlgn="base" hangingPunct="0">
              <a:spcBef>
                <a:spcPct val="0"/>
              </a:spcBef>
              <a:spcAft>
                <a:spcPct val="0"/>
              </a:spcAft>
            </a:pPr>
            <a:endParaRPr lang="en-US" dirty="0" smtClean="0">
              <a:latin typeface="Gidole"/>
              <a:cs typeface="Arial" pitchFamily="34" charset="0"/>
            </a:endParaRPr>
          </a:p>
          <a:p>
            <a:pPr eaLnBrk="0" fontAlgn="base" hangingPunct="0">
              <a:spcBef>
                <a:spcPct val="0"/>
              </a:spcBef>
              <a:spcAft>
                <a:spcPct val="0"/>
              </a:spcAft>
            </a:pPr>
            <a:r>
              <a:rPr lang="en-US" sz="2400" dirty="0" smtClean="0">
                <a:latin typeface="Gidole"/>
                <a:cs typeface="Arial" pitchFamily="34" charset="0"/>
              </a:rPr>
              <a:t>Attendees will gain an understanding of a systemic approach when identifying the needs of a family. </a:t>
            </a:r>
          </a:p>
          <a:p>
            <a:pPr lvl="0" eaLnBrk="0" fontAlgn="base" hangingPunct="0">
              <a:spcBef>
                <a:spcPct val="0"/>
              </a:spcBef>
              <a:spcAft>
                <a:spcPct val="0"/>
              </a:spcAft>
            </a:pPr>
            <a:endParaRPr lang="en-US" sz="2400" dirty="0" smtClean="0">
              <a:latin typeface="Gidole"/>
              <a:cs typeface="Arial" pitchFamily="34" charset="0"/>
            </a:endParaRPr>
          </a:p>
          <a:p>
            <a:pPr lvl="0" eaLnBrk="0" fontAlgn="base" hangingPunct="0">
              <a:spcBef>
                <a:spcPct val="0"/>
              </a:spcBef>
              <a:spcAft>
                <a:spcPct val="0"/>
              </a:spcAft>
            </a:pPr>
            <a:r>
              <a:rPr lang="en-US" sz="2400" dirty="0" smtClean="0">
                <a:latin typeface="Gidole"/>
                <a:cs typeface="Arial" pitchFamily="34" charset="0"/>
              </a:rPr>
              <a:t>Attendees will be able to identify several family role struggles commonly identified following an autism spectrum diagnosis.</a:t>
            </a:r>
          </a:p>
          <a:p>
            <a:pPr lvl="0" eaLnBrk="0" fontAlgn="base" hangingPunct="0">
              <a:spcBef>
                <a:spcPct val="0"/>
              </a:spcBef>
              <a:spcAft>
                <a:spcPct val="0"/>
              </a:spcAft>
            </a:pPr>
            <a:endParaRPr lang="en-US" sz="2400" dirty="0" smtClean="0">
              <a:latin typeface="Gidole"/>
              <a:cs typeface="Arial" pitchFamily="34" charset="0"/>
            </a:endParaRPr>
          </a:p>
          <a:p>
            <a:pPr lvl="0" eaLnBrk="0" fontAlgn="base" hangingPunct="0">
              <a:spcBef>
                <a:spcPct val="0"/>
              </a:spcBef>
              <a:spcAft>
                <a:spcPct val="0"/>
              </a:spcAft>
            </a:pPr>
            <a:r>
              <a:rPr lang="en-US" sz="2400" dirty="0" smtClean="0">
                <a:latin typeface="Gidole"/>
                <a:cs typeface="Arial" pitchFamily="34" charset="0"/>
              </a:rPr>
              <a:t>Attendees will be able to identify potential resources to address therapeutic needs of a family.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800" decel="100000"/>
                                        <p:tgtEl>
                                          <p:spTgt spid="10"/>
                                        </p:tgtEl>
                                      </p:cBhvr>
                                    </p:animEffect>
                                    <p:anim calcmode="lin" valueType="num">
                                      <p:cBhvr>
                                        <p:cTn id="8" dur="800" decel="100000" fill="hold"/>
                                        <p:tgtEl>
                                          <p:spTgt spid="10"/>
                                        </p:tgtEl>
                                        <p:attrNameLst>
                                          <p:attrName>style.rotation</p:attrName>
                                        </p:attrNameLst>
                                      </p:cBhvr>
                                      <p:tavLst>
                                        <p:tav tm="0">
                                          <p:val>
                                            <p:fltVal val="-90"/>
                                          </p:val>
                                        </p:tav>
                                        <p:tav tm="100000">
                                          <p:val>
                                            <p:fltVal val="0"/>
                                          </p:val>
                                        </p:tav>
                                      </p:tavLst>
                                    </p:anim>
                                    <p:anim calcmode="lin" valueType="num">
                                      <p:cBhvr>
                                        <p:cTn id="9" dur="800" decel="100000" fill="hold"/>
                                        <p:tgtEl>
                                          <p:spTgt spid="10"/>
                                        </p:tgtEl>
                                        <p:attrNameLst>
                                          <p:attrName>ppt_x</p:attrName>
                                        </p:attrNameLst>
                                      </p:cBhvr>
                                      <p:tavLst>
                                        <p:tav tm="0">
                                          <p:val>
                                            <p:strVal val="#ppt_x+0.4"/>
                                          </p:val>
                                        </p:tav>
                                        <p:tav tm="100000">
                                          <p:val>
                                            <p:strVal val="#ppt_x-0.05"/>
                                          </p:val>
                                        </p:tav>
                                      </p:tavLst>
                                    </p:anim>
                                    <p:anim calcmode="lin" valueType="num">
                                      <p:cBhvr>
                                        <p:cTn id="10" dur="800" decel="100000" fill="hold"/>
                                        <p:tgtEl>
                                          <p:spTgt spid="1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558720"/>
            <a:ext cx="9144000" cy="584775"/>
          </a:xfrm>
          <a:prstGeom prst="rect">
            <a:avLst/>
          </a:prstGeom>
          <a:noFill/>
        </p:spPr>
        <p:txBody>
          <a:bodyPr wrap="square" rtlCol="0">
            <a:spAutoFit/>
          </a:bodyPr>
          <a:lstStyle/>
          <a:p>
            <a:pPr algn="ctr"/>
            <a:r>
              <a:rPr lang="en-US" sz="3200" dirty="0" smtClean="0">
                <a:solidFill>
                  <a:srgbClr val="0070C0"/>
                </a:solidFill>
                <a:latin typeface="Gidole" pitchFamily="2" charset="0"/>
                <a:cs typeface="Arial" pitchFamily="34" charset="0"/>
              </a:rPr>
              <a:t>- What’s My New Role-</a:t>
            </a:r>
            <a:endParaRPr lang="en-US" sz="3200" dirty="0" smtClean="0">
              <a:solidFill>
                <a:schemeClr val="tx1">
                  <a:lumMod val="65000"/>
                  <a:lumOff val="35000"/>
                </a:schemeClr>
              </a:solidFill>
              <a:latin typeface="Gidole" pitchFamily="2" charset="0"/>
              <a:cs typeface="Arial" pitchFamily="34" charset="0"/>
            </a:endParaRPr>
          </a:p>
        </p:txBody>
      </p:sp>
      <p:sp>
        <p:nvSpPr>
          <p:cNvPr id="6" name="Rectangle 5"/>
          <p:cNvSpPr/>
          <p:nvPr/>
        </p:nvSpPr>
        <p:spPr>
          <a:xfrm>
            <a:off x="0" y="6248400"/>
            <a:ext cx="9144000" cy="6096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6375401"/>
            <a:ext cx="7162800" cy="276999"/>
          </a:xfrm>
          <a:prstGeom prst="rect">
            <a:avLst/>
          </a:prstGeom>
          <a:noFill/>
        </p:spPr>
        <p:txBody>
          <a:bodyPr wrap="square" rtlCol="0">
            <a:spAutoFit/>
          </a:bodyPr>
          <a:lstStyle/>
          <a:p>
            <a:r>
              <a:rPr lang="en-US" sz="1200" dirty="0" smtClean="0">
                <a:solidFill>
                  <a:schemeClr val="bg1"/>
                </a:solidFill>
              </a:rPr>
              <a:t>SERVING CHILDREN WITH SPECIAL NEEDS AND THEIR FAMILIES SINCE 1950   |   siskin.org</a:t>
            </a:r>
          </a:p>
        </p:txBody>
      </p:sp>
      <p:pic>
        <p:nvPicPr>
          <p:cNvPr id="10" name="Picture 3" descr="\\CHASTG01\Public Share\MARKETING STAFF ONLY\Logos\New SCI Logo Family 2015\SCI Butterfly\SCI Butterfly.png"/>
          <p:cNvPicPr>
            <a:picLocks noChangeAspect="1" noChangeArrowheads="1"/>
          </p:cNvPicPr>
          <p:nvPr/>
        </p:nvPicPr>
        <p:blipFill>
          <a:blip r:embed="rId2" cstate="print"/>
          <a:srcRect/>
          <a:stretch>
            <a:fillRect/>
          </a:stretch>
        </p:blipFill>
        <p:spPr bwMode="auto">
          <a:xfrm>
            <a:off x="7239001" y="5562600"/>
            <a:ext cx="596577" cy="797984"/>
          </a:xfrm>
          <a:prstGeom prst="rect">
            <a:avLst/>
          </a:prstGeom>
          <a:noFill/>
        </p:spPr>
      </p:pic>
      <p:pic>
        <p:nvPicPr>
          <p:cNvPr id="11" name="Picture 2" descr="\\CHASTG01\Public Share\MARKETING STAFF ONLY\Logos\New SCI Logo Family 2015\Siskin Children's Institute ONLY\SCI Logo RGB REVERSED.png"/>
          <p:cNvPicPr>
            <a:picLocks noChangeAspect="1" noChangeArrowheads="1"/>
          </p:cNvPicPr>
          <p:nvPr/>
        </p:nvPicPr>
        <p:blipFill>
          <a:blip r:embed="rId3" cstate="print"/>
          <a:srcRect/>
          <a:stretch>
            <a:fillRect/>
          </a:stretch>
        </p:blipFill>
        <p:spPr bwMode="auto">
          <a:xfrm>
            <a:off x="8229600" y="6375399"/>
            <a:ext cx="762000" cy="363564"/>
          </a:xfrm>
          <a:prstGeom prst="rect">
            <a:avLst/>
          </a:prstGeom>
          <a:noFill/>
        </p:spPr>
      </p:pic>
      <p:sp>
        <p:nvSpPr>
          <p:cNvPr id="7" name="Rectangle 6"/>
          <p:cNvSpPr/>
          <p:nvPr/>
        </p:nvSpPr>
        <p:spPr>
          <a:xfrm>
            <a:off x="914400" y="1905001"/>
            <a:ext cx="7315200" cy="2308324"/>
          </a:xfrm>
          <a:prstGeom prst="rect">
            <a:avLst/>
          </a:prstGeom>
        </p:spPr>
        <p:txBody>
          <a:bodyPr wrap="square">
            <a:spAutoFit/>
          </a:bodyPr>
          <a:lstStyle/>
          <a:p>
            <a:pPr lvl="0" algn="ctr"/>
            <a:r>
              <a:rPr lang="en-US" sz="2400" dirty="0" smtClean="0">
                <a:latin typeface="Gidole"/>
                <a:cs typeface="Arial" pitchFamily="34" charset="0"/>
              </a:rPr>
              <a:t>Disclaimer: This presentation will explore the diagnostic impact of an autism spectrum disorder through  a systemic lens of the entire family.  Common transitional role struggles and therapeutic needs identified by families will be discussed.  Everyone’s role experience is unique and may be different.  The following is provided as a collection of clinical experience shared from </a:t>
            </a:r>
          </a:p>
          <a:p>
            <a:pPr lvl="0" algn="ctr"/>
            <a:r>
              <a:rPr lang="en-US" sz="2400" dirty="0" smtClean="0">
                <a:latin typeface="Gidole"/>
                <a:cs typeface="Arial" pitchFamily="34" charset="0"/>
              </a:rPr>
              <a:t>families over the past 15 years.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800" decel="100000"/>
                                        <p:tgtEl>
                                          <p:spTgt spid="10"/>
                                        </p:tgtEl>
                                      </p:cBhvr>
                                    </p:animEffect>
                                    <p:anim calcmode="lin" valueType="num">
                                      <p:cBhvr>
                                        <p:cTn id="8" dur="800" decel="100000" fill="hold"/>
                                        <p:tgtEl>
                                          <p:spTgt spid="10"/>
                                        </p:tgtEl>
                                        <p:attrNameLst>
                                          <p:attrName>style.rotation</p:attrName>
                                        </p:attrNameLst>
                                      </p:cBhvr>
                                      <p:tavLst>
                                        <p:tav tm="0">
                                          <p:val>
                                            <p:fltVal val="-90"/>
                                          </p:val>
                                        </p:tav>
                                        <p:tav tm="100000">
                                          <p:val>
                                            <p:fltVal val="0"/>
                                          </p:val>
                                        </p:tav>
                                      </p:tavLst>
                                    </p:anim>
                                    <p:anim calcmode="lin" valueType="num">
                                      <p:cBhvr>
                                        <p:cTn id="9" dur="800" decel="100000" fill="hold"/>
                                        <p:tgtEl>
                                          <p:spTgt spid="10"/>
                                        </p:tgtEl>
                                        <p:attrNameLst>
                                          <p:attrName>ppt_x</p:attrName>
                                        </p:attrNameLst>
                                      </p:cBhvr>
                                      <p:tavLst>
                                        <p:tav tm="0">
                                          <p:val>
                                            <p:strVal val="#ppt_x+0.4"/>
                                          </p:val>
                                        </p:tav>
                                        <p:tav tm="100000">
                                          <p:val>
                                            <p:strVal val="#ppt_x-0.05"/>
                                          </p:val>
                                        </p:tav>
                                      </p:tavLst>
                                    </p:anim>
                                    <p:anim calcmode="lin" valueType="num">
                                      <p:cBhvr>
                                        <p:cTn id="10" dur="800" decel="100000" fill="hold"/>
                                        <p:tgtEl>
                                          <p:spTgt spid="1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248400"/>
            <a:ext cx="9144000" cy="6096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6375401"/>
            <a:ext cx="7162800" cy="276999"/>
          </a:xfrm>
          <a:prstGeom prst="rect">
            <a:avLst/>
          </a:prstGeom>
          <a:noFill/>
        </p:spPr>
        <p:txBody>
          <a:bodyPr wrap="square" rtlCol="0">
            <a:spAutoFit/>
          </a:bodyPr>
          <a:lstStyle/>
          <a:p>
            <a:r>
              <a:rPr lang="en-US" sz="1200" dirty="0" smtClean="0">
                <a:solidFill>
                  <a:schemeClr val="bg1"/>
                </a:solidFill>
              </a:rPr>
              <a:t>SERVING CHILDREN WITH SPECIAL NEEDS AND THEIR FAMILIES SINCE 1950   |   siskin.org</a:t>
            </a:r>
          </a:p>
        </p:txBody>
      </p:sp>
      <p:pic>
        <p:nvPicPr>
          <p:cNvPr id="10" name="Picture 3" descr="\\CHASTG01\Public Share\MARKETING STAFF ONLY\Logos\New SCI Logo Family 2015\SCI Butterfly\SCI Butterfly.png"/>
          <p:cNvPicPr>
            <a:picLocks noChangeAspect="1" noChangeArrowheads="1"/>
          </p:cNvPicPr>
          <p:nvPr/>
        </p:nvPicPr>
        <p:blipFill>
          <a:blip r:embed="rId2" cstate="print"/>
          <a:srcRect/>
          <a:stretch>
            <a:fillRect/>
          </a:stretch>
        </p:blipFill>
        <p:spPr bwMode="auto">
          <a:xfrm>
            <a:off x="7239001" y="5562600"/>
            <a:ext cx="596577" cy="797984"/>
          </a:xfrm>
          <a:prstGeom prst="rect">
            <a:avLst/>
          </a:prstGeom>
          <a:noFill/>
        </p:spPr>
      </p:pic>
      <p:pic>
        <p:nvPicPr>
          <p:cNvPr id="11" name="Picture 2" descr="\\CHASTG01\Public Share\MARKETING STAFF ONLY\Logos\New SCI Logo Family 2015\Siskin Children's Institute ONLY\SCI Logo RGB REVERSED.png"/>
          <p:cNvPicPr>
            <a:picLocks noChangeAspect="1" noChangeArrowheads="1"/>
          </p:cNvPicPr>
          <p:nvPr/>
        </p:nvPicPr>
        <p:blipFill>
          <a:blip r:embed="rId3" cstate="print"/>
          <a:srcRect/>
          <a:stretch>
            <a:fillRect/>
          </a:stretch>
        </p:blipFill>
        <p:spPr bwMode="auto">
          <a:xfrm>
            <a:off x="8229600" y="6375399"/>
            <a:ext cx="762000" cy="363564"/>
          </a:xfrm>
          <a:prstGeom prst="rect">
            <a:avLst/>
          </a:prstGeom>
          <a:noFill/>
        </p:spPr>
      </p:pic>
      <p:sp>
        <p:nvSpPr>
          <p:cNvPr id="7" name="TextBox 6"/>
          <p:cNvSpPr txBox="1"/>
          <p:nvPr/>
        </p:nvSpPr>
        <p:spPr>
          <a:xfrm>
            <a:off x="990600" y="2286000"/>
            <a:ext cx="7239000" cy="1569660"/>
          </a:xfrm>
          <a:prstGeom prst="rect">
            <a:avLst/>
          </a:prstGeom>
          <a:noFill/>
        </p:spPr>
        <p:txBody>
          <a:bodyPr wrap="square" rtlCol="0">
            <a:spAutoFit/>
          </a:bodyPr>
          <a:lstStyle/>
          <a:p>
            <a:pPr algn="ctr"/>
            <a:r>
              <a:rPr lang="en-US" sz="3200" dirty="0" smtClean="0">
                <a:solidFill>
                  <a:srgbClr val="0070C0"/>
                </a:solidFill>
                <a:latin typeface="Gidole"/>
              </a:rPr>
              <a:t>Goal 1:</a:t>
            </a:r>
          </a:p>
          <a:p>
            <a:pPr algn="ctr"/>
            <a:r>
              <a:rPr lang="en-US" sz="3200" dirty="0" smtClean="0">
                <a:solidFill>
                  <a:srgbClr val="0070C0"/>
                </a:solidFill>
                <a:latin typeface="Gidole"/>
              </a:rPr>
              <a:t>What is a Systemic Approach?</a:t>
            </a:r>
          </a:p>
          <a:p>
            <a:pPr algn="ctr"/>
            <a:endParaRPr lang="en-US" sz="3200" dirty="0">
              <a:solidFill>
                <a:srgbClr val="0070C0"/>
              </a:solidFill>
              <a:latin typeface="Gidol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800" decel="100000"/>
                                        <p:tgtEl>
                                          <p:spTgt spid="10"/>
                                        </p:tgtEl>
                                      </p:cBhvr>
                                    </p:animEffect>
                                    <p:anim calcmode="lin" valueType="num">
                                      <p:cBhvr>
                                        <p:cTn id="8" dur="800" decel="100000" fill="hold"/>
                                        <p:tgtEl>
                                          <p:spTgt spid="10"/>
                                        </p:tgtEl>
                                        <p:attrNameLst>
                                          <p:attrName>style.rotation</p:attrName>
                                        </p:attrNameLst>
                                      </p:cBhvr>
                                      <p:tavLst>
                                        <p:tav tm="0">
                                          <p:val>
                                            <p:fltVal val="-90"/>
                                          </p:val>
                                        </p:tav>
                                        <p:tav tm="100000">
                                          <p:val>
                                            <p:fltVal val="0"/>
                                          </p:val>
                                        </p:tav>
                                      </p:tavLst>
                                    </p:anim>
                                    <p:anim calcmode="lin" valueType="num">
                                      <p:cBhvr>
                                        <p:cTn id="9" dur="800" decel="100000" fill="hold"/>
                                        <p:tgtEl>
                                          <p:spTgt spid="10"/>
                                        </p:tgtEl>
                                        <p:attrNameLst>
                                          <p:attrName>ppt_x</p:attrName>
                                        </p:attrNameLst>
                                      </p:cBhvr>
                                      <p:tavLst>
                                        <p:tav tm="0">
                                          <p:val>
                                            <p:strVal val="#ppt_x+0.4"/>
                                          </p:val>
                                        </p:tav>
                                        <p:tav tm="100000">
                                          <p:val>
                                            <p:strVal val="#ppt_x-0.05"/>
                                          </p:val>
                                        </p:tav>
                                      </p:tavLst>
                                    </p:anim>
                                    <p:anim calcmode="lin" valueType="num">
                                      <p:cBhvr>
                                        <p:cTn id="10" dur="800" decel="100000" fill="hold"/>
                                        <p:tgtEl>
                                          <p:spTgt spid="1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558720"/>
            <a:ext cx="9144000" cy="584775"/>
          </a:xfrm>
          <a:prstGeom prst="rect">
            <a:avLst/>
          </a:prstGeom>
          <a:noFill/>
        </p:spPr>
        <p:txBody>
          <a:bodyPr wrap="square" rtlCol="0">
            <a:spAutoFit/>
          </a:bodyPr>
          <a:lstStyle/>
          <a:p>
            <a:pPr algn="ctr"/>
            <a:r>
              <a:rPr lang="en-US" sz="3200" dirty="0" smtClean="0">
                <a:solidFill>
                  <a:srgbClr val="0070C0"/>
                </a:solidFill>
                <a:latin typeface="Gidole" pitchFamily="2" charset="0"/>
                <a:cs typeface="Arial" pitchFamily="34" charset="0"/>
              </a:rPr>
              <a:t>- What’s My New Role? -</a:t>
            </a:r>
            <a:endParaRPr lang="en-US" sz="3200" dirty="0" smtClean="0">
              <a:solidFill>
                <a:schemeClr val="tx1">
                  <a:lumMod val="65000"/>
                  <a:lumOff val="35000"/>
                </a:schemeClr>
              </a:solidFill>
              <a:latin typeface="Gidole" pitchFamily="2" charset="0"/>
              <a:cs typeface="Arial" pitchFamily="34" charset="0"/>
            </a:endParaRPr>
          </a:p>
        </p:txBody>
      </p:sp>
      <p:sp>
        <p:nvSpPr>
          <p:cNvPr id="6" name="Rectangle 5"/>
          <p:cNvSpPr/>
          <p:nvPr/>
        </p:nvSpPr>
        <p:spPr>
          <a:xfrm>
            <a:off x="0" y="6248400"/>
            <a:ext cx="9144000" cy="6096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6375401"/>
            <a:ext cx="7162800" cy="276999"/>
          </a:xfrm>
          <a:prstGeom prst="rect">
            <a:avLst/>
          </a:prstGeom>
          <a:noFill/>
        </p:spPr>
        <p:txBody>
          <a:bodyPr wrap="square" rtlCol="0">
            <a:spAutoFit/>
          </a:bodyPr>
          <a:lstStyle/>
          <a:p>
            <a:r>
              <a:rPr lang="en-US" sz="1200" dirty="0" smtClean="0">
                <a:solidFill>
                  <a:schemeClr val="bg1"/>
                </a:solidFill>
              </a:rPr>
              <a:t>SERVING CHILDREN WITH SPECIAL NEEDS AND THEIR FAMILIES SINCE 1950   |   siskin.org</a:t>
            </a:r>
          </a:p>
        </p:txBody>
      </p:sp>
      <p:pic>
        <p:nvPicPr>
          <p:cNvPr id="10" name="Picture 3" descr="\\CHASTG01\Public Share\MARKETING STAFF ONLY\Logos\New SCI Logo Family 2015\SCI Butterfly\SCI Butterfly.png"/>
          <p:cNvPicPr>
            <a:picLocks noChangeAspect="1" noChangeArrowheads="1"/>
          </p:cNvPicPr>
          <p:nvPr/>
        </p:nvPicPr>
        <p:blipFill>
          <a:blip r:embed="rId3" cstate="print"/>
          <a:srcRect/>
          <a:stretch>
            <a:fillRect/>
          </a:stretch>
        </p:blipFill>
        <p:spPr bwMode="auto">
          <a:xfrm>
            <a:off x="7239001" y="5562600"/>
            <a:ext cx="596577" cy="797984"/>
          </a:xfrm>
          <a:prstGeom prst="rect">
            <a:avLst/>
          </a:prstGeom>
          <a:noFill/>
        </p:spPr>
      </p:pic>
      <p:pic>
        <p:nvPicPr>
          <p:cNvPr id="11" name="Picture 2" descr="\\CHASTG01\Public Share\MARKETING STAFF ONLY\Logos\New SCI Logo Family 2015\Siskin Children's Institute ONLY\SCI Logo RGB REVERSED.png"/>
          <p:cNvPicPr>
            <a:picLocks noChangeAspect="1" noChangeArrowheads="1"/>
          </p:cNvPicPr>
          <p:nvPr/>
        </p:nvPicPr>
        <p:blipFill>
          <a:blip r:embed="rId4" cstate="print"/>
          <a:srcRect/>
          <a:stretch>
            <a:fillRect/>
          </a:stretch>
        </p:blipFill>
        <p:spPr bwMode="auto">
          <a:xfrm>
            <a:off x="8229600" y="6375399"/>
            <a:ext cx="762000" cy="363564"/>
          </a:xfrm>
          <a:prstGeom prst="rect">
            <a:avLst/>
          </a:prstGeom>
          <a:noFill/>
        </p:spPr>
      </p:pic>
      <p:sp>
        <p:nvSpPr>
          <p:cNvPr id="7" name="TextBox 6"/>
          <p:cNvSpPr txBox="1"/>
          <p:nvPr/>
        </p:nvSpPr>
        <p:spPr>
          <a:xfrm>
            <a:off x="914400" y="1447800"/>
            <a:ext cx="7239000" cy="1077218"/>
          </a:xfrm>
          <a:prstGeom prst="rect">
            <a:avLst/>
          </a:prstGeom>
          <a:noFill/>
        </p:spPr>
        <p:txBody>
          <a:bodyPr wrap="square" rtlCol="0">
            <a:spAutoFit/>
          </a:bodyPr>
          <a:lstStyle/>
          <a:p>
            <a:r>
              <a:rPr lang="en-US" sz="3200" dirty="0" smtClean="0">
                <a:solidFill>
                  <a:srgbClr val="0070C0"/>
                </a:solidFill>
                <a:latin typeface="Gidole"/>
              </a:rPr>
              <a:t>Systemic Approach:</a:t>
            </a:r>
          </a:p>
          <a:p>
            <a:endParaRPr lang="en-US" sz="3200" dirty="0">
              <a:solidFill>
                <a:srgbClr val="0070C0"/>
              </a:solidFill>
              <a:latin typeface="Gidole"/>
            </a:endParaRPr>
          </a:p>
        </p:txBody>
      </p:sp>
      <p:pic>
        <p:nvPicPr>
          <p:cNvPr id="12" name="Picture 4" descr="A close up of a logo&#10;&#10;Description generated with very high confidence">
            <a:extLst>
              <a:ext uri="{FF2B5EF4-FFF2-40B4-BE49-F238E27FC236}">
                <a16:creationId xmlns="" xmlns:a16="http://schemas.microsoft.com/office/drawing/2014/main" id="{B70B0974-426F-4D36-898C-4728E3628FD7}"/>
              </a:ext>
            </a:extLst>
          </p:cNvPr>
          <p:cNvPicPr>
            <a:picLocks noGrp="1" noChangeAspect="1"/>
          </p:cNvPicPr>
          <p:nvPr>
            <p:ph idx="1"/>
          </p:nvPr>
        </p:nvPicPr>
        <p:blipFill>
          <a:blip r:embed="rId5" cstate="print"/>
          <a:stretch>
            <a:fillRect/>
          </a:stretch>
        </p:blipFill>
        <p:spPr>
          <a:xfrm>
            <a:off x="1782992" y="1923606"/>
            <a:ext cx="5303608" cy="409962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800" decel="100000"/>
                                        <p:tgtEl>
                                          <p:spTgt spid="10"/>
                                        </p:tgtEl>
                                      </p:cBhvr>
                                    </p:animEffect>
                                    <p:anim calcmode="lin" valueType="num">
                                      <p:cBhvr>
                                        <p:cTn id="8" dur="800" decel="100000" fill="hold"/>
                                        <p:tgtEl>
                                          <p:spTgt spid="10"/>
                                        </p:tgtEl>
                                        <p:attrNameLst>
                                          <p:attrName>style.rotation</p:attrName>
                                        </p:attrNameLst>
                                      </p:cBhvr>
                                      <p:tavLst>
                                        <p:tav tm="0">
                                          <p:val>
                                            <p:fltVal val="-90"/>
                                          </p:val>
                                        </p:tav>
                                        <p:tav tm="100000">
                                          <p:val>
                                            <p:fltVal val="0"/>
                                          </p:val>
                                        </p:tav>
                                      </p:tavLst>
                                    </p:anim>
                                    <p:anim calcmode="lin" valueType="num">
                                      <p:cBhvr>
                                        <p:cTn id="9" dur="800" decel="100000" fill="hold"/>
                                        <p:tgtEl>
                                          <p:spTgt spid="10"/>
                                        </p:tgtEl>
                                        <p:attrNameLst>
                                          <p:attrName>ppt_x</p:attrName>
                                        </p:attrNameLst>
                                      </p:cBhvr>
                                      <p:tavLst>
                                        <p:tav tm="0">
                                          <p:val>
                                            <p:strVal val="#ppt_x+0.4"/>
                                          </p:val>
                                        </p:tav>
                                        <p:tav tm="100000">
                                          <p:val>
                                            <p:strVal val="#ppt_x-0.05"/>
                                          </p:val>
                                        </p:tav>
                                      </p:tavLst>
                                    </p:anim>
                                    <p:anim calcmode="lin" valueType="num">
                                      <p:cBhvr>
                                        <p:cTn id="10" dur="800" decel="100000" fill="hold"/>
                                        <p:tgtEl>
                                          <p:spTgt spid="1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558720"/>
            <a:ext cx="9144000" cy="584775"/>
          </a:xfrm>
          <a:prstGeom prst="rect">
            <a:avLst/>
          </a:prstGeom>
          <a:noFill/>
        </p:spPr>
        <p:txBody>
          <a:bodyPr wrap="square" rtlCol="0">
            <a:spAutoFit/>
          </a:bodyPr>
          <a:lstStyle/>
          <a:p>
            <a:pPr algn="ctr"/>
            <a:r>
              <a:rPr lang="en-US" sz="3200" dirty="0" smtClean="0">
                <a:solidFill>
                  <a:srgbClr val="0070C0"/>
                </a:solidFill>
                <a:latin typeface="Gidole" pitchFamily="2" charset="0"/>
                <a:cs typeface="Arial" pitchFamily="34" charset="0"/>
              </a:rPr>
              <a:t>- What’s My New Role? -</a:t>
            </a:r>
            <a:endParaRPr lang="en-US" sz="3200" dirty="0" smtClean="0">
              <a:solidFill>
                <a:schemeClr val="tx1">
                  <a:lumMod val="65000"/>
                  <a:lumOff val="35000"/>
                </a:schemeClr>
              </a:solidFill>
              <a:latin typeface="Gidole" pitchFamily="2" charset="0"/>
              <a:cs typeface="Arial" pitchFamily="34" charset="0"/>
            </a:endParaRPr>
          </a:p>
        </p:txBody>
      </p:sp>
      <p:sp>
        <p:nvSpPr>
          <p:cNvPr id="6" name="Rectangle 5"/>
          <p:cNvSpPr/>
          <p:nvPr/>
        </p:nvSpPr>
        <p:spPr>
          <a:xfrm>
            <a:off x="0" y="6248400"/>
            <a:ext cx="9144000" cy="6096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6375401"/>
            <a:ext cx="7162800" cy="276999"/>
          </a:xfrm>
          <a:prstGeom prst="rect">
            <a:avLst/>
          </a:prstGeom>
          <a:noFill/>
        </p:spPr>
        <p:txBody>
          <a:bodyPr wrap="square" rtlCol="0">
            <a:spAutoFit/>
          </a:bodyPr>
          <a:lstStyle/>
          <a:p>
            <a:r>
              <a:rPr lang="en-US" sz="1200" dirty="0" smtClean="0">
                <a:solidFill>
                  <a:schemeClr val="bg1"/>
                </a:solidFill>
              </a:rPr>
              <a:t>SERVING CHILDREN WITH SPECIAL NEEDS AND THEIR FAMILIES SINCE 1950   |   siskin.org</a:t>
            </a:r>
          </a:p>
        </p:txBody>
      </p:sp>
      <p:pic>
        <p:nvPicPr>
          <p:cNvPr id="10" name="Picture 3" descr="\\CHASTG01\Public Share\MARKETING STAFF ONLY\Logos\New SCI Logo Family 2015\SCI Butterfly\SCI Butterfly.png"/>
          <p:cNvPicPr>
            <a:picLocks noChangeAspect="1" noChangeArrowheads="1"/>
          </p:cNvPicPr>
          <p:nvPr/>
        </p:nvPicPr>
        <p:blipFill>
          <a:blip r:embed="rId3" cstate="print"/>
          <a:srcRect/>
          <a:stretch>
            <a:fillRect/>
          </a:stretch>
        </p:blipFill>
        <p:spPr bwMode="auto">
          <a:xfrm>
            <a:off x="7239001" y="5562600"/>
            <a:ext cx="596577" cy="797984"/>
          </a:xfrm>
          <a:prstGeom prst="rect">
            <a:avLst/>
          </a:prstGeom>
          <a:noFill/>
        </p:spPr>
      </p:pic>
      <p:pic>
        <p:nvPicPr>
          <p:cNvPr id="11" name="Picture 2" descr="\\CHASTG01\Public Share\MARKETING STAFF ONLY\Logos\New SCI Logo Family 2015\Siskin Children's Institute ONLY\SCI Logo RGB REVERSED.png"/>
          <p:cNvPicPr>
            <a:picLocks noChangeAspect="1" noChangeArrowheads="1"/>
          </p:cNvPicPr>
          <p:nvPr/>
        </p:nvPicPr>
        <p:blipFill>
          <a:blip r:embed="rId4" cstate="print"/>
          <a:srcRect/>
          <a:stretch>
            <a:fillRect/>
          </a:stretch>
        </p:blipFill>
        <p:spPr bwMode="auto">
          <a:xfrm>
            <a:off x="8229600" y="6375399"/>
            <a:ext cx="762000" cy="363564"/>
          </a:xfrm>
          <a:prstGeom prst="rect">
            <a:avLst/>
          </a:prstGeom>
          <a:noFill/>
        </p:spPr>
      </p:pic>
      <p:sp>
        <p:nvSpPr>
          <p:cNvPr id="7" name="TextBox 6"/>
          <p:cNvSpPr txBox="1"/>
          <p:nvPr/>
        </p:nvSpPr>
        <p:spPr>
          <a:xfrm>
            <a:off x="914400" y="1066800"/>
            <a:ext cx="7239000" cy="1384995"/>
          </a:xfrm>
          <a:prstGeom prst="rect">
            <a:avLst/>
          </a:prstGeom>
          <a:noFill/>
        </p:spPr>
        <p:txBody>
          <a:bodyPr wrap="square" rtlCol="0">
            <a:spAutoFit/>
          </a:bodyPr>
          <a:lstStyle/>
          <a:p>
            <a:r>
              <a:rPr lang="en-US" sz="3200" dirty="0" smtClean="0">
                <a:solidFill>
                  <a:srgbClr val="0070C0"/>
                </a:solidFill>
                <a:latin typeface="Gidole"/>
              </a:rPr>
              <a:t>Systemic Approach</a:t>
            </a:r>
          </a:p>
          <a:p>
            <a:r>
              <a:rPr lang="en-US" sz="2000" dirty="0" smtClean="0">
                <a:solidFill>
                  <a:schemeClr val="accent1"/>
                </a:solidFill>
                <a:latin typeface="Gidole"/>
              </a:rPr>
              <a:t>Circumplex Model of Marital and Family Systems:</a:t>
            </a:r>
          </a:p>
          <a:p>
            <a:endParaRPr lang="en-US" sz="3200" dirty="0">
              <a:solidFill>
                <a:srgbClr val="0070C0"/>
              </a:solidFill>
              <a:latin typeface="Gidole"/>
            </a:endParaRPr>
          </a:p>
        </p:txBody>
      </p:sp>
      <p:pic>
        <p:nvPicPr>
          <p:cNvPr id="2056" name="Picture 8" descr="Figure 1. The Circumplex Model (after Olson, 2000)"/>
          <p:cNvPicPr>
            <a:picLocks noChangeAspect="1" noChangeArrowheads="1"/>
          </p:cNvPicPr>
          <p:nvPr/>
        </p:nvPicPr>
        <p:blipFill>
          <a:blip r:embed="rId5" cstate="print"/>
          <a:srcRect/>
          <a:stretch>
            <a:fillRect/>
          </a:stretch>
        </p:blipFill>
        <p:spPr bwMode="auto">
          <a:xfrm>
            <a:off x="2714625" y="2095499"/>
            <a:ext cx="3686175" cy="39243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800" decel="100000"/>
                                        <p:tgtEl>
                                          <p:spTgt spid="10"/>
                                        </p:tgtEl>
                                      </p:cBhvr>
                                    </p:animEffect>
                                    <p:anim calcmode="lin" valueType="num">
                                      <p:cBhvr>
                                        <p:cTn id="8" dur="800" decel="100000" fill="hold"/>
                                        <p:tgtEl>
                                          <p:spTgt spid="10"/>
                                        </p:tgtEl>
                                        <p:attrNameLst>
                                          <p:attrName>style.rotation</p:attrName>
                                        </p:attrNameLst>
                                      </p:cBhvr>
                                      <p:tavLst>
                                        <p:tav tm="0">
                                          <p:val>
                                            <p:fltVal val="-90"/>
                                          </p:val>
                                        </p:tav>
                                        <p:tav tm="100000">
                                          <p:val>
                                            <p:fltVal val="0"/>
                                          </p:val>
                                        </p:tav>
                                      </p:tavLst>
                                    </p:anim>
                                    <p:anim calcmode="lin" valueType="num">
                                      <p:cBhvr>
                                        <p:cTn id="9" dur="800" decel="100000" fill="hold"/>
                                        <p:tgtEl>
                                          <p:spTgt spid="10"/>
                                        </p:tgtEl>
                                        <p:attrNameLst>
                                          <p:attrName>ppt_x</p:attrName>
                                        </p:attrNameLst>
                                      </p:cBhvr>
                                      <p:tavLst>
                                        <p:tav tm="0">
                                          <p:val>
                                            <p:strVal val="#ppt_x+0.4"/>
                                          </p:val>
                                        </p:tav>
                                        <p:tav tm="100000">
                                          <p:val>
                                            <p:strVal val="#ppt_x-0.05"/>
                                          </p:val>
                                        </p:tav>
                                      </p:tavLst>
                                    </p:anim>
                                    <p:anim calcmode="lin" valueType="num">
                                      <p:cBhvr>
                                        <p:cTn id="10" dur="800" decel="100000" fill="hold"/>
                                        <p:tgtEl>
                                          <p:spTgt spid="1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248400"/>
            <a:ext cx="9144000" cy="6096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6375401"/>
            <a:ext cx="7162800" cy="276999"/>
          </a:xfrm>
          <a:prstGeom prst="rect">
            <a:avLst/>
          </a:prstGeom>
          <a:noFill/>
        </p:spPr>
        <p:txBody>
          <a:bodyPr wrap="square" rtlCol="0">
            <a:spAutoFit/>
          </a:bodyPr>
          <a:lstStyle/>
          <a:p>
            <a:r>
              <a:rPr lang="en-US" sz="1200" dirty="0" smtClean="0">
                <a:solidFill>
                  <a:schemeClr val="bg1"/>
                </a:solidFill>
              </a:rPr>
              <a:t>SERVING CHILDREN WITH SPECIAL NEEDS AND THEIR FAMILIES SINCE 1950   |   siskin.org</a:t>
            </a:r>
          </a:p>
        </p:txBody>
      </p:sp>
      <p:pic>
        <p:nvPicPr>
          <p:cNvPr id="10" name="Picture 3" descr="\\CHASTG01\Public Share\MARKETING STAFF ONLY\Logos\New SCI Logo Family 2015\SCI Butterfly\SCI Butterfly.png"/>
          <p:cNvPicPr>
            <a:picLocks noChangeAspect="1" noChangeArrowheads="1"/>
          </p:cNvPicPr>
          <p:nvPr/>
        </p:nvPicPr>
        <p:blipFill>
          <a:blip r:embed="rId2" cstate="print"/>
          <a:srcRect/>
          <a:stretch>
            <a:fillRect/>
          </a:stretch>
        </p:blipFill>
        <p:spPr bwMode="auto">
          <a:xfrm>
            <a:off x="7239001" y="5562600"/>
            <a:ext cx="596577" cy="797984"/>
          </a:xfrm>
          <a:prstGeom prst="rect">
            <a:avLst/>
          </a:prstGeom>
          <a:noFill/>
        </p:spPr>
      </p:pic>
      <p:pic>
        <p:nvPicPr>
          <p:cNvPr id="11" name="Picture 2" descr="\\CHASTG01\Public Share\MARKETING STAFF ONLY\Logos\New SCI Logo Family 2015\Siskin Children's Institute ONLY\SCI Logo RGB REVERSED.png"/>
          <p:cNvPicPr>
            <a:picLocks noChangeAspect="1" noChangeArrowheads="1"/>
          </p:cNvPicPr>
          <p:nvPr/>
        </p:nvPicPr>
        <p:blipFill>
          <a:blip r:embed="rId3" cstate="print"/>
          <a:srcRect/>
          <a:stretch>
            <a:fillRect/>
          </a:stretch>
        </p:blipFill>
        <p:spPr bwMode="auto">
          <a:xfrm>
            <a:off x="8229600" y="6375399"/>
            <a:ext cx="762000" cy="363564"/>
          </a:xfrm>
          <a:prstGeom prst="rect">
            <a:avLst/>
          </a:prstGeom>
          <a:noFill/>
        </p:spPr>
      </p:pic>
      <p:sp>
        <p:nvSpPr>
          <p:cNvPr id="7" name="TextBox 6"/>
          <p:cNvSpPr txBox="1"/>
          <p:nvPr/>
        </p:nvSpPr>
        <p:spPr>
          <a:xfrm>
            <a:off x="990600" y="1447800"/>
            <a:ext cx="7239000" cy="2062103"/>
          </a:xfrm>
          <a:prstGeom prst="rect">
            <a:avLst/>
          </a:prstGeom>
          <a:noFill/>
        </p:spPr>
        <p:txBody>
          <a:bodyPr wrap="square" rtlCol="0">
            <a:spAutoFit/>
          </a:bodyPr>
          <a:lstStyle/>
          <a:p>
            <a:pPr algn="ctr"/>
            <a:r>
              <a:rPr lang="en-US" sz="3200" dirty="0" smtClean="0">
                <a:solidFill>
                  <a:srgbClr val="0070C0"/>
                </a:solidFill>
                <a:latin typeface="Gidole"/>
              </a:rPr>
              <a:t>Goal 2:</a:t>
            </a:r>
          </a:p>
          <a:p>
            <a:pPr algn="ctr"/>
            <a:r>
              <a:rPr lang="en-US" sz="3200" dirty="0" smtClean="0">
                <a:solidFill>
                  <a:srgbClr val="0070C0"/>
                </a:solidFill>
                <a:latin typeface="Gidole"/>
                <a:cs typeface="Arial" pitchFamily="34" charset="0"/>
              </a:rPr>
              <a:t>Family role struggles commonly identified following an autism spectrum diagnosis</a:t>
            </a:r>
            <a:r>
              <a:rPr lang="en-US" sz="3200" dirty="0" smtClean="0">
                <a:solidFill>
                  <a:srgbClr val="0070C0"/>
                </a:solidFill>
                <a:latin typeface="Gidole"/>
              </a:rPr>
              <a:t>?</a:t>
            </a:r>
          </a:p>
          <a:p>
            <a:endParaRPr lang="en-US" sz="3200" dirty="0">
              <a:solidFill>
                <a:srgbClr val="0070C0"/>
              </a:solidFill>
              <a:latin typeface="Gidol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800" decel="100000"/>
                                        <p:tgtEl>
                                          <p:spTgt spid="10"/>
                                        </p:tgtEl>
                                      </p:cBhvr>
                                    </p:animEffect>
                                    <p:anim calcmode="lin" valueType="num">
                                      <p:cBhvr>
                                        <p:cTn id="8" dur="800" decel="100000" fill="hold"/>
                                        <p:tgtEl>
                                          <p:spTgt spid="10"/>
                                        </p:tgtEl>
                                        <p:attrNameLst>
                                          <p:attrName>style.rotation</p:attrName>
                                        </p:attrNameLst>
                                      </p:cBhvr>
                                      <p:tavLst>
                                        <p:tav tm="0">
                                          <p:val>
                                            <p:fltVal val="-90"/>
                                          </p:val>
                                        </p:tav>
                                        <p:tav tm="100000">
                                          <p:val>
                                            <p:fltVal val="0"/>
                                          </p:val>
                                        </p:tav>
                                      </p:tavLst>
                                    </p:anim>
                                    <p:anim calcmode="lin" valueType="num">
                                      <p:cBhvr>
                                        <p:cTn id="9" dur="800" decel="100000" fill="hold"/>
                                        <p:tgtEl>
                                          <p:spTgt spid="10"/>
                                        </p:tgtEl>
                                        <p:attrNameLst>
                                          <p:attrName>ppt_x</p:attrName>
                                        </p:attrNameLst>
                                      </p:cBhvr>
                                      <p:tavLst>
                                        <p:tav tm="0">
                                          <p:val>
                                            <p:strVal val="#ppt_x+0.4"/>
                                          </p:val>
                                        </p:tav>
                                        <p:tav tm="100000">
                                          <p:val>
                                            <p:strVal val="#ppt_x-0.05"/>
                                          </p:val>
                                        </p:tav>
                                      </p:tavLst>
                                    </p:anim>
                                    <p:anim calcmode="lin" valueType="num">
                                      <p:cBhvr>
                                        <p:cTn id="10" dur="800" decel="100000" fill="hold"/>
                                        <p:tgtEl>
                                          <p:spTgt spid="1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248400"/>
            <a:ext cx="9144000" cy="6096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6375401"/>
            <a:ext cx="7162800" cy="276999"/>
          </a:xfrm>
          <a:prstGeom prst="rect">
            <a:avLst/>
          </a:prstGeom>
          <a:noFill/>
        </p:spPr>
        <p:txBody>
          <a:bodyPr wrap="square" rtlCol="0">
            <a:spAutoFit/>
          </a:bodyPr>
          <a:lstStyle/>
          <a:p>
            <a:r>
              <a:rPr lang="en-US" sz="1200" dirty="0" smtClean="0">
                <a:solidFill>
                  <a:schemeClr val="bg1"/>
                </a:solidFill>
              </a:rPr>
              <a:t>SERVING CHILDREN WITH SPECIAL NEEDS AND THEIR FAMILIES SINCE 1950   |   siskin.org</a:t>
            </a:r>
          </a:p>
        </p:txBody>
      </p:sp>
      <p:pic>
        <p:nvPicPr>
          <p:cNvPr id="10" name="Picture 3" descr="\\CHASTG01\Public Share\MARKETING STAFF ONLY\Logos\New SCI Logo Family 2015\SCI Butterfly\SCI Butterfly.png"/>
          <p:cNvPicPr>
            <a:picLocks noChangeAspect="1" noChangeArrowheads="1"/>
          </p:cNvPicPr>
          <p:nvPr/>
        </p:nvPicPr>
        <p:blipFill>
          <a:blip r:embed="rId2" cstate="print"/>
          <a:srcRect/>
          <a:stretch>
            <a:fillRect/>
          </a:stretch>
        </p:blipFill>
        <p:spPr bwMode="auto">
          <a:xfrm>
            <a:off x="7239001" y="5562600"/>
            <a:ext cx="596577" cy="797984"/>
          </a:xfrm>
          <a:prstGeom prst="rect">
            <a:avLst/>
          </a:prstGeom>
          <a:noFill/>
        </p:spPr>
      </p:pic>
      <p:pic>
        <p:nvPicPr>
          <p:cNvPr id="11" name="Picture 2" descr="\\CHASTG01\Public Share\MARKETING STAFF ONLY\Logos\New SCI Logo Family 2015\Siskin Children's Institute ONLY\SCI Logo RGB REVERSED.png"/>
          <p:cNvPicPr>
            <a:picLocks noChangeAspect="1" noChangeArrowheads="1"/>
          </p:cNvPicPr>
          <p:nvPr/>
        </p:nvPicPr>
        <p:blipFill>
          <a:blip r:embed="rId3" cstate="print"/>
          <a:srcRect/>
          <a:stretch>
            <a:fillRect/>
          </a:stretch>
        </p:blipFill>
        <p:spPr bwMode="auto">
          <a:xfrm>
            <a:off x="8229600" y="6375399"/>
            <a:ext cx="762000" cy="363564"/>
          </a:xfrm>
          <a:prstGeom prst="rect">
            <a:avLst/>
          </a:prstGeom>
          <a:noFill/>
        </p:spPr>
      </p:pic>
      <p:sp>
        <p:nvSpPr>
          <p:cNvPr id="7" name="TextBox 6"/>
          <p:cNvSpPr txBox="1"/>
          <p:nvPr/>
        </p:nvSpPr>
        <p:spPr>
          <a:xfrm>
            <a:off x="990600" y="1828800"/>
            <a:ext cx="7239000" cy="3539430"/>
          </a:xfrm>
          <a:prstGeom prst="rect">
            <a:avLst/>
          </a:prstGeom>
          <a:noFill/>
        </p:spPr>
        <p:txBody>
          <a:bodyPr wrap="square" rtlCol="0">
            <a:spAutoFit/>
          </a:bodyPr>
          <a:lstStyle/>
          <a:p>
            <a:pPr algn="ctr"/>
            <a:r>
              <a:rPr lang="en-US" sz="9600" dirty="0" smtClean="0">
                <a:solidFill>
                  <a:srgbClr val="0070C0"/>
                </a:solidFill>
                <a:effectLst>
                  <a:outerShdw blurRad="38100" dist="38100" dir="2700000" algn="tl">
                    <a:srgbClr val="000000">
                      <a:alpha val="43137"/>
                    </a:srgbClr>
                  </a:outerShdw>
                </a:effectLst>
                <a:latin typeface="Gidole"/>
              </a:rPr>
              <a:t>The Day of the </a:t>
            </a:r>
          </a:p>
          <a:p>
            <a:pPr algn="ctr"/>
            <a:r>
              <a:rPr lang="en-US" sz="9600" dirty="0" smtClean="0">
                <a:solidFill>
                  <a:srgbClr val="0070C0"/>
                </a:solidFill>
                <a:effectLst>
                  <a:outerShdw blurRad="38100" dist="38100" dir="2700000" algn="tl">
                    <a:srgbClr val="000000">
                      <a:alpha val="43137"/>
                    </a:srgbClr>
                  </a:outerShdw>
                </a:effectLst>
                <a:latin typeface="Gidole"/>
              </a:rPr>
              <a:t>Diagnosis</a:t>
            </a:r>
          </a:p>
          <a:p>
            <a:endParaRPr lang="en-US" sz="3200" dirty="0">
              <a:solidFill>
                <a:srgbClr val="0070C0"/>
              </a:solidFill>
              <a:latin typeface="Gidol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800" decel="100000"/>
                                        <p:tgtEl>
                                          <p:spTgt spid="10"/>
                                        </p:tgtEl>
                                      </p:cBhvr>
                                    </p:animEffect>
                                    <p:anim calcmode="lin" valueType="num">
                                      <p:cBhvr>
                                        <p:cTn id="8" dur="800" decel="100000" fill="hold"/>
                                        <p:tgtEl>
                                          <p:spTgt spid="10"/>
                                        </p:tgtEl>
                                        <p:attrNameLst>
                                          <p:attrName>style.rotation</p:attrName>
                                        </p:attrNameLst>
                                      </p:cBhvr>
                                      <p:tavLst>
                                        <p:tav tm="0">
                                          <p:val>
                                            <p:fltVal val="-90"/>
                                          </p:val>
                                        </p:tav>
                                        <p:tav tm="100000">
                                          <p:val>
                                            <p:fltVal val="0"/>
                                          </p:val>
                                        </p:tav>
                                      </p:tavLst>
                                    </p:anim>
                                    <p:anim calcmode="lin" valueType="num">
                                      <p:cBhvr>
                                        <p:cTn id="9" dur="800" decel="100000" fill="hold"/>
                                        <p:tgtEl>
                                          <p:spTgt spid="10"/>
                                        </p:tgtEl>
                                        <p:attrNameLst>
                                          <p:attrName>ppt_x</p:attrName>
                                        </p:attrNameLst>
                                      </p:cBhvr>
                                      <p:tavLst>
                                        <p:tav tm="0">
                                          <p:val>
                                            <p:strVal val="#ppt_x+0.4"/>
                                          </p:val>
                                        </p:tav>
                                        <p:tav tm="100000">
                                          <p:val>
                                            <p:strVal val="#ppt_x-0.05"/>
                                          </p:val>
                                        </p:tav>
                                      </p:tavLst>
                                    </p:anim>
                                    <p:anim calcmode="lin" valueType="num">
                                      <p:cBhvr>
                                        <p:cTn id="10" dur="800" decel="100000" fill="hold"/>
                                        <p:tgtEl>
                                          <p:spTgt spid="1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par>
                                <p:cTn id="13" presetID="3" presetClass="emph" presetSubtype="2" repeatCount="indefinite" fill="hold" nodeType="withEffect">
                                  <p:stCondLst>
                                    <p:cond delay="0"/>
                                  </p:stCondLst>
                                  <p:iterate type="lt">
                                    <p:tmPct val="0"/>
                                  </p:iterate>
                                  <p:childTnLst>
                                    <p:animClr clrSpc="rgb">
                                      <p:cBhvr override="childStyle">
                                        <p:cTn id="14" dur="3000" fill="hold"/>
                                        <p:tgtEl>
                                          <p:spTgt spid="7">
                                            <p:txEl>
                                              <p:pRg st="0" end="0"/>
                                            </p:txEl>
                                          </p:spTgt>
                                        </p:tgtEl>
                                        <p:attrNameLst>
                                          <p:attrName>style.color</p:attrName>
                                        </p:attrNameLst>
                                      </p:cBhvr>
                                      <p:to>
                                        <a:schemeClr val="accent2"/>
                                      </p:to>
                                    </p:animClr>
                                  </p:childTnLst>
                                </p:cTn>
                              </p:par>
                              <p:par>
                                <p:cTn id="15" presetID="3" presetClass="emph" presetSubtype="2" repeatCount="indefinite" fill="hold" nodeType="withEffect">
                                  <p:stCondLst>
                                    <p:cond delay="0"/>
                                  </p:stCondLst>
                                  <p:iterate type="lt">
                                    <p:tmPct val="0"/>
                                  </p:iterate>
                                  <p:childTnLst>
                                    <p:animClr clrSpc="rgb">
                                      <p:cBhvr override="childStyle">
                                        <p:cTn id="16" dur="3000" fill="hold"/>
                                        <p:tgtEl>
                                          <p:spTgt spid="7">
                                            <p:txEl>
                                              <p:pRg st="1" end="1"/>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1470</TotalTime>
  <Words>1353</Words>
  <Application>Microsoft Office PowerPoint</Application>
  <PresentationFormat>On-screen Show (4:3)</PresentationFormat>
  <Paragraphs>189</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Brandon Rodgers</dc:creator>
  <cp:lastModifiedBy>Dr. Rodgers</cp:lastModifiedBy>
  <cp:revision>109</cp:revision>
  <dcterms:created xsi:type="dcterms:W3CDTF">2006-08-16T00:00:00Z</dcterms:created>
  <dcterms:modified xsi:type="dcterms:W3CDTF">2018-03-28T15:01:36Z</dcterms:modified>
</cp:coreProperties>
</file>