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8" r:id="rId13"/>
    <p:sldId id="269"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93FAE8-93BF-4E84-97BC-D52B64A2C1A2}"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A6E98-C1D7-4F29-8434-6D3C82AD4A5F}" type="slidenum">
              <a:rPr lang="en-US" smtClean="0"/>
              <a:t>‹#›</a:t>
            </a:fld>
            <a:endParaRPr lang="en-US"/>
          </a:p>
        </p:txBody>
      </p:sp>
    </p:spTree>
    <p:extLst>
      <p:ext uri="{BB962C8B-B14F-4D97-AF65-F5344CB8AC3E}">
        <p14:creationId xmlns:p14="http://schemas.microsoft.com/office/powerpoint/2010/main" val="538097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93FAE8-93BF-4E84-97BC-D52B64A2C1A2}"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A6E98-C1D7-4F29-8434-6D3C82AD4A5F}" type="slidenum">
              <a:rPr lang="en-US" smtClean="0"/>
              <a:t>‹#›</a:t>
            </a:fld>
            <a:endParaRPr lang="en-US"/>
          </a:p>
        </p:txBody>
      </p:sp>
    </p:spTree>
    <p:extLst>
      <p:ext uri="{BB962C8B-B14F-4D97-AF65-F5344CB8AC3E}">
        <p14:creationId xmlns:p14="http://schemas.microsoft.com/office/powerpoint/2010/main" val="3790328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93FAE8-93BF-4E84-97BC-D52B64A2C1A2}"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A6E98-C1D7-4F29-8434-6D3C82AD4A5F}" type="slidenum">
              <a:rPr lang="en-US" smtClean="0"/>
              <a:t>‹#›</a:t>
            </a:fld>
            <a:endParaRPr lang="en-US"/>
          </a:p>
        </p:txBody>
      </p:sp>
    </p:spTree>
    <p:extLst>
      <p:ext uri="{BB962C8B-B14F-4D97-AF65-F5344CB8AC3E}">
        <p14:creationId xmlns:p14="http://schemas.microsoft.com/office/powerpoint/2010/main" val="227963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93FAE8-93BF-4E84-97BC-D52B64A2C1A2}"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A6E98-C1D7-4F29-8434-6D3C82AD4A5F}" type="slidenum">
              <a:rPr lang="en-US" smtClean="0"/>
              <a:t>‹#›</a:t>
            </a:fld>
            <a:endParaRPr lang="en-US"/>
          </a:p>
        </p:txBody>
      </p:sp>
    </p:spTree>
    <p:extLst>
      <p:ext uri="{BB962C8B-B14F-4D97-AF65-F5344CB8AC3E}">
        <p14:creationId xmlns:p14="http://schemas.microsoft.com/office/powerpoint/2010/main" val="212381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93FAE8-93BF-4E84-97BC-D52B64A2C1A2}" type="datetimeFigureOut">
              <a:rPr lang="en-US" smtClean="0"/>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A6E98-C1D7-4F29-8434-6D3C82AD4A5F}" type="slidenum">
              <a:rPr lang="en-US" smtClean="0"/>
              <a:t>‹#›</a:t>
            </a:fld>
            <a:endParaRPr lang="en-US"/>
          </a:p>
        </p:txBody>
      </p:sp>
    </p:spTree>
    <p:extLst>
      <p:ext uri="{BB962C8B-B14F-4D97-AF65-F5344CB8AC3E}">
        <p14:creationId xmlns:p14="http://schemas.microsoft.com/office/powerpoint/2010/main" val="905841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93FAE8-93BF-4E84-97BC-D52B64A2C1A2}" type="datetimeFigureOut">
              <a:rPr lang="en-US" smtClean="0"/>
              <a:t>4/9/2018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A6E98-C1D7-4F29-8434-6D3C82AD4A5F}" type="slidenum">
              <a:rPr lang="en-US" smtClean="0"/>
              <a:t>‹#›</a:t>
            </a:fld>
            <a:endParaRPr lang="en-US"/>
          </a:p>
        </p:txBody>
      </p:sp>
    </p:spTree>
    <p:extLst>
      <p:ext uri="{BB962C8B-B14F-4D97-AF65-F5344CB8AC3E}">
        <p14:creationId xmlns:p14="http://schemas.microsoft.com/office/powerpoint/2010/main" val="3970326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93FAE8-93BF-4E84-97BC-D52B64A2C1A2}" type="datetimeFigureOut">
              <a:rPr lang="en-US" smtClean="0"/>
              <a:t>4/9/2018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A6E98-C1D7-4F29-8434-6D3C82AD4A5F}" type="slidenum">
              <a:rPr lang="en-US" smtClean="0"/>
              <a:t>‹#›</a:t>
            </a:fld>
            <a:endParaRPr lang="en-US"/>
          </a:p>
        </p:txBody>
      </p:sp>
    </p:spTree>
    <p:extLst>
      <p:ext uri="{BB962C8B-B14F-4D97-AF65-F5344CB8AC3E}">
        <p14:creationId xmlns:p14="http://schemas.microsoft.com/office/powerpoint/2010/main" val="3409916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93FAE8-93BF-4E84-97BC-D52B64A2C1A2}" type="datetimeFigureOut">
              <a:rPr lang="en-US" smtClean="0"/>
              <a:t>4/9/2018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A6E98-C1D7-4F29-8434-6D3C82AD4A5F}" type="slidenum">
              <a:rPr lang="en-US" smtClean="0"/>
              <a:t>‹#›</a:t>
            </a:fld>
            <a:endParaRPr lang="en-US"/>
          </a:p>
        </p:txBody>
      </p:sp>
    </p:spTree>
    <p:extLst>
      <p:ext uri="{BB962C8B-B14F-4D97-AF65-F5344CB8AC3E}">
        <p14:creationId xmlns:p14="http://schemas.microsoft.com/office/powerpoint/2010/main" val="178441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93FAE8-93BF-4E84-97BC-D52B64A2C1A2}" type="datetimeFigureOut">
              <a:rPr lang="en-US" smtClean="0"/>
              <a:t>4/9/2018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A6E98-C1D7-4F29-8434-6D3C82AD4A5F}" type="slidenum">
              <a:rPr lang="en-US" smtClean="0"/>
              <a:t>‹#›</a:t>
            </a:fld>
            <a:endParaRPr lang="en-US"/>
          </a:p>
        </p:txBody>
      </p:sp>
    </p:spTree>
    <p:extLst>
      <p:ext uri="{BB962C8B-B14F-4D97-AF65-F5344CB8AC3E}">
        <p14:creationId xmlns:p14="http://schemas.microsoft.com/office/powerpoint/2010/main" val="2196652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93FAE8-93BF-4E84-97BC-D52B64A2C1A2}" type="datetimeFigureOut">
              <a:rPr lang="en-US" smtClean="0"/>
              <a:t>4/9/2018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A6E98-C1D7-4F29-8434-6D3C82AD4A5F}" type="slidenum">
              <a:rPr lang="en-US" smtClean="0"/>
              <a:t>‹#›</a:t>
            </a:fld>
            <a:endParaRPr lang="en-US"/>
          </a:p>
        </p:txBody>
      </p:sp>
    </p:spTree>
    <p:extLst>
      <p:ext uri="{BB962C8B-B14F-4D97-AF65-F5344CB8AC3E}">
        <p14:creationId xmlns:p14="http://schemas.microsoft.com/office/powerpoint/2010/main" val="3469381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93FAE8-93BF-4E84-97BC-D52B64A2C1A2}" type="datetimeFigureOut">
              <a:rPr lang="en-US" smtClean="0"/>
              <a:t>4/9/2018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A6E98-C1D7-4F29-8434-6D3C82AD4A5F}" type="slidenum">
              <a:rPr lang="en-US" smtClean="0"/>
              <a:t>‹#›</a:t>
            </a:fld>
            <a:endParaRPr lang="en-US"/>
          </a:p>
        </p:txBody>
      </p:sp>
    </p:spTree>
    <p:extLst>
      <p:ext uri="{BB962C8B-B14F-4D97-AF65-F5344CB8AC3E}">
        <p14:creationId xmlns:p14="http://schemas.microsoft.com/office/powerpoint/2010/main" val="3823131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93FAE8-93BF-4E84-97BC-D52B64A2C1A2}" type="datetimeFigureOut">
              <a:rPr lang="en-US" smtClean="0"/>
              <a:t>4/9/2018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5A6E98-C1D7-4F29-8434-6D3C82AD4A5F}" type="slidenum">
              <a:rPr lang="en-US" smtClean="0"/>
              <a:t>‹#›</a:t>
            </a:fld>
            <a:endParaRPr lang="en-US"/>
          </a:p>
        </p:txBody>
      </p:sp>
    </p:spTree>
    <p:extLst>
      <p:ext uri="{BB962C8B-B14F-4D97-AF65-F5344CB8AC3E}">
        <p14:creationId xmlns:p14="http://schemas.microsoft.com/office/powerpoint/2010/main" val="204446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5212" y="1096237"/>
            <a:ext cx="10184674" cy="2387600"/>
          </a:xfrm>
        </p:spPr>
        <p:txBody>
          <a:bodyPr anchor="ctr">
            <a:normAutofit/>
          </a:bodyPr>
          <a:lstStyle/>
          <a:p>
            <a:r>
              <a:rPr lang="en-US" sz="4800" b="1" dirty="0">
                <a:latin typeface="Times New Roman" panose="02020603050405020304" pitchFamily="18" charset="0"/>
                <a:cs typeface="Times New Roman" panose="02020603050405020304" pitchFamily="18" charset="0"/>
              </a:rPr>
              <a:t>Special Education: </a:t>
            </a:r>
            <a:r>
              <a:rPr lang="en-US" sz="4800" b="1" dirty="0" smtClean="0">
                <a:latin typeface="Times New Roman" panose="02020603050405020304" pitchFamily="18" charset="0"/>
                <a:cs typeface="Times New Roman" panose="02020603050405020304" pitchFamily="18" charset="0"/>
              </a:rPr>
              <a:t/>
            </a:r>
            <a:br>
              <a:rPr lang="en-US" sz="4800" b="1" dirty="0" smtClean="0">
                <a:latin typeface="Times New Roman" panose="02020603050405020304" pitchFamily="18" charset="0"/>
                <a:cs typeface="Times New Roman" panose="02020603050405020304" pitchFamily="18" charset="0"/>
              </a:rPr>
            </a:br>
            <a:r>
              <a:rPr lang="en-US" sz="4800" b="1" dirty="0" smtClean="0">
                <a:latin typeface="Times New Roman" panose="02020603050405020304" pitchFamily="18" charset="0"/>
                <a:cs typeface="Times New Roman" panose="02020603050405020304" pitchFamily="18" charset="0"/>
              </a:rPr>
              <a:t>Tools</a:t>
            </a:r>
            <a:r>
              <a:rPr lang="en-US" sz="4800" b="1" dirty="0">
                <a:latin typeface="Times New Roman" panose="02020603050405020304" pitchFamily="18" charset="0"/>
                <a:cs typeface="Times New Roman" panose="02020603050405020304" pitchFamily="18" charset="0"/>
              </a:rPr>
              <a:t> for Success at School and Home</a:t>
            </a:r>
            <a:endParaRPr lang="en-US" sz="48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497875" y="3602038"/>
            <a:ext cx="9144000" cy="1655762"/>
          </a:xfrm>
        </p:spPr>
        <p:txBody>
          <a:bodyPr>
            <a:normAutofit/>
          </a:bodyPr>
          <a:lstStyle/>
          <a:p>
            <a:r>
              <a:rPr lang="en-US" sz="4000" dirty="0" smtClean="0">
                <a:latin typeface="Times New Roman" panose="02020603050405020304" pitchFamily="18" charset="0"/>
                <a:cs typeface="Times New Roman" panose="02020603050405020304" pitchFamily="18" charset="0"/>
              </a:rPr>
              <a:t>Angela </a:t>
            </a:r>
            <a:r>
              <a:rPr lang="en-US" sz="4000" dirty="0" err="1" smtClean="0">
                <a:latin typeface="Times New Roman" panose="02020603050405020304" pitchFamily="18" charset="0"/>
                <a:cs typeface="Times New Roman" panose="02020603050405020304" pitchFamily="18" charset="0"/>
              </a:rPr>
              <a:t>Bouch</a:t>
            </a:r>
            <a:r>
              <a:rPr lang="en-US" sz="4000" dirty="0" smtClean="0">
                <a:latin typeface="Times New Roman" panose="02020603050405020304" pitchFamily="18" charset="0"/>
                <a:cs typeface="Times New Roman" panose="02020603050405020304" pitchFamily="18" charset="0"/>
              </a:rPr>
              <a:t> and Dewayne </a:t>
            </a:r>
            <a:r>
              <a:rPr lang="en-US" sz="4000" dirty="0" err="1" smtClean="0">
                <a:latin typeface="Times New Roman" panose="02020603050405020304" pitchFamily="18" charset="0"/>
                <a:cs typeface="Times New Roman" panose="02020603050405020304" pitchFamily="18" charset="0"/>
              </a:rPr>
              <a:t>Galyon</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3344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b="1" dirty="0" smtClean="0">
                <a:latin typeface="Times New Roman" panose="02020603050405020304" pitchFamily="18" charset="0"/>
                <a:cs typeface="Times New Roman" panose="02020603050405020304" pitchFamily="18" charset="0"/>
              </a:rPr>
              <a:t>Home </a:t>
            </a:r>
            <a:endParaRPr lang="en-US" sz="9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p:txBody>
          <a:bodyPr>
            <a:normAutofit/>
          </a:bodyPr>
          <a:lstStyle/>
          <a:p>
            <a:r>
              <a:rPr lang="en-US" sz="3200" dirty="0">
                <a:latin typeface="Times New Roman" panose="02020603050405020304" pitchFamily="18" charset="0"/>
                <a:cs typeface="Times New Roman" panose="02020603050405020304" pitchFamily="18" charset="0"/>
              </a:rPr>
              <a:t>Picture Exchange Communication System (PECS)</a:t>
            </a:r>
          </a:p>
          <a:p>
            <a:r>
              <a:rPr lang="en-US" sz="3200" dirty="0">
                <a:latin typeface="Times New Roman" panose="02020603050405020304" pitchFamily="18" charset="0"/>
                <a:cs typeface="Times New Roman" panose="02020603050405020304" pitchFamily="18" charset="0"/>
              </a:rPr>
              <a:t>Assistive Technology</a:t>
            </a:r>
          </a:p>
          <a:p>
            <a:r>
              <a:rPr lang="en-US" sz="3200" dirty="0" smtClean="0">
                <a:latin typeface="Times New Roman" panose="02020603050405020304" pitchFamily="18" charset="0"/>
                <a:cs typeface="Times New Roman" panose="02020603050405020304" pitchFamily="18" charset="0"/>
              </a:rPr>
              <a:t>IF/Then</a:t>
            </a:r>
          </a:p>
          <a:p>
            <a:r>
              <a:rPr lang="en-US" sz="3200" dirty="0" smtClean="0">
                <a:latin typeface="Times New Roman" panose="02020603050405020304" pitchFamily="18" charset="0"/>
                <a:cs typeface="Times New Roman" panose="02020603050405020304" pitchFamily="18" charset="0"/>
              </a:rPr>
              <a:t>Be firm/follow through </a:t>
            </a:r>
          </a:p>
          <a:p>
            <a:r>
              <a:rPr lang="en-US" sz="3200" dirty="0" smtClean="0">
                <a:latin typeface="Times New Roman" panose="02020603050405020304" pitchFamily="18" charset="0"/>
                <a:cs typeface="Times New Roman" panose="02020603050405020304" pitchFamily="18" charset="0"/>
              </a:rPr>
              <a:t>Redirect/have on hand incentives </a:t>
            </a:r>
          </a:p>
          <a:p>
            <a:endParaRPr lang="en-US" dirty="0">
              <a:latin typeface="Times New Roman" panose="02020603050405020304" pitchFamily="18" charset="0"/>
              <a:cs typeface="Times New Roman" panose="02020603050405020304" pitchFamily="18" charset="0"/>
            </a:endParaRPr>
          </a:p>
          <a:p>
            <a:endParaRPr lang="en-US" dirty="0"/>
          </a:p>
        </p:txBody>
      </p:sp>
      <p:sp>
        <p:nvSpPr>
          <p:cNvPr id="4" name="Content Placeholder 3"/>
          <p:cNvSpPr>
            <a:spLocks noGrp="1"/>
          </p:cNvSpPr>
          <p:nvPr>
            <p:ph sz="half" idx="2"/>
          </p:nvPr>
        </p:nvSpPr>
        <p:spPr/>
        <p:txBody>
          <a:bodyPr>
            <a:normAutofit/>
          </a:bodyPr>
          <a:lstStyle/>
          <a:p>
            <a:r>
              <a:rPr lang="en-US" sz="3200" dirty="0" smtClean="0">
                <a:latin typeface="Times New Roman" panose="02020603050405020304" pitchFamily="18" charset="0"/>
                <a:cs typeface="Times New Roman" panose="02020603050405020304" pitchFamily="18" charset="0"/>
              </a:rPr>
              <a:t>Visual/Verbal Cues</a:t>
            </a:r>
          </a:p>
          <a:p>
            <a:r>
              <a:rPr lang="en-US" sz="3200" dirty="0" smtClean="0">
                <a:latin typeface="Times New Roman" panose="02020603050405020304" pitchFamily="18" charset="0"/>
                <a:cs typeface="Times New Roman" panose="02020603050405020304" pitchFamily="18" charset="0"/>
              </a:rPr>
              <a:t>Maintain </a:t>
            </a:r>
            <a:r>
              <a:rPr lang="en-US" sz="3200" dirty="0">
                <a:latin typeface="Times New Roman" panose="02020603050405020304" pitchFamily="18" charset="0"/>
                <a:cs typeface="Times New Roman" panose="02020603050405020304" pitchFamily="18" charset="0"/>
              </a:rPr>
              <a:t>a schedule (display schedule)</a:t>
            </a:r>
          </a:p>
          <a:p>
            <a:r>
              <a:rPr lang="en-US" sz="3200" dirty="0">
                <a:latin typeface="Times New Roman" panose="02020603050405020304" pitchFamily="18" charset="0"/>
                <a:cs typeface="Times New Roman" panose="02020603050405020304" pitchFamily="18" charset="0"/>
              </a:rPr>
              <a:t>Advance notice of schedule changes</a:t>
            </a:r>
          </a:p>
          <a:p>
            <a:r>
              <a:rPr lang="en-US" sz="3200" dirty="0">
                <a:latin typeface="Times New Roman" panose="02020603050405020304" pitchFamily="18" charset="0"/>
                <a:cs typeface="Times New Roman" panose="02020603050405020304" pitchFamily="18" charset="0"/>
              </a:rPr>
              <a:t>Seek social skills classes/opportunities </a:t>
            </a:r>
          </a:p>
          <a:p>
            <a:r>
              <a:rPr lang="en-US" sz="3200" dirty="0">
                <a:latin typeface="Times New Roman" panose="02020603050405020304" pitchFamily="18" charset="0"/>
                <a:cs typeface="Times New Roman" panose="02020603050405020304" pitchFamily="18" charset="0"/>
              </a:rPr>
              <a:t>Practice/Role play</a:t>
            </a:r>
          </a:p>
          <a:p>
            <a:endParaRPr lang="en-US" dirty="0"/>
          </a:p>
        </p:txBody>
      </p:sp>
    </p:spTree>
    <p:extLst>
      <p:ext uri="{BB962C8B-B14F-4D97-AF65-F5344CB8AC3E}">
        <p14:creationId xmlns:p14="http://schemas.microsoft.com/office/powerpoint/2010/main" val="1215931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8092" y="836023"/>
            <a:ext cx="9888583" cy="5078313"/>
          </a:xfrm>
          <a:prstGeom prst="rect">
            <a:avLst/>
          </a:prstGeom>
        </p:spPr>
        <p:txBody>
          <a:bodyPr wrap="square">
            <a:spAutoFit/>
          </a:bodyPr>
          <a:lstStyle/>
          <a:p>
            <a:pPr marL="457200" marR="0" indent="-457200" algn="ctr">
              <a:lnSpc>
                <a:spcPct val="200000"/>
              </a:lnSpc>
              <a:spcBef>
                <a:spcPts val="0"/>
              </a:spcBef>
              <a:spcAft>
                <a:spcPts val="0"/>
              </a:spcAft>
            </a:pPr>
            <a:r>
              <a:rPr lang="en-US" b="1" dirty="0" smtClean="0">
                <a:latin typeface="Times New Roman" panose="02020603050405020304" pitchFamily="18" charset="0"/>
                <a:ea typeface="Times New Roman" panose="02020603050405020304" pitchFamily="18" charset="0"/>
              </a:rPr>
              <a:t>References</a:t>
            </a:r>
          </a:p>
          <a:p>
            <a:pPr marL="457200" marR="0" indent="-457200">
              <a:lnSpc>
                <a:spcPct val="200000"/>
              </a:lnSpc>
              <a:spcBef>
                <a:spcPts val="0"/>
              </a:spcBef>
              <a:spcAft>
                <a:spcPts val="0"/>
              </a:spcAft>
            </a:pPr>
            <a:r>
              <a:rPr lang="en-US" dirty="0" smtClean="0">
                <a:latin typeface="Times New Roman" panose="02020603050405020304" pitchFamily="18" charset="0"/>
                <a:ea typeface="Times New Roman" panose="02020603050405020304" pitchFamily="18" charset="0"/>
              </a:rPr>
              <a:t>Campbell</a:t>
            </a:r>
            <a:r>
              <a:rPr lang="en-US" dirty="0">
                <a:latin typeface="Times New Roman" panose="02020603050405020304" pitchFamily="18" charset="0"/>
                <a:ea typeface="Times New Roman" panose="02020603050405020304" pitchFamily="18" charset="0"/>
              </a:rPr>
              <a:t>, C., &amp; Levin, B. (2009).  Using data to support educational improvement. </a:t>
            </a:r>
            <a:r>
              <a:rPr lang="en-US" i="1" dirty="0">
                <a:latin typeface="Times New Roman" panose="02020603050405020304" pitchFamily="18" charset="0"/>
                <a:ea typeface="Times New Roman" panose="02020603050405020304" pitchFamily="18" charset="0"/>
              </a:rPr>
              <a:t> Education Assessment, Evaluation, and Accountability, 21</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doi</a:t>
            </a:r>
            <a:r>
              <a:rPr lang="en-US" dirty="0">
                <a:latin typeface="Times New Roman" panose="02020603050405020304" pitchFamily="18" charset="0"/>
                <a:ea typeface="Times New Roman" panose="02020603050405020304" pitchFamily="18" charset="0"/>
              </a:rPr>
              <a:t>:  10.1007s11092-008-9063-x</a:t>
            </a:r>
            <a:endParaRPr lang="en-US" dirty="0">
              <a:latin typeface="Times New Roman" panose="02020603050405020304" pitchFamily="18" charset="0"/>
              <a:ea typeface="Calibri" panose="020F0502020204030204" pitchFamily="34" charset="0"/>
            </a:endParaRPr>
          </a:p>
          <a:p>
            <a:pPr marL="457200" marR="0" indent="-457200">
              <a:lnSpc>
                <a:spcPct val="200000"/>
              </a:lnSpc>
              <a:spcBef>
                <a:spcPts val="0"/>
              </a:spcBef>
              <a:spcAft>
                <a:spcPts val="0"/>
              </a:spcAft>
            </a:pPr>
            <a:r>
              <a:rPr lang="x-none" dirty="0">
                <a:solidFill>
                  <a:srgbClr val="000000"/>
                </a:solidFill>
                <a:latin typeface="Times New Roman" panose="02020603050405020304" pitchFamily="18" charset="0"/>
                <a:ea typeface="Times New Roman" panose="02020603050405020304" pitchFamily="18" charset="0"/>
              </a:rPr>
              <a:t>Flowers, N., &amp; Carpenter, D. (2009). You don't have to be a statistician to use data: A process for data-based decision making in schools. </a:t>
            </a:r>
            <a:r>
              <a:rPr lang="x-none" i="1" dirty="0">
                <a:solidFill>
                  <a:srgbClr val="000000"/>
                </a:solidFill>
                <a:latin typeface="Times New Roman" panose="02020603050405020304" pitchFamily="18" charset="0"/>
                <a:ea typeface="Times New Roman" panose="02020603050405020304" pitchFamily="18" charset="0"/>
              </a:rPr>
              <a:t>Phi Delta Kappan, 91(</a:t>
            </a:r>
            <a:r>
              <a:rPr lang="x-none" dirty="0">
                <a:solidFill>
                  <a:srgbClr val="000000"/>
                </a:solidFill>
                <a:latin typeface="Times New Roman" panose="02020603050405020304" pitchFamily="18" charset="0"/>
                <a:ea typeface="Times New Roman" panose="02020603050405020304" pitchFamily="18" charset="0"/>
              </a:rPr>
              <a:t>2), 64-67.</a:t>
            </a:r>
            <a:endParaRPr lang="en-US" dirty="0">
              <a:latin typeface="Times New Roman" panose="02020603050405020304" pitchFamily="18" charset="0"/>
              <a:ea typeface="Calibri" panose="020F0502020204030204" pitchFamily="34" charset="0"/>
            </a:endParaRPr>
          </a:p>
          <a:p>
            <a:pPr marL="457200" marR="0" indent="-457200">
              <a:lnSpc>
                <a:spcPct val="200000"/>
              </a:lnSpc>
              <a:spcBef>
                <a:spcPts val="0"/>
              </a:spcBef>
              <a:spcAft>
                <a:spcPts val="0"/>
              </a:spcAft>
            </a:pPr>
            <a:r>
              <a:rPr lang="en-US" dirty="0" err="1">
                <a:latin typeface="Times New Roman" panose="02020603050405020304" pitchFamily="18" charset="0"/>
                <a:ea typeface="Calibri" panose="020F0502020204030204" pitchFamily="34" charset="0"/>
              </a:rPr>
              <a:t>Huitt</a:t>
            </a:r>
            <a:r>
              <a:rPr lang="en-US" dirty="0">
                <a:latin typeface="Times New Roman" panose="02020603050405020304" pitchFamily="18" charset="0"/>
                <a:ea typeface="Calibri" panose="020F0502020204030204" pitchFamily="34" charset="0"/>
              </a:rPr>
              <a:t>, W., </a:t>
            </a:r>
            <a:r>
              <a:rPr lang="en-US" dirty="0" err="1">
                <a:latin typeface="Times New Roman" panose="02020603050405020304" pitchFamily="18" charset="0"/>
                <a:ea typeface="Calibri" panose="020F0502020204030204" pitchFamily="34" charset="0"/>
              </a:rPr>
              <a:t>Huitt</a:t>
            </a:r>
            <a:r>
              <a:rPr lang="en-US" dirty="0">
                <a:latin typeface="Times New Roman" panose="02020603050405020304" pitchFamily="18" charset="0"/>
                <a:ea typeface="Calibri" panose="020F0502020204030204" pitchFamily="34" charset="0"/>
              </a:rPr>
              <a:t>, M., </a:t>
            </a:r>
            <a:r>
              <a:rPr lang="en-US" dirty="0" err="1">
                <a:latin typeface="Times New Roman" panose="02020603050405020304" pitchFamily="18" charset="0"/>
                <a:ea typeface="Calibri" panose="020F0502020204030204" pitchFamily="34" charset="0"/>
              </a:rPr>
              <a:t>Monetti</a:t>
            </a:r>
            <a:r>
              <a:rPr lang="en-US" dirty="0">
                <a:latin typeface="Times New Roman" panose="02020603050405020304" pitchFamily="18" charset="0"/>
                <a:ea typeface="Calibri" panose="020F0502020204030204" pitchFamily="34" charset="0"/>
              </a:rPr>
              <a:t>, D., &amp; Hummel, J. (2009). </a:t>
            </a:r>
            <a:r>
              <a:rPr lang="en-US" i="1" dirty="0">
                <a:latin typeface="Times New Roman" panose="02020603050405020304" pitchFamily="18" charset="0"/>
                <a:ea typeface="Calibri" panose="020F0502020204030204" pitchFamily="34" charset="0"/>
              </a:rPr>
              <a:t>A systems-based synthesis of research related to improving students’ academic performance</a:t>
            </a:r>
            <a:r>
              <a:rPr lang="en-US" dirty="0">
                <a:latin typeface="Times New Roman" panose="02020603050405020304" pitchFamily="18" charset="0"/>
                <a:ea typeface="Calibri" panose="020F0502020204030204" pitchFamily="34" charset="0"/>
              </a:rPr>
              <a:t>. Retrieved from http://www.edpsycinteractive.org/papers/improving-school-achievement.pdf</a:t>
            </a:r>
          </a:p>
          <a:p>
            <a:pPr marL="457200" marR="0" indent="-457200">
              <a:lnSpc>
                <a:spcPct val="200000"/>
              </a:lnSpc>
              <a:spcBef>
                <a:spcPts val="0"/>
              </a:spcBef>
              <a:spcAft>
                <a:spcPts val="0"/>
              </a:spcAft>
            </a:pPr>
            <a:r>
              <a:rPr lang="en-US" dirty="0">
                <a:latin typeface="Times New Roman" panose="02020603050405020304" pitchFamily="18" charset="0"/>
                <a:ea typeface="Calibri" panose="020F0502020204030204" pitchFamily="34" charset="0"/>
              </a:rPr>
              <a:t>Oxley, D. (2008). Creating instructional program coherence. </a:t>
            </a:r>
            <a:r>
              <a:rPr lang="en-US" i="1" dirty="0">
                <a:latin typeface="Times New Roman" panose="02020603050405020304" pitchFamily="18" charset="0"/>
                <a:ea typeface="Calibri" panose="020F0502020204030204" pitchFamily="34" charset="0"/>
              </a:rPr>
              <a:t>Principal's Research Review</a:t>
            </a:r>
            <a:r>
              <a:rPr lang="en-US" dirty="0">
                <a:latin typeface="Times New Roman" panose="02020603050405020304" pitchFamily="18" charset="0"/>
                <a:ea typeface="Calibri" panose="020F0502020204030204" pitchFamily="34" charset="0"/>
              </a:rPr>
              <a:t>,</a:t>
            </a:r>
            <a:r>
              <a:rPr lang="en-US" i="1" dirty="0">
                <a:latin typeface="Times New Roman" panose="02020603050405020304" pitchFamily="18" charset="0"/>
                <a:ea typeface="Calibri" panose="020F0502020204030204" pitchFamily="34" charset="0"/>
              </a:rPr>
              <a:t> 3</a:t>
            </a:r>
            <a:r>
              <a:rPr lang="en-US" dirty="0">
                <a:latin typeface="Times New Roman" panose="02020603050405020304" pitchFamily="18" charset="0"/>
                <a:ea typeface="Calibri" panose="020F0502020204030204" pitchFamily="34" charset="0"/>
              </a:rPr>
              <a:t>(5), 1</a:t>
            </a:r>
            <a:r>
              <a:rPr lang="en-US" i="1" dirty="0">
                <a:latin typeface="Times New Roman" panose="02020603050405020304" pitchFamily="18" charset="0"/>
                <a:ea typeface="Calibri" panose="020F0502020204030204" pitchFamily="34" charset="0"/>
              </a:rPr>
              <a:t>–</a:t>
            </a:r>
            <a:r>
              <a:rPr lang="en-US" dirty="0">
                <a:latin typeface="Times New Roman" panose="02020603050405020304" pitchFamily="18" charset="0"/>
                <a:ea typeface="Calibri" panose="020F0502020204030204" pitchFamily="34" charset="0"/>
              </a:rPr>
              <a:t>7. </a:t>
            </a:r>
            <a:endParaRPr lang="en-US"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798374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6652" y="933551"/>
            <a:ext cx="10228217" cy="5295552"/>
          </a:xfrm>
          <a:prstGeom prst="rect">
            <a:avLst/>
          </a:prstGeom>
        </p:spPr>
        <p:txBody>
          <a:bodyPr wrap="square">
            <a:spAutoFit/>
          </a:bodyPr>
          <a:lstStyle/>
          <a:p>
            <a:pPr algn="ctr">
              <a:lnSpc>
                <a:spcPct val="107000"/>
              </a:lnSpc>
            </a:pPr>
            <a:r>
              <a:rPr lang="en-US" sz="2800" b="1" dirty="0" smtClean="0">
                <a:latin typeface="Times New Roman" panose="02020603050405020304" pitchFamily="18" charset="0"/>
                <a:ea typeface="Times New Roman" panose="02020603050405020304" pitchFamily="18" charset="0"/>
                <a:cs typeface="Times New Roman" panose="02020603050405020304" pitchFamily="18" charset="0"/>
              </a:rPr>
              <a:t>Book List </a:t>
            </a:r>
          </a:p>
          <a:p>
            <a:pPr algn="ctr">
              <a:lnSpc>
                <a:spcPct val="107000"/>
              </a:lnSpc>
            </a:pPr>
            <a:endParaRPr lang="en-US" sz="2800"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pPr>
            <a:r>
              <a:rPr lang="en-US" sz="2000" dirty="0" smtClean="0">
                <a:latin typeface="Times New Roman" panose="02020603050405020304" pitchFamily="18" charset="0"/>
                <a:ea typeface="Times New Roman" panose="02020603050405020304" pitchFamily="18" charset="0"/>
                <a:cs typeface="Times New Roman" panose="02020603050405020304" pitchFamily="18" charset="0"/>
              </a:rPr>
              <a:t>Special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Education Law: M. Jean Rawson</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Wrightslaw</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All About IEPs: Peter W. D. Wright and Pamela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Darr</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Wright </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The Complete IEP Guide How to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Advoate</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for Your Special Ed Child: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Larence</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M. Siegel</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The Curious Incident of The Dog in the Night-Time: Mark Haddon</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Look me in the Eye: John Elder Robison </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Be Different: John Elder Robison</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Raising Cubby: John Elder Robison</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Switched On: John Elder Robison</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Different Not Less: Temple Grandin</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Thinking in Pictures: Temple Grandin </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The Way I See it: Temple Grandin</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The Autistic Brain: Temple Grandin </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The Reason I Jump: </a:t>
            </a:r>
            <a:r>
              <a:rPr lang="en-US" sz="2000" dirty="0">
                <a:latin typeface="Times New Roman" panose="02020603050405020304" pitchFamily="18" charset="0"/>
                <a:ea typeface="Calibri" panose="020F0502020204030204" pitchFamily="34" charset="0"/>
                <a:cs typeface="Times New Roman" panose="02020603050405020304" pitchFamily="18" charset="0"/>
              </a:rPr>
              <a:t>Naoki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Higashida</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3512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619046"/>
          </a:xfrm>
        </p:spPr>
        <p:txBody>
          <a:bodyPr>
            <a:normAutofit/>
          </a:bodyPr>
          <a:lstStyle/>
          <a:p>
            <a:pPr algn="ctr"/>
            <a:r>
              <a:rPr lang="en-US" sz="8800" b="1" dirty="0" smtClean="0">
                <a:latin typeface="Times New Roman" panose="02020603050405020304" pitchFamily="18" charset="0"/>
                <a:cs typeface="Times New Roman" panose="02020603050405020304" pitchFamily="18" charset="0"/>
              </a:rPr>
              <a:t>Questions</a:t>
            </a:r>
            <a:endParaRPr lang="en-US" sz="8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3317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958681"/>
          </a:xfrm>
        </p:spPr>
        <p:txBody>
          <a:bodyPr>
            <a:noAutofit/>
          </a:bodyPr>
          <a:lstStyle/>
          <a:p>
            <a:pPr algn="ctr"/>
            <a:r>
              <a:rPr lang="en-US" sz="9600" b="1" dirty="0" smtClean="0">
                <a:latin typeface="Times New Roman" panose="02020603050405020304" pitchFamily="18" charset="0"/>
                <a:cs typeface="Times New Roman" panose="02020603050405020304" pitchFamily="18" charset="0"/>
              </a:rPr>
              <a:t>Questions</a:t>
            </a:r>
            <a:endParaRPr lang="en-US" sz="9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0062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dirty="0" smtClean="0">
                <a:latin typeface="Times New Roman" panose="02020603050405020304" pitchFamily="18" charset="0"/>
                <a:cs typeface="Times New Roman" panose="02020603050405020304" pitchFamily="18" charset="0"/>
              </a:rPr>
              <a:t>Common Concerns</a:t>
            </a:r>
            <a:endParaRPr lang="en-US" sz="6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p:txBody>
          <a:bodyPr>
            <a:normAutofit/>
          </a:bodyPr>
          <a:lstStyle/>
          <a:p>
            <a:r>
              <a:rPr lang="en-US" dirty="0" smtClean="0">
                <a:latin typeface="Times New Roman" panose="02020603050405020304" pitchFamily="18" charset="0"/>
                <a:cs typeface="Times New Roman" panose="02020603050405020304" pitchFamily="18" charset="0"/>
              </a:rPr>
              <a:t>Free Appropriate Public Education (FAPE)</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Academic Goals</a:t>
            </a:r>
          </a:p>
          <a:p>
            <a:r>
              <a:rPr lang="en-US" dirty="0" smtClean="0">
                <a:latin typeface="Times New Roman" panose="02020603050405020304" pitchFamily="18" charset="0"/>
                <a:cs typeface="Times New Roman" panose="02020603050405020304" pitchFamily="18" charset="0"/>
              </a:rPr>
              <a:t>Social Skills</a:t>
            </a:r>
          </a:p>
          <a:p>
            <a:r>
              <a:rPr lang="en-US" dirty="0" smtClean="0">
                <a:latin typeface="Times New Roman" panose="02020603050405020304" pitchFamily="18" charset="0"/>
                <a:cs typeface="Times New Roman" panose="02020603050405020304" pitchFamily="18" charset="0"/>
              </a:rPr>
              <a:t>Functional </a:t>
            </a:r>
            <a:r>
              <a:rPr lang="en-US" dirty="0" smtClean="0">
                <a:latin typeface="Times New Roman" panose="02020603050405020304" pitchFamily="18" charset="0"/>
                <a:cs typeface="Times New Roman" panose="02020603050405020304" pitchFamily="18" charset="0"/>
              </a:rPr>
              <a:t>Behavior </a:t>
            </a:r>
            <a:r>
              <a:rPr lang="en-US" dirty="0" smtClean="0">
                <a:latin typeface="Times New Roman" panose="02020603050405020304" pitchFamily="18" charset="0"/>
                <a:cs typeface="Times New Roman" panose="02020603050405020304" pitchFamily="18" charset="0"/>
              </a:rPr>
              <a:t>Assessment (FBA) </a:t>
            </a:r>
            <a:r>
              <a:rPr lang="en-US" dirty="0" smtClean="0">
                <a:latin typeface="Times New Roman" panose="02020603050405020304" pitchFamily="18" charset="0"/>
                <a:cs typeface="Times New Roman" panose="02020603050405020304" pitchFamily="18" charset="0"/>
              </a:rPr>
              <a:t>What is it?  </a:t>
            </a:r>
          </a:p>
          <a:p>
            <a:r>
              <a:rPr lang="en-US" dirty="0" smtClean="0">
                <a:latin typeface="Times New Roman" panose="02020603050405020304" pitchFamily="18" charset="0"/>
                <a:cs typeface="Times New Roman" panose="02020603050405020304" pitchFamily="18" charset="0"/>
              </a:rPr>
              <a:t>Behavior </a:t>
            </a:r>
            <a:r>
              <a:rPr lang="en-US" dirty="0" smtClean="0">
                <a:latin typeface="Times New Roman" panose="02020603050405020304" pitchFamily="18" charset="0"/>
                <a:cs typeface="Times New Roman" panose="02020603050405020304" pitchFamily="18" charset="0"/>
              </a:rPr>
              <a:t>Intervention </a:t>
            </a:r>
            <a:r>
              <a:rPr lang="en-US" dirty="0" smtClean="0">
                <a:latin typeface="Times New Roman" panose="02020603050405020304" pitchFamily="18" charset="0"/>
                <a:cs typeface="Times New Roman" panose="02020603050405020304" pitchFamily="18" charset="0"/>
              </a:rPr>
              <a:t>Plan (BIP) </a:t>
            </a:r>
            <a:r>
              <a:rPr lang="en-US" dirty="0" smtClean="0">
                <a:latin typeface="Times New Roman" panose="02020603050405020304" pitchFamily="18" charset="0"/>
                <a:cs typeface="Times New Roman" panose="02020603050405020304" pitchFamily="18" charset="0"/>
              </a:rPr>
              <a:t>What is it?  Is it being followed?</a:t>
            </a:r>
          </a:p>
        </p:txBody>
      </p:sp>
      <p:sp>
        <p:nvSpPr>
          <p:cNvPr id="4" name="Content Placeholder 3"/>
          <p:cNvSpPr>
            <a:spLocks noGrp="1"/>
          </p:cNvSpPr>
          <p:nvPr>
            <p:ph sz="half" idx="2"/>
          </p:nvPr>
        </p:nvSpPr>
        <p:spPr/>
        <p:txBody>
          <a:bodyPr>
            <a:normAutofit/>
          </a:bodyPr>
          <a:lstStyle/>
          <a:p>
            <a:r>
              <a:rPr lang="en-US" dirty="0" smtClean="0">
                <a:latin typeface="Times New Roman" panose="02020603050405020304" pitchFamily="18" charset="0"/>
                <a:cs typeface="Times New Roman" panose="02020603050405020304" pitchFamily="18" charset="0"/>
              </a:rPr>
              <a:t>Staffing (enough/appropriate)</a:t>
            </a:r>
          </a:p>
          <a:p>
            <a:r>
              <a:rPr lang="en-US" dirty="0" smtClean="0">
                <a:latin typeface="Times New Roman" panose="02020603050405020304" pitchFamily="18" charset="0"/>
                <a:cs typeface="Times New Roman" panose="02020603050405020304" pitchFamily="18" charset="0"/>
              </a:rPr>
              <a:t>Services (OT, PT, SLP, SLT) </a:t>
            </a:r>
          </a:p>
          <a:p>
            <a:r>
              <a:rPr lang="en-US" dirty="0" smtClean="0">
                <a:latin typeface="Times New Roman" panose="02020603050405020304" pitchFamily="18" charset="0"/>
                <a:cs typeface="Times New Roman" panose="02020603050405020304" pitchFamily="18" charset="0"/>
              </a:rPr>
              <a:t>Assistive Technology </a:t>
            </a:r>
          </a:p>
          <a:p>
            <a:r>
              <a:rPr lang="en-US" dirty="0" smtClean="0">
                <a:latin typeface="Times New Roman" panose="02020603050405020304" pitchFamily="18" charset="0"/>
                <a:cs typeface="Times New Roman" panose="02020603050405020304" pitchFamily="18" charset="0"/>
              </a:rPr>
              <a:t>Transition/Vocational Opportunities</a:t>
            </a:r>
          </a:p>
          <a:p>
            <a:r>
              <a:rPr lang="en-US" dirty="0" smtClean="0">
                <a:latin typeface="Times New Roman" panose="02020603050405020304" pitchFamily="18" charset="0"/>
                <a:cs typeface="Times New Roman" panose="02020603050405020304" pitchFamily="18" charset="0"/>
              </a:rPr>
              <a:t>Daily Living</a:t>
            </a:r>
          </a:p>
          <a:p>
            <a:r>
              <a:rPr lang="en-US" dirty="0" smtClean="0">
                <a:latin typeface="Times New Roman" panose="02020603050405020304" pitchFamily="18" charset="0"/>
                <a:cs typeface="Times New Roman" panose="02020603050405020304" pitchFamily="18" charset="0"/>
              </a:rPr>
              <a:t>Individual </a:t>
            </a:r>
            <a:r>
              <a:rPr lang="en-US" dirty="0" smtClean="0">
                <a:latin typeface="Times New Roman" panose="02020603050405020304" pitchFamily="18" charset="0"/>
                <a:cs typeface="Times New Roman" panose="02020603050405020304" pitchFamily="18" charset="0"/>
              </a:rPr>
              <a:t>Education </a:t>
            </a:r>
            <a:r>
              <a:rPr lang="en-US" dirty="0" smtClean="0">
                <a:latin typeface="Times New Roman" panose="02020603050405020304" pitchFamily="18" charset="0"/>
                <a:cs typeface="Times New Roman" panose="02020603050405020304" pitchFamily="18" charset="0"/>
              </a:rPr>
              <a:t>Plan(IEP) </a:t>
            </a:r>
            <a:r>
              <a:rPr lang="en-US" dirty="0" smtClean="0">
                <a:latin typeface="Times New Roman" panose="02020603050405020304" pitchFamily="18" charset="0"/>
                <a:cs typeface="Times New Roman" panose="02020603050405020304" pitchFamily="18" charset="0"/>
              </a:rPr>
              <a:t>What is it?  Is it appropriate?</a:t>
            </a:r>
          </a:p>
          <a:p>
            <a:endParaRPr lang="en-US" dirty="0" smtClean="0"/>
          </a:p>
          <a:p>
            <a:endParaRPr lang="en-US" dirty="0"/>
          </a:p>
        </p:txBody>
      </p:sp>
    </p:spTree>
    <p:extLst>
      <p:ext uri="{BB962C8B-B14F-4D97-AF65-F5344CB8AC3E}">
        <p14:creationId xmlns:p14="http://schemas.microsoft.com/office/powerpoint/2010/main" val="1833300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latin typeface="Times New Roman" panose="02020603050405020304" pitchFamily="18" charset="0"/>
                <a:cs typeface="Times New Roman" panose="02020603050405020304" pitchFamily="18" charset="0"/>
              </a:rPr>
              <a:t>Know Your Rights and Responsibilities </a:t>
            </a:r>
            <a:endParaRPr lang="en-US"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p:txBody>
          <a:bodyPr>
            <a:normAutofit fontScale="70000" lnSpcReduction="20000"/>
          </a:bodyPr>
          <a:lstStyle/>
          <a:p>
            <a:r>
              <a:rPr lang="en-US" sz="2300" b="1" dirty="0" smtClean="0">
                <a:latin typeface="Times New Roman" panose="02020603050405020304" pitchFamily="18" charset="0"/>
                <a:cs typeface="Times New Roman" panose="02020603050405020304" pitchFamily="18" charset="0"/>
              </a:rPr>
              <a:t>Informed Parental Consent </a:t>
            </a:r>
          </a:p>
          <a:p>
            <a:pPr marL="0" indent="0">
              <a:lnSpc>
                <a:spcPct val="100000"/>
              </a:lnSpc>
              <a:spcBef>
                <a:spcPts val="0"/>
              </a:spcBef>
              <a:buNone/>
            </a:pPr>
            <a:r>
              <a:rPr lang="en-US" sz="2000" dirty="0" smtClean="0"/>
              <a:t>     </a:t>
            </a:r>
            <a:r>
              <a:rPr lang="en-US" sz="2000" dirty="0" smtClean="0">
                <a:latin typeface="Times New Roman" panose="02020603050405020304" pitchFamily="18" charset="0"/>
                <a:cs typeface="Times New Roman" panose="02020603050405020304" pitchFamily="18" charset="0"/>
              </a:rPr>
              <a:t>Assessments, Placement, and</a:t>
            </a:r>
          </a:p>
          <a:p>
            <a:pPr marL="0" indent="0">
              <a:lnSpc>
                <a:spcPct val="100000"/>
              </a:lnSpc>
              <a:spcBef>
                <a:spcPts val="0"/>
              </a:spcBef>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Confidentiality</a:t>
            </a:r>
          </a:p>
          <a:p>
            <a:pPr marL="0" indent="0">
              <a:lnSpc>
                <a:spcPct val="100000"/>
              </a:lnSpc>
              <a:spcBef>
                <a:spcPts val="0"/>
              </a:spcBef>
              <a:buNone/>
            </a:pPr>
            <a:endParaRPr lang="en-US" sz="2000" dirty="0" smtClean="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en-US" sz="2300" dirty="0" smtClean="0">
              <a:latin typeface="Times New Roman" panose="02020603050405020304" pitchFamily="18" charset="0"/>
              <a:cs typeface="Times New Roman" panose="02020603050405020304" pitchFamily="18" charset="0"/>
            </a:endParaRPr>
          </a:p>
          <a:p>
            <a:pPr>
              <a:lnSpc>
                <a:spcPct val="100000"/>
              </a:lnSpc>
              <a:spcBef>
                <a:spcPts val="0"/>
              </a:spcBef>
            </a:pPr>
            <a:r>
              <a:rPr lang="en-US" sz="2300" b="1" dirty="0" smtClean="0">
                <a:latin typeface="Times New Roman" panose="02020603050405020304" pitchFamily="18" charset="0"/>
                <a:cs typeface="Times New Roman" panose="02020603050405020304" pitchFamily="18" charset="0"/>
              </a:rPr>
              <a:t>Prior Notice</a:t>
            </a:r>
          </a:p>
          <a:p>
            <a:pPr marL="0" indent="0">
              <a:lnSpc>
                <a:spcPct val="100000"/>
              </a:lnSpc>
              <a:spcBef>
                <a:spcPts val="0"/>
              </a:spcBef>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Assessment, Change of placement,   </a:t>
            </a:r>
          </a:p>
          <a:p>
            <a:pPr marL="0" indent="0">
              <a:lnSpc>
                <a:spcPct val="100000"/>
              </a:lnSpc>
              <a:spcBef>
                <a:spcPts val="0"/>
              </a:spcBef>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Destruction of records, and Release of</a:t>
            </a:r>
          </a:p>
          <a:p>
            <a:pPr marL="0" indent="0">
              <a:lnSpc>
                <a:spcPct val="100000"/>
              </a:lnSpc>
              <a:spcBef>
                <a:spcPts val="0"/>
              </a:spcBef>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records to another agency  </a:t>
            </a:r>
          </a:p>
          <a:p>
            <a:pPr marL="0" indent="0">
              <a:lnSpc>
                <a:spcPct val="100000"/>
              </a:lnSpc>
              <a:spcBef>
                <a:spcPts val="0"/>
              </a:spcBef>
              <a:buNone/>
            </a:pPr>
            <a:endParaRPr lang="en-US" sz="20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en-US" sz="2300" dirty="0" smtClean="0">
              <a:latin typeface="Times New Roman" panose="02020603050405020304" pitchFamily="18" charset="0"/>
              <a:cs typeface="Times New Roman" panose="02020603050405020304" pitchFamily="18" charset="0"/>
            </a:endParaRPr>
          </a:p>
          <a:p>
            <a:pPr>
              <a:lnSpc>
                <a:spcPct val="100000"/>
              </a:lnSpc>
              <a:spcBef>
                <a:spcPts val="0"/>
              </a:spcBef>
            </a:pPr>
            <a:r>
              <a:rPr lang="en-US" sz="2300" b="1" dirty="0" smtClean="0">
                <a:latin typeface="Times New Roman" panose="02020603050405020304" pitchFamily="18" charset="0"/>
                <a:cs typeface="Times New Roman" panose="02020603050405020304" pitchFamily="18" charset="0"/>
              </a:rPr>
              <a:t>Content of Written Notice </a:t>
            </a:r>
          </a:p>
          <a:p>
            <a:pPr marL="0" indent="0">
              <a:lnSpc>
                <a:spcPct val="100000"/>
              </a:lnSpc>
              <a:spcBef>
                <a:spcPts val="0"/>
              </a:spcBef>
              <a:buNone/>
            </a:pP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Procedural Safeguards, Purpose of proposed action, and </a:t>
            </a:r>
          </a:p>
          <a:p>
            <a:pPr marL="0" indent="0">
              <a:lnSpc>
                <a:spcPct val="100000"/>
              </a:lnSpc>
              <a:spcBef>
                <a:spcPts val="0"/>
              </a:spcBef>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Assessment procedures if applicable </a:t>
            </a:r>
          </a:p>
          <a:p>
            <a:pPr marL="0" indent="0">
              <a:lnSpc>
                <a:spcPct val="100000"/>
              </a:lnSpc>
              <a:spcBef>
                <a:spcPts val="0"/>
              </a:spcBef>
              <a:buNone/>
            </a:pPr>
            <a:endParaRPr lang="en-US" sz="2000" dirty="0" smtClean="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en-US" sz="2000" dirty="0">
              <a:latin typeface="Times New Roman" panose="02020603050405020304" pitchFamily="18" charset="0"/>
              <a:cs typeface="Times New Roman" panose="02020603050405020304" pitchFamily="18" charset="0"/>
            </a:endParaRPr>
          </a:p>
          <a:p>
            <a:r>
              <a:rPr lang="en-US" sz="2300" b="1" dirty="0" smtClean="0">
                <a:latin typeface="Times New Roman" panose="02020603050405020304" pitchFamily="18" charset="0"/>
                <a:cs typeface="Times New Roman" panose="02020603050405020304" pitchFamily="18" charset="0"/>
              </a:rPr>
              <a:t>Right </a:t>
            </a:r>
            <a:r>
              <a:rPr lang="en-US" sz="2300" b="1" dirty="0">
                <a:latin typeface="Times New Roman" panose="02020603050405020304" pitchFamily="18" charset="0"/>
                <a:cs typeface="Times New Roman" panose="02020603050405020304" pitchFamily="18" charset="0"/>
              </a:rPr>
              <a:t>to an Evaluation of Your Child</a:t>
            </a:r>
          </a:p>
          <a:p>
            <a:pPr marL="0" indent="0">
              <a:lnSpc>
                <a:spcPct val="110000"/>
              </a:lnSpc>
              <a:spcBef>
                <a:spcPts val="0"/>
              </a:spcBef>
              <a:buNone/>
            </a:pPr>
            <a:r>
              <a:rPr lang="en-US" sz="2000" dirty="0" smtClean="0">
                <a:latin typeface="Times New Roman" panose="02020603050405020304" pitchFamily="18" charset="0"/>
                <a:cs typeface="Times New Roman" panose="02020603050405020304" pitchFamily="18" charset="0"/>
              </a:rPr>
              <a:t>    Independent Education Evaluation (IEE) if </a:t>
            </a:r>
            <a:r>
              <a:rPr lang="en-US" sz="2000" dirty="0">
                <a:latin typeface="Times New Roman" panose="02020603050405020304" pitchFamily="18" charset="0"/>
                <a:cs typeface="Times New Roman" panose="02020603050405020304" pitchFamily="18" charset="0"/>
              </a:rPr>
              <a:t>you feel an </a:t>
            </a:r>
            <a:endParaRPr lang="en-US" sz="2000" dirty="0" smtClean="0">
              <a:latin typeface="Times New Roman" panose="02020603050405020304" pitchFamily="18" charset="0"/>
              <a:cs typeface="Times New Roman" panose="02020603050405020304" pitchFamily="18" charset="0"/>
            </a:endParaRPr>
          </a:p>
          <a:p>
            <a:pPr marL="0" indent="0">
              <a:lnSpc>
                <a:spcPct val="110000"/>
              </a:lnSpc>
              <a:spcBef>
                <a:spcPts val="0"/>
              </a:spcBef>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evaluation </a:t>
            </a:r>
            <a:r>
              <a:rPr lang="en-US" sz="2000" dirty="0">
                <a:latin typeface="Times New Roman" panose="02020603050405020304" pitchFamily="18" charset="0"/>
                <a:cs typeface="Times New Roman" panose="02020603050405020304" pitchFamily="18" charset="0"/>
              </a:rPr>
              <a:t>is inaccurate </a:t>
            </a:r>
            <a:r>
              <a:rPr lang="en-US" sz="2000" dirty="0" smtClean="0">
                <a:latin typeface="Times New Roman" panose="02020603050405020304" pitchFamily="18" charset="0"/>
                <a:cs typeface="Times New Roman" panose="02020603050405020304" pitchFamily="18" charset="0"/>
              </a:rPr>
              <a:t>and </a:t>
            </a:r>
            <a:r>
              <a:rPr lang="en-US" sz="2000" dirty="0">
                <a:latin typeface="Times New Roman" panose="02020603050405020304" pitchFamily="18" charset="0"/>
                <a:cs typeface="Times New Roman" panose="02020603050405020304" pitchFamily="18" charset="0"/>
              </a:rPr>
              <a:t>Results of IEE to be </a:t>
            </a:r>
            <a:r>
              <a:rPr lang="en-US" sz="2000" dirty="0" smtClean="0">
                <a:latin typeface="Times New Roman" panose="02020603050405020304" pitchFamily="18" charset="0"/>
                <a:cs typeface="Times New Roman" panose="02020603050405020304" pitchFamily="18" charset="0"/>
              </a:rPr>
              <a:t> </a:t>
            </a:r>
          </a:p>
          <a:p>
            <a:pPr marL="0" indent="0">
              <a:lnSpc>
                <a:spcPct val="110000"/>
              </a:lnSpc>
              <a:spcBef>
                <a:spcPts val="0"/>
              </a:spcBef>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considered in any </a:t>
            </a:r>
            <a:r>
              <a:rPr lang="en-US" sz="2000" dirty="0">
                <a:latin typeface="Times New Roman" panose="02020603050405020304" pitchFamily="18" charset="0"/>
                <a:cs typeface="Times New Roman" panose="02020603050405020304" pitchFamily="18" charset="0"/>
              </a:rPr>
              <a:t>placement decision  </a:t>
            </a:r>
            <a:r>
              <a:rPr lang="en-US" sz="2000" b="1" dirty="0">
                <a:latin typeface="Times New Roman" panose="02020603050405020304" pitchFamily="18" charset="0"/>
                <a:cs typeface="Times New Roman" panose="02020603050405020304" pitchFamily="18" charset="0"/>
              </a:rPr>
              <a:t> </a:t>
            </a:r>
          </a:p>
          <a:p>
            <a:pPr marL="0" indent="0">
              <a:lnSpc>
                <a:spcPct val="100000"/>
              </a:lnSpc>
              <a:spcBef>
                <a:spcPts val="0"/>
              </a:spcBef>
              <a:buNone/>
            </a:pPr>
            <a:endParaRPr lang="en-US" sz="2000" b="1" dirty="0" smtClean="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2400" dirty="0" smtClean="0">
                <a:latin typeface="Times New Roman" panose="02020603050405020304" pitchFamily="18" charset="0"/>
                <a:cs typeface="Times New Roman" panose="02020603050405020304" pitchFamily="18" charset="0"/>
              </a:rPr>
              <a:t>                                                                                                  </a:t>
            </a:r>
            <a:endParaRPr lang="en-US" dirty="0" smtClean="0"/>
          </a:p>
          <a:p>
            <a:pPr marL="0" indent="0">
              <a:buNone/>
            </a:pPr>
            <a:endParaRPr lang="en-US" dirty="0" smtClean="0"/>
          </a:p>
          <a:p>
            <a:pPr marL="0" indent="0">
              <a:buNone/>
            </a:pPr>
            <a:endParaRPr lang="en-US" dirty="0"/>
          </a:p>
        </p:txBody>
      </p:sp>
      <p:sp>
        <p:nvSpPr>
          <p:cNvPr id="4" name="Content Placeholder 3"/>
          <p:cNvSpPr>
            <a:spLocks noGrp="1"/>
          </p:cNvSpPr>
          <p:nvPr>
            <p:ph sz="half" idx="2"/>
          </p:nvPr>
        </p:nvSpPr>
        <p:spPr/>
        <p:txBody>
          <a:bodyPr>
            <a:normAutofit fontScale="70000" lnSpcReduction="20000"/>
          </a:bodyPr>
          <a:lstStyle/>
          <a:p>
            <a:pPr>
              <a:lnSpc>
                <a:spcPct val="110000"/>
              </a:lnSpc>
              <a:spcBef>
                <a:spcPts val="0"/>
              </a:spcBef>
            </a:pPr>
            <a:r>
              <a:rPr lang="en-US" sz="2300" b="1" dirty="0" smtClean="0">
                <a:latin typeface="Times New Roman" panose="02020603050405020304" pitchFamily="18" charset="0"/>
                <a:cs typeface="Times New Roman" panose="02020603050405020304" pitchFamily="18" charset="0"/>
              </a:rPr>
              <a:t>Right to Least Restrictive Environment (LRE)</a:t>
            </a:r>
          </a:p>
          <a:p>
            <a:pPr marL="0" indent="0">
              <a:lnSpc>
                <a:spcPct val="110000"/>
              </a:lnSpc>
              <a:spcBef>
                <a:spcPts val="0"/>
              </a:spcBef>
              <a:buNone/>
            </a:pPr>
            <a:r>
              <a:rPr lang="en-US" sz="2300" b="1" dirty="0">
                <a:latin typeface="Times New Roman" panose="02020603050405020304" pitchFamily="18" charset="0"/>
                <a:cs typeface="Times New Roman" panose="02020603050405020304" pitchFamily="18" charset="0"/>
              </a:rPr>
              <a:t> </a:t>
            </a:r>
            <a:r>
              <a:rPr lang="en-US" sz="2300" b="1" dirty="0" smtClean="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LRE with non-disabled peers, Settings appropriate</a:t>
            </a:r>
          </a:p>
          <a:p>
            <a:pPr marL="0" indent="0">
              <a:lnSpc>
                <a:spcPct val="110000"/>
              </a:lnSpc>
              <a:spcBef>
                <a:spcPts val="0"/>
              </a:spcBef>
              <a:buNone/>
            </a:pPr>
            <a:r>
              <a:rPr lang="en-US" sz="2100" dirty="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   for child’s age, and Zoned school </a:t>
            </a:r>
          </a:p>
          <a:p>
            <a:pPr marL="0" indent="0">
              <a:lnSpc>
                <a:spcPct val="110000"/>
              </a:lnSpc>
              <a:spcBef>
                <a:spcPts val="0"/>
              </a:spcBef>
              <a:buNone/>
            </a:pPr>
            <a:endParaRPr lang="en-US" sz="2300" dirty="0" smtClean="0">
              <a:latin typeface="Times New Roman" panose="02020603050405020304" pitchFamily="18" charset="0"/>
              <a:cs typeface="Times New Roman" panose="02020603050405020304" pitchFamily="18" charset="0"/>
            </a:endParaRPr>
          </a:p>
          <a:p>
            <a:pPr>
              <a:lnSpc>
                <a:spcPct val="110000"/>
              </a:lnSpc>
              <a:spcBef>
                <a:spcPts val="0"/>
              </a:spcBef>
            </a:pPr>
            <a:r>
              <a:rPr lang="en-US" sz="2300" b="1" dirty="0" smtClean="0">
                <a:latin typeface="Times New Roman" panose="02020603050405020304" pitchFamily="18" charset="0"/>
                <a:cs typeface="Times New Roman" panose="02020603050405020304" pitchFamily="18" charset="0"/>
              </a:rPr>
              <a:t>Right to Review All School Records</a:t>
            </a:r>
          </a:p>
          <a:p>
            <a:pPr marL="0" indent="0">
              <a:lnSpc>
                <a:spcPct val="110000"/>
              </a:lnSpc>
              <a:spcBef>
                <a:spcPts val="0"/>
              </a:spcBef>
              <a:buNone/>
            </a:pPr>
            <a:r>
              <a:rPr lang="en-US" sz="2300" b="1" dirty="0" smtClean="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Confidentially, and no released to 3</a:t>
            </a:r>
            <a:r>
              <a:rPr lang="en-US" sz="2100" baseline="30000" dirty="0" smtClean="0">
                <a:latin typeface="Times New Roman" panose="02020603050405020304" pitchFamily="18" charset="0"/>
                <a:cs typeface="Times New Roman" panose="02020603050405020304" pitchFamily="18" charset="0"/>
              </a:rPr>
              <a:t>rd</a:t>
            </a:r>
            <a:r>
              <a:rPr lang="en-US" sz="2100" dirty="0" smtClean="0">
                <a:latin typeface="Times New Roman" panose="02020603050405020304" pitchFamily="18" charset="0"/>
                <a:cs typeface="Times New Roman" panose="02020603050405020304" pitchFamily="18" charset="0"/>
              </a:rPr>
              <a:t> party without</a:t>
            </a:r>
          </a:p>
          <a:p>
            <a:pPr marL="0" indent="0">
              <a:lnSpc>
                <a:spcPct val="110000"/>
              </a:lnSpc>
              <a:spcBef>
                <a:spcPts val="0"/>
              </a:spcBef>
              <a:buNone/>
            </a:pPr>
            <a:r>
              <a:rPr lang="en-US" sz="2100" dirty="0" smtClean="0">
                <a:latin typeface="Times New Roman" panose="02020603050405020304" pitchFamily="18" charset="0"/>
                <a:cs typeface="Times New Roman" panose="02020603050405020304" pitchFamily="18" charset="0"/>
              </a:rPr>
              <a:t>    written consent  </a:t>
            </a:r>
          </a:p>
          <a:p>
            <a:pPr marL="0" indent="0">
              <a:lnSpc>
                <a:spcPct val="110000"/>
              </a:lnSpc>
              <a:spcBef>
                <a:spcPts val="0"/>
              </a:spcBef>
              <a:buNone/>
            </a:pPr>
            <a:endParaRPr lang="en-US" sz="2300" dirty="0">
              <a:latin typeface="Times New Roman" panose="02020603050405020304" pitchFamily="18" charset="0"/>
              <a:cs typeface="Times New Roman" panose="02020603050405020304" pitchFamily="18" charset="0"/>
            </a:endParaRPr>
          </a:p>
          <a:p>
            <a:pPr>
              <a:lnSpc>
                <a:spcPct val="110000"/>
              </a:lnSpc>
              <a:spcBef>
                <a:spcPts val="0"/>
              </a:spcBef>
            </a:pPr>
            <a:r>
              <a:rPr lang="en-US" sz="2300" b="1" dirty="0" smtClean="0">
                <a:latin typeface="Times New Roman" panose="02020603050405020304" pitchFamily="18" charset="0"/>
                <a:cs typeface="Times New Roman" panose="02020603050405020304" pitchFamily="18" charset="0"/>
              </a:rPr>
              <a:t>Right to Request an Impartial Due Process Hearing </a:t>
            </a:r>
          </a:p>
          <a:p>
            <a:pPr marL="0" indent="0">
              <a:lnSpc>
                <a:spcPct val="110000"/>
              </a:lnSpc>
              <a:spcBef>
                <a:spcPts val="0"/>
              </a:spcBef>
              <a:buNone/>
            </a:pPr>
            <a:endParaRPr lang="en-US" sz="2300" b="1" dirty="0">
              <a:latin typeface="Times New Roman" panose="02020603050405020304" pitchFamily="18" charset="0"/>
              <a:cs typeface="Times New Roman" panose="02020603050405020304" pitchFamily="18" charset="0"/>
            </a:endParaRPr>
          </a:p>
          <a:p>
            <a:pPr>
              <a:lnSpc>
                <a:spcPct val="110000"/>
              </a:lnSpc>
              <a:spcBef>
                <a:spcPts val="0"/>
              </a:spcBef>
            </a:pPr>
            <a:r>
              <a:rPr lang="en-US" sz="2300" b="1" dirty="0" smtClean="0">
                <a:latin typeface="Times New Roman" panose="02020603050405020304" pitchFamily="18" charset="0"/>
                <a:cs typeface="Times New Roman" panose="02020603050405020304" pitchFamily="18" charset="0"/>
              </a:rPr>
              <a:t>Right to File an Administrative Complaint</a:t>
            </a:r>
          </a:p>
          <a:p>
            <a:pPr>
              <a:lnSpc>
                <a:spcPct val="110000"/>
              </a:lnSpc>
              <a:spcBef>
                <a:spcPts val="0"/>
              </a:spcBef>
            </a:pPr>
            <a:endParaRPr lang="en-US" sz="2300" b="1" dirty="0">
              <a:latin typeface="Times New Roman" panose="02020603050405020304" pitchFamily="18" charset="0"/>
              <a:cs typeface="Times New Roman" panose="02020603050405020304" pitchFamily="18" charset="0"/>
            </a:endParaRPr>
          </a:p>
          <a:p>
            <a:pPr>
              <a:lnSpc>
                <a:spcPct val="110000"/>
              </a:lnSpc>
              <a:spcBef>
                <a:spcPts val="0"/>
              </a:spcBef>
            </a:pPr>
            <a:r>
              <a:rPr lang="en-US" sz="2300" b="1" dirty="0" smtClean="0">
                <a:latin typeface="Times New Roman" panose="02020603050405020304" pitchFamily="18" charset="0"/>
                <a:cs typeface="Times New Roman" panose="02020603050405020304" pitchFamily="18" charset="0"/>
              </a:rPr>
              <a:t>Right to a Surrogate Parent</a:t>
            </a:r>
          </a:p>
          <a:p>
            <a:pPr marL="0" indent="0">
              <a:lnSpc>
                <a:spcPct val="110000"/>
              </a:lnSpc>
              <a:spcBef>
                <a:spcPts val="0"/>
              </a:spcBef>
              <a:buNone/>
            </a:pPr>
            <a:r>
              <a:rPr lang="en-US" sz="2300" dirty="0">
                <a:latin typeface="Times New Roman" panose="02020603050405020304" pitchFamily="18" charset="0"/>
                <a:cs typeface="Times New Roman" panose="02020603050405020304" pitchFamily="18" charset="0"/>
              </a:rPr>
              <a:t> </a:t>
            </a:r>
            <a:r>
              <a:rPr lang="en-US" sz="2300" dirty="0" smtClean="0">
                <a:latin typeface="Times New Roman" panose="02020603050405020304" pitchFamily="18" charset="0"/>
                <a:cs typeface="Times New Roman" panose="02020603050405020304" pitchFamily="18" charset="0"/>
              </a:rPr>
              <a:t>   No parent or legal guardian, Ward of state and educational</a:t>
            </a:r>
          </a:p>
          <a:p>
            <a:pPr marL="0" indent="0">
              <a:lnSpc>
                <a:spcPct val="110000"/>
              </a:lnSpc>
              <a:spcBef>
                <a:spcPts val="0"/>
              </a:spcBef>
              <a:buNone/>
            </a:pPr>
            <a:r>
              <a:rPr lang="en-US" sz="2300" dirty="0" smtClean="0">
                <a:latin typeface="Times New Roman" panose="02020603050405020304" pitchFamily="18" charset="0"/>
                <a:cs typeface="Times New Roman" panose="02020603050405020304" pitchFamily="18" charset="0"/>
              </a:rPr>
              <a:t>    rights have been removed from the natural parents, or</a:t>
            </a:r>
          </a:p>
          <a:p>
            <a:pPr marL="0" indent="0">
              <a:lnSpc>
                <a:spcPct val="110000"/>
              </a:lnSpc>
              <a:spcBef>
                <a:spcPts val="0"/>
              </a:spcBef>
              <a:buNone/>
            </a:pPr>
            <a:r>
              <a:rPr lang="en-US" sz="2300" dirty="0">
                <a:latin typeface="Times New Roman" panose="02020603050405020304" pitchFamily="18" charset="0"/>
                <a:cs typeface="Times New Roman" panose="02020603050405020304" pitchFamily="18" charset="0"/>
              </a:rPr>
              <a:t> </a:t>
            </a:r>
            <a:r>
              <a:rPr lang="en-US" sz="2300" dirty="0" smtClean="0">
                <a:latin typeface="Times New Roman" panose="02020603050405020304" pitchFamily="18" charset="0"/>
                <a:cs typeface="Times New Roman" panose="02020603050405020304" pitchFamily="18" charset="0"/>
              </a:rPr>
              <a:t>   After reasonable efforts, parent, or legal guardians cannot </a:t>
            </a:r>
          </a:p>
          <a:p>
            <a:pPr marL="0" indent="0">
              <a:lnSpc>
                <a:spcPct val="110000"/>
              </a:lnSpc>
              <a:spcBef>
                <a:spcPts val="0"/>
              </a:spcBef>
              <a:buNone/>
            </a:pPr>
            <a:r>
              <a:rPr lang="en-US" sz="2300" dirty="0">
                <a:latin typeface="Times New Roman" panose="02020603050405020304" pitchFamily="18" charset="0"/>
                <a:cs typeface="Times New Roman" panose="02020603050405020304" pitchFamily="18" charset="0"/>
              </a:rPr>
              <a:t> </a:t>
            </a:r>
            <a:r>
              <a:rPr lang="en-US" sz="2300" dirty="0" smtClean="0">
                <a:latin typeface="Times New Roman" panose="02020603050405020304" pitchFamily="18" charset="0"/>
                <a:cs typeface="Times New Roman" panose="02020603050405020304" pitchFamily="18" charset="0"/>
              </a:rPr>
              <a:t>   be located </a:t>
            </a:r>
            <a:endParaRPr lang="en-US" sz="2300" dirty="0" smtClean="0">
              <a:latin typeface="Times New Roman" panose="02020603050405020304" pitchFamily="18" charset="0"/>
              <a:cs typeface="Times New Roman" panose="02020603050405020304" pitchFamily="18" charset="0"/>
            </a:endParaRPr>
          </a:p>
          <a:p>
            <a:pPr marL="0" indent="0">
              <a:lnSpc>
                <a:spcPct val="110000"/>
              </a:lnSpc>
              <a:spcBef>
                <a:spcPts val="0"/>
              </a:spcBef>
              <a:buNone/>
            </a:pPr>
            <a:r>
              <a:rPr lang="en-US" sz="2300" b="1" dirty="0">
                <a:latin typeface="Times New Roman" panose="02020603050405020304" pitchFamily="18" charset="0"/>
                <a:cs typeface="Times New Roman" panose="02020603050405020304" pitchFamily="18" charset="0"/>
              </a:rPr>
              <a:t> </a:t>
            </a:r>
            <a:r>
              <a:rPr lang="en-US" sz="2300" b="1" dirty="0" smtClean="0">
                <a:latin typeface="Times New Roman" panose="02020603050405020304" pitchFamily="18" charset="0"/>
                <a:cs typeface="Times New Roman" panose="02020603050405020304" pitchFamily="18" charset="0"/>
              </a:rPr>
              <a:t>    </a:t>
            </a:r>
            <a:endParaRPr lang="en-US" sz="2300" b="1" dirty="0" smtClean="0">
              <a:latin typeface="Times New Roman" panose="02020603050405020304" pitchFamily="18" charset="0"/>
              <a:cs typeface="Times New Roman" panose="02020603050405020304" pitchFamily="18" charset="0"/>
            </a:endParaRPr>
          </a:p>
          <a:p>
            <a:pPr>
              <a:lnSpc>
                <a:spcPct val="110000"/>
              </a:lnSpc>
              <a:spcBef>
                <a:spcPts val="0"/>
              </a:spcBef>
            </a:pPr>
            <a:endParaRPr lang="en-US" sz="2300" dirty="0" smtClean="0">
              <a:latin typeface="Times New Roman" panose="02020603050405020304" pitchFamily="18" charset="0"/>
              <a:cs typeface="Times New Roman" panose="02020603050405020304" pitchFamily="18" charset="0"/>
            </a:endParaRPr>
          </a:p>
          <a:p>
            <a:pPr marL="0" indent="0">
              <a:lnSpc>
                <a:spcPct val="110000"/>
              </a:lnSpc>
              <a:spcBef>
                <a:spcPts val="0"/>
              </a:spcBef>
              <a:buNone/>
            </a:pPr>
            <a:endParaRPr lang="en-US" sz="23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7945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a:bodyPr>
          <a:lstStyle/>
          <a:p>
            <a:r>
              <a:rPr lang="en-US" dirty="0" smtClean="0">
                <a:latin typeface="Times New Roman" panose="02020603050405020304" pitchFamily="18" charset="0"/>
                <a:cs typeface="Times New Roman" panose="02020603050405020304" pitchFamily="18" charset="0"/>
              </a:rPr>
              <a:t>Process of checks and balances (hoops) </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r>
              <a:rPr lang="en-US" sz="4000" dirty="0" smtClean="0">
                <a:latin typeface="Times New Roman" panose="02020603050405020304" pitchFamily="18" charset="0"/>
                <a:cs typeface="Times New Roman" panose="02020603050405020304" pitchFamily="18" charset="0"/>
              </a:rPr>
              <a:t>Tedious and time consuming, put in place to protect student and school system</a:t>
            </a:r>
          </a:p>
          <a:p>
            <a:endParaRPr lang="en-US" dirty="0"/>
          </a:p>
        </p:txBody>
      </p:sp>
    </p:spTree>
    <p:extLst>
      <p:ext uri="{BB962C8B-B14F-4D97-AF65-F5344CB8AC3E}">
        <p14:creationId xmlns:p14="http://schemas.microsoft.com/office/powerpoint/2010/main" val="4124688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800" b="1" dirty="0" smtClean="0">
                <a:latin typeface="Times New Roman" panose="02020603050405020304" pitchFamily="18" charset="0"/>
                <a:cs typeface="Times New Roman" panose="02020603050405020304" pitchFamily="18" charset="0"/>
              </a:rPr>
              <a:t>Evaluate </a:t>
            </a:r>
            <a:endParaRPr lang="en-US" sz="8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838200" y="1771605"/>
            <a:ext cx="5131526" cy="4524692"/>
          </a:xfrm>
        </p:spPr>
        <p:txBody>
          <a:bodyPr>
            <a:normAutofit fontScale="25000" lnSpcReduction="20000"/>
          </a:bodyPr>
          <a:lstStyle/>
          <a:p>
            <a:pPr marL="0" indent="0" algn="ctr">
              <a:buNone/>
            </a:pPr>
            <a:r>
              <a:rPr lang="en-US" sz="7400" b="1" dirty="0">
                <a:latin typeface="Times New Roman" panose="02020603050405020304" pitchFamily="18" charset="0"/>
                <a:cs typeface="Times New Roman" panose="02020603050405020304" pitchFamily="18" charset="0"/>
              </a:rPr>
              <a:t>Research </a:t>
            </a:r>
            <a:r>
              <a:rPr lang="en-US" sz="7400" b="1" dirty="0" smtClean="0">
                <a:latin typeface="Times New Roman" panose="02020603050405020304" pitchFamily="18" charset="0"/>
                <a:cs typeface="Times New Roman" panose="02020603050405020304" pitchFamily="18" charset="0"/>
              </a:rPr>
              <a:t>Based</a:t>
            </a:r>
          </a:p>
          <a:p>
            <a:pPr marL="0" indent="0" algn="ctr">
              <a:buNone/>
            </a:pPr>
            <a:r>
              <a:rPr lang="en-US" sz="7400" b="1" dirty="0" smtClean="0">
                <a:latin typeface="Times New Roman" panose="02020603050405020304" pitchFamily="18" charset="0"/>
                <a:cs typeface="Times New Roman" panose="02020603050405020304" pitchFamily="18" charset="0"/>
              </a:rPr>
              <a:t> </a:t>
            </a:r>
            <a:r>
              <a:rPr lang="en-US" sz="7400" b="1" dirty="0">
                <a:latin typeface="Times New Roman" panose="02020603050405020304" pitchFamily="18" charset="0"/>
                <a:cs typeface="Times New Roman" panose="02020603050405020304" pitchFamily="18" charset="0"/>
              </a:rPr>
              <a:t>Program </a:t>
            </a:r>
            <a:r>
              <a:rPr lang="en-US" sz="7400" b="1" dirty="0" smtClean="0">
                <a:latin typeface="Times New Roman" panose="02020603050405020304" pitchFamily="18" charset="0"/>
                <a:cs typeface="Times New Roman" panose="02020603050405020304" pitchFamily="18" charset="0"/>
              </a:rPr>
              <a:t>Implementation</a:t>
            </a:r>
          </a:p>
          <a:p>
            <a:pPr marL="0" indent="0" algn="ctr">
              <a:buNone/>
            </a:pPr>
            <a:endParaRPr lang="en-US" sz="68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en-US" sz="6800" dirty="0" smtClean="0">
                <a:latin typeface="Times New Roman" panose="02020603050405020304" pitchFamily="18" charset="0"/>
                <a:cs typeface="Times New Roman" panose="02020603050405020304" pitchFamily="18" charset="0"/>
              </a:rPr>
              <a:t>       Utilizing </a:t>
            </a:r>
            <a:r>
              <a:rPr lang="en-US" sz="6800" dirty="0">
                <a:latin typeface="Times New Roman" panose="02020603050405020304" pitchFamily="18" charset="0"/>
                <a:cs typeface="Times New Roman" panose="02020603050405020304" pitchFamily="18" charset="0"/>
              </a:rPr>
              <a:t>evidence based decision making ensures the successful implementation of policy and programs; and </a:t>
            </a:r>
            <a:r>
              <a:rPr lang="en-US" sz="6800" dirty="0" smtClean="0">
                <a:latin typeface="Times New Roman" panose="02020603050405020304" pitchFamily="18" charset="0"/>
                <a:cs typeface="Times New Roman" panose="02020603050405020304" pitchFamily="18" charset="0"/>
              </a:rPr>
              <a:t>positively </a:t>
            </a:r>
            <a:r>
              <a:rPr lang="en-US" sz="6800" dirty="0">
                <a:latin typeface="Times New Roman" panose="02020603050405020304" pitchFamily="18" charset="0"/>
                <a:cs typeface="Times New Roman" panose="02020603050405020304" pitchFamily="18" charset="0"/>
              </a:rPr>
              <a:t>influences student learning and achievement (Campbell &amp; Levin, 2009; Flowers &amp; Carpenter, 2009). </a:t>
            </a:r>
            <a:r>
              <a:rPr lang="en-US" sz="6800" dirty="0" smtClean="0">
                <a:latin typeface="Times New Roman" panose="02020603050405020304" pitchFamily="18" charset="0"/>
                <a:cs typeface="Times New Roman" panose="02020603050405020304" pitchFamily="18" charset="0"/>
              </a:rPr>
              <a:t>Program </a:t>
            </a:r>
            <a:r>
              <a:rPr lang="en-US" sz="6800" dirty="0">
                <a:latin typeface="Times New Roman" panose="02020603050405020304" pitchFamily="18" charset="0"/>
                <a:cs typeface="Times New Roman" panose="02020603050405020304" pitchFamily="18" charset="0"/>
              </a:rPr>
              <a:t>coherence allows educators to cooperatively link curriculum, effective instructional practices, and assessments (Oxley, 2008).  Program coherence allows for greater school level efficiency and student achievement (Oxley, 2008).  Utilizing evidence based decision making provides for greater implementation success and greater student achievement (Campbell &amp; Levin, 2009; </a:t>
            </a:r>
            <a:r>
              <a:rPr lang="en-US" sz="6800" dirty="0" err="1">
                <a:latin typeface="Times New Roman" panose="02020603050405020304" pitchFamily="18" charset="0"/>
                <a:cs typeface="Times New Roman" panose="02020603050405020304" pitchFamily="18" charset="0"/>
              </a:rPr>
              <a:t>Huitt</a:t>
            </a:r>
            <a:r>
              <a:rPr lang="en-US" sz="6800" dirty="0">
                <a:latin typeface="Times New Roman" panose="02020603050405020304" pitchFamily="18" charset="0"/>
                <a:cs typeface="Times New Roman" panose="02020603050405020304" pitchFamily="18" charset="0"/>
              </a:rPr>
              <a:t> et al., 2009).  </a:t>
            </a:r>
          </a:p>
          <a:p>
            <a:endParaRPr lang="en-US" sz="4400" dirty="0"/>
          </a:p>
        </p:txBody>
      </p:sp>
      <p:sp>
        <p:nvSpPr>
          <p:cNvPr id="4" name="Content Placeholder 3"/>
          <p:cNvSpPr>
            <a:spLocks noGrp="1"/>
          </p:cNvSpPr>
          <p:nvPr>
            <p:ph sz="half" idx="2"/>
          </p:nvPr>
        </p:nvSpPr>
        <p:spPr/>
        <p:txBody>
          <a:bodyPr>
            <a:normAutofit fontScale="25000" lnSpcReduction="20000"/>
          </a:bodyPr>
          <a:lstStyle/>
          <a:p>
            <a:r>
              <a:rPr lang="en-US" sz="16600" dirty="0">
                <a:latin typeface="Times New Roman" panose="02020603050405020304" pitchFamily="18" charset="0"/>
                <a:cs typeface="Times New Roman" panose="02020603050405020304" pitchFamily="18" charset="0"/>
              </a:rPr>
              <a:t>Set goals high/have </a:t>
            </a:r>
            <a:r>
              <a:rPr lang="en-US" sz="16600" dirty="0" smtClean="0">
                <a:latin typeface="Times New Roman" panose="02020603050405020304" pitchFamily="18" charset="0"/>
                <a:cs typeface="Times New Roman" panose="02020603050405020304" pitchFamily="18" charset="0"/>
              </a:rPr>
              <a:t>expectations</a:t>
            </a:r>
          </a:p>
          <a:p>
            <a:endParaRPr lang="en-US" sz="16600" dirty="0">
              <a:latin typeface="Times New Roman" panose="02020603050405020304" pitchFamily="18" charset="0"/>
              <a:cs typeface="Times New Roman" panose="02020603050405020304" pitchFamily="18" charset="0"/>
            </a:endParaRPr>
          </a:p>
          <a:p>
            <a:r>
              <a:rPr lang="en-US" sz="16600" dirty="0">
                <a:latin typeface="Times New Roman" panose="02020603050405020304" pitchFamily="18" charset="0"/>
                <a:cs typeface="Times New Roman" panose="02020603050405020304" pitchFamily="18" charset="0"/>
              </a:rPr>
              <a:t>Seek </a:t>
            </a:r>
            <a:r>
              <a:rPr lang="en-US" sz="16600" i="1" dirty="0">
                <a:latin typeface="Times New Roman" panose="02020603050405020304" pitchFamily="18" charset="0"/>
                <a:cs typeface="Times New Roman" panose="02020603050405020304" pitchFamily="18" charset="0"/>
              </a:rPr>
              <a:t>safe</a:t>
            </a:r>
            <a:r>
              <a:rPr lang="en-US" sz="16600" dirty="0">
                <a:latin typeface="Times New Roman" panose="02020603050405020304" pitchFamily="18" charset="0"/>
                <a:cs typeface="Times New Roman" panose="02020603050405020304" pitchFamily="18" charset="0"/>
              </a:rPr>
              <a:t> social </a:t>
            </a:r>
            <a:r>
              <a:rPr lang="en-US" sz="16600" dirty="0" smtClean="0">
                <a:latin typeface="Times New Roman" panose="02020603050405020304" pitchFamily="18" charset="0"/>
                <a:cs typeface="Times New Roman" panose="02020603050405020304" pitchFamily="18" charset="0"/>
              </a:rPr>
              <a:t>situations</a:t>
            </a:r>
          </a:p>
          <a:p>
            <a:endParaRPr lang="en-US" sz="16600" dirty="0">
              <a:latin typeface="Times New Roman" panose="02020603050405020304" pitchFamily="18" charset="0"/>
              <a:cs typeface="Times New Roman" panose="02020603050405020304" pitchFamily="18" charset="0"/>
            </a:endParaRPr>
          </a:p>
          <a:p>
            <a:r>
              <a:rPr lang="en-US" sz="16600" dirty="0"/>
              <a:t> </a:t>
            </a:r>
            <a:r>
              <a:rPr lang="en-US" sz="16600" dirty="0">
                <a:latin typeface="Times New Roman" panose="02020603050405020304" pitchFamily="18" charset="0"/>
                <a:cs typeface="Times New Roman" panose="02020603050405020304" pitchFamily="18" charset="0"/>
              </a:rPr>
              <a:t>Advocate </a:t>
            </a:r>
            <a:endParaRPr lang="en-US" sz="16600" dirty="0"/>
          </a:p>
          <a:p>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0393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284" y="521018"/>
            <a:ext cx="10515600" cy="2852737"/>
          </a:xfrm>
        </p:spPr>
        <p:txBody>
          <a:bodyPr/>
          <a:lstStyle/>
          <a:p>
            <a:pPr algn="ctr"/>
            <a:r>
              <a:rPr lang="en-US" sz="8800" b="1" dirty="0" smtClean="0">
                <a:latin typeface="Times New Roman" panose="02020603050405020304" pitchFamily="18" charset="0"/>
                <a:cs typeface="Times New Roman" panose="02020603050405020304" pitchFamily="18" charset="0"/>
              </a:rPr>
              <a:t>Implement Strategies</a:t>
            </a:r>
            <a:r>
              <a:rPr lang="en-US" b="1" dirty="0" smtClean="0"/>
              <a:t/>
            </a:r>
            <a:br>
              <a:rPr lang="en-US" b="1" dirty="0" smtClean="0"/>
            </a:br>
            <a:endParaRPr lang="en-US" b="1" dirty="0"/>
          </a:p>
        </p:txBody>
      </p:sp>
      <p:sp>
        <p:nvSpPr>
          <p:cNvPr id="3" name="Text Placeholder 2"/>
          <p:cNvSpPr>
            <a:spLocks noGrp="1"/>
          </p:cNvSpPr>
          <p:nvPr>
            <p:ph type="body" idx="1"/>
          </p:nvPr>
        </p:nvSpPr>
        <p:spPr>
          <a:xfrm>
            <a:off x="609782" y="3583623"/>
            <a:ext cx="10515600" cy="1500187"/>
          </a:xfrm>
        </p:spPr>
        <p:txBody>
          <a:bodyPr>
            <a:normAutofit/>
          </a:bodyPr>
          <a:lstStyle/>
          <a:p>
            <a:pPr algn="ctr"/>
            <a:r>
              <a:rPr lang="en-US" sz="9600" b="1" dirty="0" smtClean="0">
                <a:latin typeface="Times New Roman" panose="02020603050405020304" pitchFamily="18" charset="0"/>
                <a:cs typeface="Times New Roman" panose="02020603050405020304" pitchFamily="18" charset="0"/>
              </a:rPr>
              <a:t>Home and School</a:t>
            </a:r>
            <a:endParaRPr lang="en-US" sz="9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0984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b="1" dirty="0" smtClean="0">
                <a:latin typeface="Times New Roman" panose="02020603050405020304" pitchFamily="18" charset="0"/>
                <a:cs typeface="Times New Roman" panose="02020603050405020304" pitchFamily="18" charset="0"/>
              </a:rPr>
              <a:t>School</a:t>
            </a:r>
            <a:endParaRPr lang="en-US" sz="9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p:txBody>
          <a:bodyPr>
            <a:normAutofit fontScale="92500" lnSpcReduction="10000"/>
          </a:bodyPr>
          <a:lstStyle/>
          <a:p>
            <a:r>
              <a:rPr lang="en-US" dirty="0" smtClean="0">
                <a:latin typeface="Times New Roman" panose="02020603050405020304" pitchFamily="18" charset="0"/>
                <a:cs typeface="Times New Roman" panose="02020603050405020304" pitchFamily="18" charset="0"/>
              </a:rPr>
              <a:t>Respect the process/Teamwork</a:t>
            </a:r>
          </a:p>
          <a:p>
            <a:r>
              <a:rPr lang="en-US" dirty="0" smtClean="0">
                <a:latin typeface="Times New Roman" panose="02020603050405020304" pitchFamily="18" charset="0"/>
                <a:cs typeface="Times New Roman" panose="02020603050405020304" pitchFamily="18" charset="0"/>
              </a:rPr>
              <a:t>Restate party’s position</a:t>
            </a:r>
          </a:p>
          <a:p>
            <a:r>
              <a:rPr lang="en-US" dirty="0" smtClean="0">
                <a:latin typeface="Times New Roman" panose="02020603050405020304" pitchFamily="18" charset="0"/>
                <a:cs typeface="Times New Roman" panose="02020603050405020304" pitchFamily="18" charset="0"/>
              </a:rPr>
              <a:t>Discover underlying interest or need</a:t>
            </a:r>
          </a:p>
          <a:p>
            <a:r>
              <a:rPr lang="en-US" dirty="0" smtClean="0">
                <a:latin typeface="Times New Roman" panose="02020603050405020304" pitchFamily="18" charset="0"/>
                <a:cs typeface="Times New Roman" panose="02020603050405020304" pitchFamily="18" charset="0"/>
              </a:rPr>
              <a:t>Remind everyone of all the little agreements</a:t>
            </a:r>
          </a:p>
          <a:p>
            <a:r>
              <a:rPr lang="en-US" dirty="0" smtClean="0">
                <a:latin typeface="Times New Roman" panose="02020603050405020304" pitchFamily="18" charset="0"/>
                <a:cs typeface="Times New Roman" panose="02020603050405020304" pitchFamily="18" charset="0"/>
              </a:rPr>
              <a:t>Focus on future</a:t>
            </a:r>
          </a:p>
          <a:p>
            <a:r>
              <a:rPr lang="en-US" dirty="0" smtClean="0">
                <a:latin typeface="Times New Roman" panose="02020603050405020304" pitchFamily="18" charset="0"/>
                <a:cs typeface="Times New Roman" panose="02020603050405020304" pitchFamily="18" charset="0"/>
              </a:rPr>
              <a:t>Maintain data</a:t>
            </a:r>
          </a:p>
          <a:p>
            <a:r>
              <a:rPr lang="en-US" dirty="0" smtClean="0">
                <a:latin typeface="Times New Roman" panose="02020603050405020304" pitchFamily="18" charset="0"/>
                <a:cs typeface="Times New Roman" panose="02020603050405020304" pitchFamily="18" charset="0"/>
              </a:rPr>
              <a:t>Be reasonable </a:t>
            </a:r>
          </a:p>
          <a:p>
            <a:pPr marL="0" indent="0">
              <a:buNone/>
            </a:pP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p:txBody>
          <a:bodyPr>
            <a:normAutofit fontScale="92500" lnSpcReduction="10000"/>
          </a:bodyPr>
          <a:lstStyle/>
          <a:p>
            <a:r>
              <a:rPr lang="en-US" dirty="0" smtClean="0">
                <a:latin typeface="Times New Roman" panose="02020603050405020304" pitchFamily="18" charset="0"/>
                <a:cs typeface="Times New Roman" panose="02020603050405020304" pitchFamily="18" charset="0"/>
              </a:rPr>
              <a:t>Shift topic</a:t>
            </a:r>
          </a:p>
          <a:p>
            <a:r>
              <a:rPr lang="en-US" dirty="0" smtClean="0">
                <a:latin typeface="Times New Roman" panose="02020603050405020304" pitchFamily="18" charset="0"/>
                <a:cs typeface="Times New Roman" panose="02020603050405020304" pitchFamily="18" charset="0"/>
              </a:rPr>
              <a:t>State and stick with the FACTS</a:t>
            </a:r>
          </a:p>
          <a:p>
            <a:r>
              <a:rPr lang="en-US" dirty="0">
                <a:latin typeface="Times New Roman" panose="02020603050405020304" pitchFamily="18" charset="0"/>
                <a:cs typeface="Times New Roman" panose="02020603050405020304" pitchFamily="18" charset="0"/>
              </a:rPr>
              <a:t>Propose an </a:t>
            </a:r>
            <a:r>
              <a:rPr lang="en-US" dirty="0" smtClean="0">
                <a:latin typeface="Times New Roman" panose="02020603050405020304" pitchFamily="18" charset="0"/>
                <a:cs typeface="Times New Roman" panose="02020603050405020304" pitchFamily="18" charset="0"/>
              </a:rPr>
              <a:t>option/Make a proposal</a:t>
            </a:r>
          </a:p>
          <a:p>
            <a:r>
              <a:rPr lang="en-US" dirty="0" smtClean="0">
                <a:latin typeface="Times New Roman" panose="02020603050405020304" pitchFamily="18" charset="0"/>
                <a:cs typeface="Times New Roman" panose="02020603050405020304" pitchFamily="18" charset="0"/>
              </a:rPr>
              <a:t>Balance talking time </a:t>
            </a:r>
          </a:p>
          <a:p>
            <a:r>
              <a:rPr lang="en-US" dirty="0" smtClean="0">
                <a:latin typeface="Times New Roman" panose="02020603050405020304" pitchFamily="18" charset="0"/>
                <a:cs typeface="Times New Roman" panose="02020603050405020304" pitchFamily="18" charset="0"/>
              </a:rPr>
              <a:t>Develop criteria for a successful outcome</a:t>
            </a:r>
          </a:p>
          <a:p>
            <a:r>
              <a:rPr lang="en-US" dirty="0" smtClean="0">
                <a:latin typeface="Times New Roman" panose="02020603050405020304" pitchFamily="18" charset="0"/>
                <a:cs typeface="Times New Roman" panose="02020603050405020304" pitchFamily="18" charset="0"/>
              </a:rPr>
              <a:t>Use brainstorming</a:t>
            </a: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Listen to your student (behavior is communication)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1365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9600" b="1" dirty="0" smtClean="0">
                <a:latin typeface="Times New Roman" panose="02020603050405020304" pitchFamily="18" charset="0"/>
                <a:cs typeface="Times New Roman" panose="02020603050405020304" pitchFamily="18" charset="0"/>
              </a:rPr>
              <a:t>Home</a:t>
            </a:r>
            <a:endParaRPr lang="en-US" sz="9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838199" y="1825625"/>
            <a:ext cx="10239103" cy="4351338"/>
          </a:xfrm>
        </p:spPr>
        <p:txBody>
          <a:bodyPr>
            <a:normAutofit/>
          </a:bodyPr>
          <a:lstStyle/>
          <a:p>
            <a:r>
              <a:rPr lang="en-US" sz="3600" dirty="0">
                <a:latin typeface="Times New Roman" panose="02020603050405020304" pitchFamily="18" charset="0"/>
                <a:cs typeface="Times New Roman" panose="02020603050405020304" pitchFamily="18" charset="0"/>
              </a:rPr>
              <a:t>Ask questions </a:t>
            </a:r>
            <a:endParaRPr lang="en-US" sz="3600" dirty="0" smtClean="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Educate/Advocate/Be proactive </a:t>
            </a:r>
          </a:p>
          <a:p>
            <a:r>
              <a:rPr lang="en-US" sz="3600" dirty="0" smtClean="0">
                <a:latin typeface="Times New Roman" panose="02020603050405020304" pitchFamily="18" charset="0"/>
                <a:cs typeface="Times New Roman" panose="02020603050405020304" pitchFamily="18" charset="0"/>
              </a:rPr>
              <a:t>Diligent in expectations and follow through</a:t>
            </a:r>
          </a:p>
          <a:p>
            <a:r>
              <a:rPr lang="en-US" sz="3600" dirty="0">
                <a:latin typeface="Times New Roman" panose="02020603050405020304" pitchFamily="18" charset="0"/>
                <a:cs typeface="Times New Roman" panose="02020603050405020304" pitchFamily="18" charset="0"/>
              </a:rPr>
              <a:t>Attain a working knowledge of local and regional entities</a:t>
            </a:r>
          </a:p>
          <a:p>
            <a:pPr marL="0" indent="0">
              <a:buNone/>
            </a:pPr>
            <a:endParaRPr lang="en-US" dirty="0"/>
          </a:p>
        </p:txBody>
      </p:sp>
    </p:spTree>
    <p:extLst>
      <p:ext uri="{BB962C8B-B14F-4D97-AF65-F5344CB8AC3E}">
        <p14:creationId xmlns:p14="http://schemas.microsoft.com/office/powerpoint/2010/main" val="36789936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TotalTime>
  <Words>777</Words>
  <Application>Microsoft Office PowerPoint</Application>
  <PresentationFormat>Widescreen</PresentationFormat>
  <Paragraphs>123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Special Education:  Tools for Success at School and Home</vt:lpstr>
      <vt:lpstr>Questions</vt:lpstr>
      <vt:lpstr>Common Concerns</vt:lpstr>
      <vt:lpstr>Know Your Rights and Responsibilities </vt:lpstr>
      <vt:lpstr>Process of checks and balances (hoops) </vt:lpstr>
      <vt:lpstr>Evaluate </vt:lpstr>
      <vt:lpstr>Implement Strategies </vt:lpstr>
      <vt:lpstr>School</vt:lpstr>
      <vt:lpstr>Home</vt:lpstr>
      <vt:lpstr>Home </vt:lpstr>
      <vt:lpstr>PowerPoint Presentation</vt:lpstr>
      <vt:lpstr>PowerPoint Presentation</vt:lpstr>
      <vt:lpstr>Questions</vt:lpstr>
    </vt:vector>
  </TitlesOfParts>
  <Company>Hamilton Co. Dept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Education:  Tools for Success at School and Home</dc:title>
  <dc:creator>Angela Bouch</dc:creator>
  <cp:lastModifiedBy>BOUCH ANGELA</cp:lastModifiedBy>
  <cp:revision>23</cp:revision>
  <cp:lastPrinted>2018-04-09T17:20:44Z</cp:lastPrinted>
  <dcterms:created xsi:type="dcterms:W3CDTF">2018-04-09T13:05:05Z</dcterms:created>
  <dcterms:modified xsi:type="dcterms:W3CDTF">2018-04-09T18:08:37Z</dcterms:modified>
</cp:coreProperties>
</file>