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301" r:id="rId3"/>
    <p:sldId id="329" r:id="rId4"/>
    <p:sldId id="328" r:id="rId5"/>
    <p:sldId id="309" r:id="rId6"/>
    <p:sldId id="310" r:id="rId7"/>
    <p:sldId id="311" r:id="rId8"/>
    <p:sldId id="312" r:id="rId9"/>
    <p:sldId id="313" r:id="rId10"/>
    <p:sldId id="302" r:id="rId11"/>
    <p:sldId id="303" r:id="rId12"/>
    <p:sldId id="305" r:id="rId13"/>
    <p:sldId id="304" r:id="rId14"/>
    <p:sldId id="314" r:id="rId15"/>
    <p:sldId id="291" r:id="rId16"/>
    <p:sldId id="272" r:id="rId17"/>
    <p:sldId id="273" r:id="rId18"/>
    <p:sldId id="274" r:id="rId19"/>
    <p:sldId id="277" r:id="rId20"/>
    <p:sldId id="278" r:id="rId21"/>
    <p:sldId id="279" r:id="rId22"/>
    <p:sldId id="280" r:id="rId23"/>
    <p:sldId id="281" r:id="rId24"/>
    <p:sldId id="282" r:id="rId25"/>
    <p:sldId id="283" r:id="rId26"/>
    <p:sldId id="284" r:id="rId27"/>
    <p:sldId id="285" r:id="rId28"/>
    <p:sldId id="289" r:id="rId29"/>
    <p:sldId id="315" r:id="rId30"/>
    <p:sldId id="316" r:id="rId31"/>
    <p:sldId id="288" r:id="rId32"/>
    <p:sldId id="317" r:id="rId33"/>
    <p:sldId id="318" r:id="rId34"/>
    <p:sldId id="319" r:id="rId35"/>
    <p:sldId id="320" r:id="rId36"/>
    <p:sldId id="322" r:id="rId37"/>
    <p:sldId id="323" r:id="rId38"/>
    <p:sldId id="324" r:id="rId39"/>
    <p:sldId id="286" r:id="rId40"/>
    <p:sldId id="287" r:id="rId41"/>
    <p:sldId id="327" r:id="rId42"/>
    <p:sldId id="330" r:id="rId43"/>
    <p:sldId id="290" r:id="rId44"/>
    <p:sldId id="30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9"/>
    <p:restoredTop sz="89232"/>
  </p:normalViewPr>
  <p:slideViewPr>
    <p:cSldViewPr snapToGrid="0" snapToObjects="1">
      <p:cViewPr varScale="1">
        <p:scale>
          <a:sx n="81" d="100"/>
          <a:sy n="81" d="100"/>
        </p:scale>
        <p:origin x="16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228B7-ADBF-AC4D-80F5-73DBF4A0CFD0}" type="datetimeFigureOut">
              <a:rPr lang="en-US" smtClean="0"/>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0DE41-4F3D-E340-A5D1-128C050565BE}" type="slidenum">
              <a:rPr lang="en-US" smtClean="0"/>
              <a:t>‹#›</a:t>
            </a:fld>
            <a:endParaRPr lang="en-US"/>
          </a:p>
        </p:txBody>
      </p:sp>
    </p:spTree>
    <p:extLst>
      <p:ext uri="{BB962C8B-B14F-4D97-AF65-F5344CB8AC3E}">
        <p14:creationId xmlns:p14="http://schemas.microsoft.com/office/powerpoint/2010/main" val="756076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why this is difficult to achieve.</a:t>
            </a:r>
            <a:r>
              <a:rPr lang="en-US" baseline="0" dirty="0"/>
              <a:t> Typically the people we serve are described in terms of what is wrong, their challenges, their risks, and their needs, NOT in terms of what they are good at, positive personal characteristics, and how they define meaning. We start with reputations, or what we’ve heard. And, this is CRITICAL</a:t>
            </a:r>
            <a:endParaRPr lang="en-US" dirty="0"/>
          </a:p>
        </p:txBody>
      </p:sp>
      <p:sp>
        <p:nvSpPr>
          <p:cNvPr id="4" name="Slide Number Placeholder 3"/>
          <p:cNvSpPr>
            <a:spLocks noGrp="1"/>
          </p:cNvSpPr>
          <p:nvPr>
            <p:ph type="sldNum" sz="quarter" idx="10"/>
          </p:nvPr>
        </p:nvSpPr>
        <p:spPr/>
        <p:txBody>
          <a:bodyPr/>
          <a:lstStyle/>
          <a:p>
            <a:fld id="{6CD6A527-9174-424B-BB0E-33E3B98F5D1B}" type="slidenum">
              <a:rPr lang="en-US" smtClean="0"/>
              <a:t>2</a:t>
            </a:fld>
            <a:endParaRPr lang="en-US"/>
          </a:p>
        </p:txBody>
      </p:sp>
    </p:spTree>
    <p:extLst>
      <p:ext uri="{BB962C8B-B14F-4D97-AF65-F5344CB8AC3E}">
        <p14:creationId xmlns:p14="http://schemas.microsoft.com/office/powerpoint/2010/main" val="317468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we consider these things and tap into our strengths in our everyday activities is because when we achieve flow, we are flourishing.</a:t>
            </a:r>
            <a:r>
              <a:rPr lang="en-US" baseline="0" dirty="0"/>
              <a:t> What gets us to flourish, not just stagnate or remain comfortable with the status quo? How do we then use the value of this to improve outcomes for our students? today we will review this, keeping in mind we are all trying to achieve flow and a state of flourishing, including our students. When we achieve this, problems are much less problematic.</a:t>
            </a:r>
            <a:endParaRPr lang="en-US" dirty="0"/>
          </a:p>
        </p:txBody>
      </p:sp>
      <p:sp>
        <p:nvSpPr>
          <p:cNvPr id="4" name="Slide Number Placeholder 3"/>
          <p:cNvSpPr>
            <a:spLocks noGrp="1"/>
          </p:cNvSpPr>
          <p:nvPr>
            <p:ph type="sldNum" sz="quarter" idx="10"/>
          </p:nvPr>
        </p:nvSpPr>
        <p:spPr/>
        <p:txBody>
          <a:bodyPr/>
          <a:lstStyle/>
          <a:p>
            <a:fld id="{9DBDA6BA-9959-AF40-8EA7-27D12436CE0C}" type="slidenum">
              <a:rPr lang="en-US" smtClean="0"/>
              <a:t>14</a:t>
            </a:fld>
            <a:endParaRPr lang="en-US"/>
          </a:p>
        </p:txBody>
      </p:sp>
    </p:spTree>
    <p:extLst>
      <p:ext uri="{BB962C8B-B14F-4D97-AF65-F5344CB8AC3E}">
        <p14:creationId xmlns:p14="http://schemas.microsoft.com/office/powerpoint/2010/main" val="43534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build communities</a:t>
            </a:r>
            <a:r>
              <a:rPr lang="en-US" baseline="0" dirty="0"/>
              <a:t> like you as a group and like those that your school, you need to look inside first. </a:t>
            </a:r>
            <a:endParaRPr lang="en-US" dirty="0"/>
          </a:p>
          <a:p>
            <a:r>
              <a:rPr lang="en-US" dirty="0"/>
              <a:t>Human connection exercise (turn</a:t>
            </a:r>
            <a:r>
              <a:rPr lang="en-US" baseline="0" dirty="0"/>
              <a:t> and say hello vs Stand and give High 5 and say hello) </a:t>
            </a:r>
            <a:endParaRPr lang="en-US" dirty="0"/>
          </a:p>
          <a:p>
            <a:r>
              <a:rPr lang="en-US" dirty="0"/>
              <a:t>Gratitude exercise</a:t>
            </a:r>
          </a:p>
        </p:txBody>
      </p:sp>
      <p:sp>
        <p:nvSpPr>
          <p:cNvPr id="4" name="Slide Number Placeholder 3"/>
          <p:cNvSpPr>
            <a:spLocks noGrp="1"/>
          </p:cNvSpPr>
          <p:nvPr>
            <p:ph type="sldNum" sz="quarter" idx="10"/>
          </p:nvPr>
        </p:nvSpPr>
        <p:spPr/>
        <p:txBody>
          <a:bodyPr/>
          <a:lstStyle/>
          <a:p>
            <a:fld id="{C38BB4ED-06BB-4DF0-B12E-0DCB37E40CE2}" type="slidenum">
              <a:rPr lang="en-US" smtClean="0"/>
              <a:t>29</a:t>
            </a:fld>
            <a:endParaRPr lang="en-US"/>
          </a:p>
        </p:txBody>
      </p:sp>
    </p:spTree>
    <p:extLst>
      <p:ext uri="{BB962C8B-B14F-4D97-AF65-F5344CB8AC3E}">
        <p14:creationId xmlns:p14="http://schemas.microsoft.com/office/powerpoint/2010/main" val="354663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parents are very involved and concerned for his future. The parents want the best for their child. The parents are great advocates. </a:t>
            </a:r>
            <a:endParaRPr lang="en-US" dirty="0"/>
          </a:p>
        </p:txBody>
      </p:sp>
      <p:sp>
        <p:nvSpPr>
          <p:cNvPr id="4" name="Slide Number Placeholder 3"/>
          <p:cNvSpPr>
            <a:spLocks noGrp="1"/>
          </p:cNvSpPr>
          <p:nvPr>
            <p:ph type="sldNum" sz="quarter" idx="10"/>
          </p:nvPr>
        </p:nvSpPr>
        <p:spPr/>
        <p:txBody>
          <a:bodyPr/>
          <a:lstStyle/>
          <a:p>
            <a:fld id="{9DBDA6BA-9959-AF40-8EA7-27D12436CE0C}" type="slidenum">
              <a:rPr lang="en-US" smtClean="0"/>
              <a:t>35</a:t>
            </a:fld>
            <a:endParaRPr lang="en-US"/>
          </a:p>
        </p:txBody>
      </p:sp>
    </p:spTree>
    <p:extLst>
      <p:ext uri="{BB962C8B-B14F-4D97-AF65-F5344CB8AC3E}">
        <p14:creationId xmlns:p14="http://schemas.microsoft.com/office/powerpoint/2010/main" val="55727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has a good sense of adventure. </a:t>
            </a:r>
          </a:p>
          <a:p>
            <a:r>
              <a:rPr lang="en-US" dirty="0"/>
              <a:t>She wants</a:t>
            </a:r>
            <a:r>
              <a:rPr lang="en-US" baseline="0" dirty="0"/>
              <a:t> to avoid getting in trouble.</a:t>
            </a:r>
          </a:p>
          <a:p>
            <a:r>
              <a:rPr lang="en-US" baseline="0" dirty="0"/>
              <a:t>She is creative with getting her needs met. </a:t>
            </a:r>
          </a:p>
          <a:p>
            <a:endParaRPr lang="en-US" dirty="0"/>
          </a:p>
        </p:txBody>
      </p:sp>
      <p:sp>
        <p:nvSpPr>
          <p:cNvPr id="4" name="Slide Number Placeholder 3"/>
          <p:cNvSpPr>
            <a:spLocks noGrp="1"/>
          </p:cNvSpPr>
          <p:nvPr>
            <p:ph type="sldNum" sz="quarter" idx="10"/>
          </p:nvPr>
        </p:nvSpPr>
        <p:spPr/>
        <p:txBody>
          <a:bodyPr/>
          <a:lstStyle/>
          <a:p>
            <a:fld id="{9DBDA6BA-9959-AF40-8EA7-27D12436CE0C}" type="slidenum">
              <a:rPr lang="en-US" smtClean="0"/>
              <a:t>36</a:t>
            </a:fld>
            <a:endParaRPr lang="en-US"/>
          </a:p>
        </p:txBody>
      </p:sp>
    </p:spTree>
    <p:extLst>
      <p:ext uri="{BB962C8B-B14F-4D97-AF65-F5344CB8AC3E}">
        <p14:creationId xmlns:p14="http://schemas.microsoft.com/office/powerpoint/2010/main" val="460815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has impulse</a:t>
            </a:r>
            <a:r>
              <a:rPr lang="en-US" baseline="0" dirty="0"/>
              <a:t> control difficulties (receptive language difficulties) and can’t stop himself before he behaves. </a:t>
            </a:r>
          </a:p>
          <a:p>
            <a:r>
              <a:rPr lang="en-US" baseline="0" dirty="0"/>
              <a:t>We haven’t clearly communicated our expectations. </a:t>
            </a:r>
          </a:p>
          <a:p>
            <a:endParaRPr lang="en-US" dirty="0"/>
          </a:p>
        </p:txBody>
      </p:sp>
      <p:sp>
        <p:nvSpPr>
          <p:cNvPr id="4" name="Slide Number Placeholder 3"/>
          <p:cNvSpPr>
            <a:spLocks noGrp="1"/>
          </p:cNvSpPr>
          <p:nvPr>
            <p:ph type="sldNum" sz="quarter" idx="10"/>
          </p:nvPr>
        </p:nvSpPr>
        <p:spPr/>
        <p:txBody>
          <a:bodyPr/>
          <a:lstStyle/>
          <a:p>
            <a:fld id="{9DBDA6BA-9959-AF40-8EA7-27D12436CE0C}" type="slidenum">
              <a:rPr lang="en-US" smtClean="0"/>
              <a:t>37</a:t>
            </a:fld>
            <a:endParaRPr lang="en-US"/>
          </a:p>
        </p:txBody>
      </p:sp>
    </p:spTree>
    <p:extLst>
      <p:ext uri="{BB962C8B-B14F-4D97-AF65-F5344CB8AC3E}">
        <p14:creationId xmlns:p14="http://schemas.microsoft.com/office/powerpoint/2010/main" val="420131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BDA6BA-9959-AF40-8EA7-27D12436CE0C}" type="slidenum">
              <a:rPr lang="en-US" smtClean="0"/>
              <a:t>38</a:t>
            </a:fld>
            <a:endParaRPr lang="en-US"/>
          </a:p>
        </p:txBody>
      </p:sp>
    </p:spTree>
    <p:extLst>
      <p:ext uri="{BB962C8B-B14F-4D97-AF65-F5344CB8AC3E}">
        <p14:creationId xmlns:p14="http://schemas.microsoft.com/office/powerpoint/2010/main" val="71647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strengths</a:t>
            </a:r>
            <a:r>
              <a:rPr lang="en-US" baseline="0" dirty="0"/>
              <a:t> likely inherent in the person give the brief description?</a:t>
            </a:r>
          </a:p>
          <a:p>
            <a:r>
              <a:rPr lang="en-US" baseline="0" dirty="0"/>
              <a:t>How can you use that to develop a new strategy or direct it to help the person thrive? </a:t>
            </a:r>
          </a:p>
          <a:p>
            <a:pPr marL="228600" indent="-228600">
              <a:buAutoNum type="arabicPeriod"/>
            </a:pPr>
            <a:r>
              <a:rPr lang="en-US" baseline="0" dirty="0"/>
              <a:t>Honesty – student is telling the truth, and needs new ways to ask for help. We need to change our approach and how we teach.</a:t>
            </a:r>
          </a:p>
          <a:p>
            <a:pPr marL="228600" indent="-228600">
              <a:buAutoNum type="arabicPeriod"/>
            </a:pPr>
            <a:r>
              <a:rPr lang="en-US" baseline="0" dirty="0"/>
              <a:t>Forgiveness – student is resilient and willing to forgive and forget; could be channeled into theater, or acting. </a:t>
            </a:r>
          </a:p>
          <a:p>
            <a:pPr marL="228600" indent="-228600">
              <a:buAutoNum type="arabicPeriod"/>
            </a:pPr>
            <a:r>
              <a:rPr lang="en-US" dirty="0"/>
              <a:t>Love</a:t>
            </a:r>
            <a:r>
              <a:rPr lang="en-US" baseline="0" dirty="0"/>
              <a:t> of learning &amp; curiosity </a:t>
            </a:r>
            <a:r>
              <a:rPr lang="mr-IN" baseline="0" dirty="0"/>
              <a:t>–</a:t>
            </a:r>
            <a:r>
              <a:rPr lang="en-US" baseline="0" dirty="0"/>
              <a:t> classes on building, making things, e.g., home depot; or depending on age, work at place where they disassemble electronics; can we include this in our lessons? How we teach certain topics like science, math, </a:t>
            </a:r>
            <a:r>
              <a:rPr lang="en-US" baseline="0" dirty="0" err="1"/>
              <a:t>etc</a:t>
            </a:r>
            <a:r>
              <a:rPr lang="en-US" baseline="0" dirty="0"/>
              <a:t>?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CD6A527-9174-424B-BB0E-33E3B98F5D1B}" type="slidenum">
              <a:rPr lang="en-US" smtClean="0"/>
              <a:t>41</a:t>
            </a:fld>
            <a:endParaRPr lang="en-US"/>
          </a:p>
        </p:txBody>
      </p:sp>
    </p:spTree>
    <p:extLst>
      <p:ext uri="{BB962C8B-B14F-4D97-AF65-F5344CB8AC3E}">
        <p14:creationId xmlns:p14="http://schemas.microsoft.com/office/powerpoint/2010/main" val="339297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let’s talk about why this is difficult to achieve.</a:t>
            </a:r>
            <a:r>
              <a:rPr lang="en-US" baseline="0" dirty="0"/>
              <a:t> Typically the people we serve are described in terms of what is wrong, their challenges, their risks, and their needs, NOT in terms of what they are good at, positive personal characteristics, and how they define meaning. We start with reputations, or what we’ve heard. And, this is CRITICAL</a:t>
            </a:r>
            <a:endParaRPr lang="en-US" dirty="0"/>
          </a:p>
          <a:p>
            <a:endParaRPr lang="en-US" b="1" dirty="0"/>
          </a:p>
        </p:txBody>
      </p:sp>
      <p:sp>
        <p:nvSpPr>
          <p:cNvPr id="4" name="Slide Number Placeholder 3"/>
          <p:cNvSpPr>
            <a:spLocks noGrp="1"/>
          </p:cNvSpPr>
          <p:nvPr>
            <p:ph type="sldNum" sz="quarter" idx="10"/>
          </p:nvPr>
        </p:nvSpPr>
        <p:spPr/>
        <p:txBody>
          <a:bodyPr/>
          <a:lstStyle/>
          <a:p>
            <a:fld id="{8CA0DE41-4F3D-E340-A5D1-128C050565BE}" type="slidenum">
              <a:rPr lang="en-US" smtClean="0"/>
              <a:t>3</a:t>
            </a:fld>
            <a:endParaRPr lang="en-US"/>
          </a:p>
        </p:txBody>
      </p:sp>
    </p:spTree>
    <p:extLst>
      <p:ext uri="{BB962C8B-B14F-4D97-AF65-F5344CB8AC3E}">
        <p14:creationId xmlns:p14="http://schemas.microsoft.com/office/powerpoint/2010/main" val="283345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of examples of how our mind-set,</a:t>
            </a:r>
            <a:r>
              <a:rPr lang="en-US" baseline="0" dirty="0"/>
              <a:t> or our ability to focus on positive thoughts and attitudes impacts the world around us:</a:t>
            </a:r>
            <a:endParaRPr lang="en-US" dirty="0"/>
          </a:p>
          <a:p>
            <a:r>
              <a:rPr lang="en-US" dirty="0"/>
              <a:t> He had two groups of students with test rats, wrongly informing them either that the rats were specially bred to be "maze dull" or "maze bright." In reality, all rats were standard lab rats, and were randomly assigned to the "dull" and "bright" conditions. The results showed that the rats labeled as "bright" learned the mazes more quickly than those labeled as "dull." Apparently, students had unconsciously influenced the performance of their rats</a:t>
            </a:r>
          </a:p>
          <a:p>
            <a:endParaRPr lang="en-US" dirty="0"/>
          </a:p>
          <a:p>
            <a:r>
              <a:rPr lang="en-US" dirty="0"/>
              <a:t>HTIA was described as a measure of academic "blooming." Therefore, teachers were led to believe that certain students were entering a year of high achievement, and other students were not. In reality, the test had no such predictive validity. Tests of General Ability (TOGA) at the beginning of the school year. This test was used because teachers were likely to be unfamiliar with it, and because it is primarily non-verbal, and not dependent on skills learned in school (i.e., reading and writing).</a:t>
            </a:r>
          </a:p>
          <a:p>
            <a:endParaRPr lang="en-US" dirty="0"/>
          </a:p>
          <a:p>
            <a:r>
              <a:rPr lang="en-US" dirty="0"/>
              <a:t>Eighteen teachers at the school were informed of the students in their classes who had obtained scores in the top 20% of this test. These students were ready to realize their potential, according to their test scores. What the teachers didn't know is that students were placed on these lists completely at random. There was no difference between these students and other students whose names were not on the lists. At the end of the school year, all students were once again tested with the same test (the TOGA). In this way, the change in IQ could be estimated. Differences in the size of the changes for experimental and control group children could serve as an index of any expectancy effect. Results indicated that all placed</a:t>
            </a:r>
            <a:r>
              <a:rPr lang="en-US" baseline="0" dirty="0"/>
              <a:t> in “high performing” group had higher TOGA score at end of year. </a:t>
            </a:r>
            <a:endParaRPr lang="en-US" dirty="0"/>
          </a:p>
        </p:txBody>
      </p:sp>
      <p:sp>
        <p:nvSpPr>
          <p:cNvPr id="4" name="Slide Number Placeholder 3"/>
          <p:cNvSpPr>
            <a:spLocks noGrp="1"/>
          </p:cNvSpPr>
          <p:nvPr>
            <p:ph type="sldNum" sz="quarter" idx="10"/>
          </p:nvPr>
        </p:nvSpPr>
        <p:spPr/>
        <p:txBody>
          <a:bodyPr/>
          <a:lstStyle/>
          <a:p>
            <a:fld id="{25B12E2A-76D1-407F-A77E-9A415C5D1875}" type="slidenum">
              <a:rPr lang="en-US" smtClean="0"/>
              <a:t>5</a:t>
            </a:fld>
            <a:endParaRPr lang="en-US"/>
          </a:p>
        </p:txBody>
      </p:sp>
    </p:spTree>
    <p:extLst>
      <p:ext uri="{BB962C8B-B14F-4D97-AF65-F5344CB8AC3E}">
        <p14:creationId xmlns:p14="http://schemas.microsoft.com/office/powerpoint/2010/main" val="384669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1" y="4343400"/>
            <a:ext cx="5486399" cy="4114800"/>
          </a:xfrm>
          <a:prstGeom prst="rect">
            <a:avLst/>
          </a:prstGeom>
        </p:spPr>
        <p:txBody>
          <a:bodyPr lIns="91415" tIns="91415" rIns="91415" bIns="91415" anchor="ctr" anchorCtr="0">
            <a:noAutofit/>
          </a:bodyPr>
          <a:lstStyle/>
          <a:p>
            <a:r>
              <a:rPr lang="en-US" dirty="0"/>
              <a:t>Often we don’t realize and give credence to our own ability to affect how we feel and think. However, check this out!</a:t>
            </a:r>
            <a:endParaRPr dirty="0"/>
          </a:p>
        </p:txBody>
      </p:sp>
    </p:spTree>
    <p:extLst>
      <p:ext uri="{BB962C8B-B14F-4D97-AF65-F5344CB8AC3E}">
        <p14:creationId xmlns:p14="http://schemas.microsoft.com/office/powerpoint/2010/main" val="45501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22580-23E7-44C9-97F2-FA1DA22DCC24}" type="slidenum">
              <a:rPr lang="en-US" smtClean="0"/>
              <a:t>7</a:t>
            </a:fld>
            <a:endParaRPr lang="en-US"/>
          </a:p>
        </p:txBody>
      </p:sp>
    </p:spTree>
    <p:extLst>
      <p:ext uri="{BB962C8B-B14F-4D97-AF65-F5344CB8AC3E}">
        <p14:creationId xmlns:p14="http://schemas.microsoft.com/office/powerpoint/2010/main" val="331771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our knowledge of facts about</a:t>
            </a:r>
            <a:r>
              <a:rPr lang="en-US" baseline="0" dirty="0"/>
              <a:t> IDD, what we know about the individual person, their histories, vulnerabilities, and skills to help others’ understand them in a different manner; we reframe how others perceive the problem to lessen it and increase empathy, which leads to behavior change in the system; less likely to respond with frustration, anger, fear, more likely to engage in supportive strategies that help resolve crises or even prevent them.</a:t>
            </a:r>
            <a:endParaRPr lang="en-US" dirty="0"/>
          </a:p>
        </p:txBody>
      </p:sp>
      <p:sp>
        <p:nvSpPr>
          <p:cNvPr id="4" name="Slide Number Placeholder 3"/>
          <p:cNvSpPr>
            <a:spLocks noGrp="1"/>
          </p:cNvSpPr>
          <p:nvPr>
            <p:ph type="sldNum" sz="quarter" idx="10"/>
          </p:nvPr>
        </p:nvSpPr>
        <p:spPr/>
        <p:txBody>
          <a:bodyPr/>
          <a:lstStyle/>
          <a:p>
            <a:fld id="{9DBDA6BA-9959-AF40-8EA7-27D12436CE0C}" type="slidenum">
              <a:rPr lang="en-US" smtClean="0"/>
              <a:t>8</a:t>
            </a:fld>
            <a:endParaRPr lang="en-US"/>
          </a:p>
        </p:txBody>
      </p:sp>
    </p:spTree>
    <p:extLst>
      <p:ext uri="{BB962C8B-B14F-4D97-AF65-F5344CB8AC3E}">
        <p14:creationId xmlns:p14="http://schemas.microsoft.com/office/powerpoint/2010/main" val="287601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you learn will change </a:t>
            </a:r>
            <a:r>
              <a:rPr lang="en-US" baseline="0" dirty="0"/>
              <a:t>the students you work with. Only your knowledge changes. Let’s look at other ways we can actively change our approach by changing our language, leading to changes in thoughts and feelings, and thus behavior</a:t>
            </a:r>
            <a:r>
              <a:rPr lang="mr-IN" baseline="0" dirty="0"/>
              <a:t>…</a:t>
            </a:r>
            <a:r>
              <a:rPr lang="en-US" baseline="0" dirty="0"/>
              <a:t>.there is a field called positive psychology that focuses on just that; improving our outlooks and quality of life</a:t>
            </a:r>
          </a:p>
          <a:p>
            <a:endParaRPr lang="en-US" baseline="0" dirty="0"/>
          </a:p>
        </p:txBody>
      </p:sp>
      <p:sp>
        <p:nvSpPr>
          <p:cNvPr id="4" name="Slide Number Placeholder 3"/>
          <p:cNvSpPr>
            <a:spLocks noGrp="1"/>
          </p:cNvSpPr>
          <p:nvPr>
            <p:ph type="sldNum" sz="quarter" idx="10"/>
          </p:nvPr>
        </p:nvSpPr>
        <p:spPr/>
        <p:txBody>
          <a:bodyPr/>
          <a:lstStyle/>
          <a:p>
            <a:fld id="{39622580-23E7-44C9-97F2-FA1DA22DCC24}" type="slidenum">
              <a:rPr lang="en-US" smtClean="0"/>
              <a:t>9</a:t>
            </a:fld>
            <a:endParaRPr lang="en-US"/>
          </a:p>
        </p:txBody>
      </p:sp>
    </p:spTree>
    <p:extLst>
      <p:ext uri="{BB962C8B-B14F-4D97-AF65-F5344CB8AC3E}">
        <p14:creationId xmlns:p14="http://schemas.microsoft.com/office/powerpoint/2010/main" val="118236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use positive psychology to help our students learn and improve their behavior</a:t>
            </a:r>
            <a:endParaRPr lang="en-US" dirty="0"/>
          </a:p>
        </p:txBody>
      </p:sp>
      <p:sp>
        <p:nvSpPr>
          <p:cNvPr id="4" name="Slide Number Placeholder 3"/>
          <p:cNvSpPr>
            <a:spLocks noGrp="1"/>
          </p:cNvSpPr>
          <p:nvPr>
            <p:ph type="sldNum" sz="quarter" idx="10"/>
          </p:nvPr>
        </p:nvSpPr>
        <p:spPr/>
        <p:txBody>
          <a:bodyPr/>
          <a:lstStyle/>
          <a:p>
            <a:fld id="{6CD6A527-9174-424B-BB0E-33E3B98F5D1B}" type="slidenum">
              <a:rPr lang="en-US" smtClean="0"/>
              <a:t>10</a:t>
            </a:fld>
            <a:endParaRPr lang="en-US"/>
          </a:p>
        </p:txBody>
      </p:sp>
    </p:spTree>
    <p:extLst>
      <p:ext uri="{BB962C8B-B14F-4D97-AF65-F5344CB8AC3E}">
        <p14:creationId xmlns:p14="http://schemas.microsoft.com/office/powerpoint/2010/main" val="117719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important, but not</a:t>
            </a:r>
            <a:r>
              <a:rPr lang="en-US" baseline="0" dirty="0"/>
              <a:t> the defining factor involved in quality of life. </a:t>
            </a:r>
            <a:endParaRPr lang="en-US" dirty="0"/>
          </a:p>
        </p:txBody>
      </p:sp>
      <p:sp>
        <p:nvSpPr>
          <p:cNvPr id="4" name="Slide Number Placeholder 3"/>
          <p:cNvSpPr>
            <a:spLocks noGrp="1"/>
          </p:cNvSpPr>
          <p:nvPr>
            <p:ph type="sldNum" sz="quarter" idx="10"/>
          </p:nvPr>
        </p:nvSpPr>
        <p:spPr/>
        <p:txBody>
          <a:bodyPr/>
          <a:lstStyle/>
          <a:p>
            <a:fld id="{6CD6A527-9174-424B-BB0E-33E3B98F5D1B}" type="slidenum">
              <a:rPr lang="en-US" smtClean="0"/>
              <a:t>12</a:t>
            </a:fld>
            <a:endParaRPr lang="en-US"/>
          </a:p>
        </p:txBody>
      </p:sp>
    </p:spTree>
    <p:extLst>
      <p:ext uri="{BB962C8B-B14F-4D97-AF65-F5344CB8AC3E}">
        <p14:creationId xmlns:p14="http://schemas.microsoft.com/office/powerpoint/2010/main" val="70212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8860B34-B51E-4C40-8697-48DB811A51F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60B34-B51E-4C40-8697-48DB811A51FB}"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B5132-6D1D-C947-81B4-7A65DDD0BBDB}"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8860B34-B51E-4C40-8697-48DB811A51F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8860B34-B51E-4C40-8697-48DB811A51F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8860B34-B51E-4C40-8697-48DB811A51F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8860B34-B51E-4C40-8697-48DB811A51F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5132-6D1D-C947-81B4-7A65DDD0BBDB}"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60B34-B51E-4C40-8697-48DB811A51F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8860B34-B51E-4C40-8697-48DB811A51FB}"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8860B34-B51E-4C40-8697-48DB811A51FB}"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8860B34-B51E-4C40-8697-48DB811A51FB}"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60B34-B51E-4C40-8697-48DB811A51FB}"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60B34-B51E-4C40-8697-48DB811A51FB}"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B5132-6D1D-C947-81B4-7A65DDD0BB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8860B34-B51E-4C40-8697-48DB811A51FB}" type="datetimeFigureOut">
              <a:rPr lang="en-US" smtClean="0"/>
              <a:t>4/24/2018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3EB5132-6D1D-C947-81B4-7A65DDD0BB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viacharacter.org/Survey/Account/Regist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rubistar.4teachers.org/" TargetMode="External"/><Relationship Id="rId2" Type="http://schemas.openxmlformats.org/officeDocument/2006/relationships/hyperlink" Target="http://do2learn.com/" TargetMode="External"/><Relationship Id="rId1" Type="http://schemas.openxmlformats.org/officeDocument/2006/relationships/slideLayout" Target="../slideLayouts/slideLayout2.xml"/><Relationship Id="rId6" Type="http://schemas.openxmlformats.org/officeDocument/2006/relationships/hyperlink" Target="http://www.additudemag.com" TargetMode="External"/><Relationship Id="rId5" Type="http://schemas.openxmlformats.org/officeDocument/2006/relationships/hyperlink" Target="http://bit.ly/QWjEYs" TargetMode="External"/><Relationship Id="rId4" Type="http://schemas.openxmlformats.org/officeDocument/2006/relationships/hyperlink" Target="http://bit.ly/wKcH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2828"/>
            <a:ext cx="7772400" cy="3129671"/>
          </a:xfrm>
        </p:spPr>
        <p:txBody>
          <a:bodyPr>
            <a:normAutofit/>
          </a:bodyPr>
          <a:lstStyle/>
          <a:p>
            <a:r>
              <a:rPr lang="en-US" sz="4900" dirty="0"/>
              <a:t>Using a Strengths-Based Approach to Develop Positive Change</a:t>
            </a:r>
            <a:endParaRPr lang="en-US" sz="4000" dirty="0"/>
          </a:p>
        </p:txBody>
      </p:sp>
      <p:sp>
        <p:nvSpPr>
          <p:cNvPr id="3" name="Subtitle 2"/>
          <p:cNvSpPr>
            <a:spLocks noGrp="1"/>
          </p:cNvSpPr>
          <p:nvPr>
            <p:ph type="subTitle" idx="1"/>
          </p:nvPr>
        </p:nvSpPr>
        <p:spPr>
          <a:xfrm>
            <a:off x="1371600" y="5351848"/>
            <a:ext cx="6400800" cy="1163252"/>
          </a:xfrm>
        </p:spPr>
        <p:txBody>
          <a:bodyPr/>
          <a:lstStyle/>
          <a:p>
            <a:r>
              <a:rPr lang="en-US" dirty="0"/>
              <a:t>Karen L. Weigle, PhD</a:t>
            </a:r>
            <a:br>
              <a:rPr lang="en-US" dirty="0"/>
            </a:br>
            <a:r>
              <a:rPr lang="en-US" dirty="0"/>
              <a:t>Licensed Psychologist, HSP</a:t>
            </a:r>
          </a:p>
        </p:txBody>
      </p:sp>
      <p:pic>
        <p:nvPicPr>
          <p:cNvPr id="5" name="Picture 4"/>
          <p:cNvPicPr/>
          <p:nvPr/>
        </p:nvPicPr>
        <p:blipFill>
          <a:blip r:embed="rId2"/>
          <a:stretch>
            <a:fillRect/>
          </a:stretch>
        </p:blipFill>
        <p:spPr>
          <a:xfrm>
            <a:off x="1557391" y="136064"/>
            <a:ext cx="6063239" cy="1496765"/>
          </a:xfrm>
          <a:prstGeom prst="rect">
            <a:avLst/>
          </a:prstGeom>
        </p:spPr>
      </p:pic>
    </p:spTree>
    <p:extLst>
      <p:ext uri="{BB962C8B-B14F-4D97-AF65-F5344CB8AC3E}">
        <p14:creationId xmlns:p14="http://schemas.microsoft.com/office/powerpoint/2010/main" val="354691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Positive Psychology?</a:t>
            </a:r>
          </a:p>
        </p:txBody>
      </p:sp>
      <p:sp>
        <p:nvSpPr>
          <p:cNvPr id="3" name="Content Placeholder 2"/>
          <p:cNvSpPr>
            <a:spLocks noGrp="1"/>
          </p:cNvSpPr>
          <p:nvPr>
            <p:ph idx="1"/>
          </p:nvPr>
        </p:nvSpPr>
        <p:spPr/>
        <p:txBody>
          <a:bodyPr/>
          <a:lstStyle/>
          <a:p>
            <a:r>
              <a:rPr lang="en-US" dirty="0"/>
              <a:t>“The scientific study of positive experiences and positive individual traits, and the institutions that facilitate their development”*</a:t>
            </a:r>
          </a:p>
          <a:p>
            <a:r>
              <a:rPr lang="en-US" dirty="0"/>
              <a:t>“A field concerned with well-being and optimal functioning, positive psychology aims to broaden the focus of clinical psychology beyond suffering and its direct alleviation”*</a:t>
            </a:r>
          </a:p>
        </p:txBody>
      </p:sp>
      <p:sp>
        <p:nvSpPr>
          <p:cNvPr id="5" name="Slide Number Placeholder 4"/>
          <p:cNvSpPr>
            <a:spLocks noGrp="1"/>
          </p:cNvSpPr>
          <p:nvPr>
            <p:ph type="sldNum" sz="quarter" idx="12"/>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057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Psychology</a:t>
            </a:r>
          </a:p>
        </p:txBody>
      </p:sp>
      <p:sp>
        <p:nvSpPr>
          <p:cNvPr id="3" name="Content Placeholder 2"/>
          <p:cNvSpPr>
            <a:spLocks noGrp="1"/>
          </p:cNvSpPr>
          <p:nvPr>
            <p:ph idx="1"/>
          </p:nvPr>
        </p:nvSpPr>
        <p:spPr/>
        <p:txBody>
          <a:bodyPr/>
          <a:lstStyle/>
          <a:p>
            <a:r>
              <a:rPr lang="en-US" dirty="0"/>
              <a:t>“Build-what’s-strong” approach to education may usefully supplement the traditional “fix-what’s-wrong” approach</a:t>
            </a:r>
          </a:p>
          <a:p>
            <a:endParaRPr lang="en-US" dirty="0"/>
          </a:p>
          <a:p>
            <a:r>
              <a:rPr lang="en-US" dirty="0"/>
              <a:t>This is the CORE philosophical viewpoint of positive approaches, like person-centered planning</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798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Positive Emotion</a:t>
            </a:r>
          </a:p>
        </p:txBody>
      </p:sp>
      <p:sp>
        <p:nvSpPr>
          <p:cNvPr id="3" name="Content Placeholder 2"/>
          <p:cNvSpPr>
            <a:spLocks noGrp="1"/>
          </p:cNvSpPr>
          <p:nvPr>
            <p:ph idx="1"/>
          </p:nvPr>
        </p:nvSpPr>
        <p:spPr/>
        <p:txBody>
          <a:bodyPr/>
          <a:lstStyle/>
          <a:p>
            <a:r>
              <a:rPr lang="en-US" dirty="0"/>
              <a:t>An entirely separate psychological process, mediated by a separate neural substrate and serving an evolutionary function distinct from negative emotion </a:t>
            </a:r>
          </a:p>
          <a:p>
            <a:r>
              <a:rPr lang="nb-NO" dirty="0" err="1"/>
              <a:t>Frederickson</a:t>
            </a:r>
            <a:r>
              <a:rPr lang="nb-NO" dirty="0"/>
              <a:t> 1998, 2001, 2003; Davidson et al. 2000</a:t>
            </a:r>
          </a:p>
          <a:p>
            <a:r>
              <a:rPr lang="nb-NO" dirty="0" err="1"/>
              <a:t>We</a:t>
            </a:r>
            <a:r>
              <a:rPr lang="nb-NO" dirty="0"/>
              <a:t> </a:t>
            </a:r>
            <a:r>
              <a:rPr lang="nb-NO" dirty="0" err="1"/>
              <a:t>build</a:t>
            </a:r>
            <a:r>
              <a:rPr lang="nb-NO" dirty="0"/>
              <a:t> positive </a:t>
            </a:r>
            <a:r>
              <a:rPr lang="nb-NO" dirty="0" err="1"/>
              <a:t>emotion</a:t>
            </a:r>
            <a:r>
              <a:rPr lang="nb-NO" dirty="0"/>
              <a:t> to offset negative </a:t>
            </a:r>
            <a:r>
              <a:rPr lang="nb-NO" dirty="0" err="1"/>
              <a:t>emotional</a:t>
            </a:r>
            <a:r>
              <a:rPr lang="nb-NO" dirty="0"/>
              <a:t> </a:t>
            </a:r>
            <a:r>
              <a:rPr lang="nb-NO" dirty="0" err="1"/>
              <a:t>experiences</a:t>
            </a:r>
            <a:r>
              <a:rPr lang="nb-NO" dirty="0"/>
              <a:t>, to render </a:t>
            </a:r>
            <a:r>
              <a:rPr lang="nb-NO" dirty="0" err="1"/>
              <a:t>the</a:t>
            </a:r>
            <a:r>
              <a:rPr lang="nb-NO" dirty="0"/>
              <a:t> negative less </a:t>
            </a:r>
            <a:r>
              <a:rPr lang="nb-NO" dirty="0" err="1"/>
              <a:t>impactful</a:t>
            </a:r>
            <a:endParaRPr lang="nb-NO"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06176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What’s “Right”</a:t>
            </a:r>
          </a:p>
        </p:txBody>
      </p:sp>
      <p:sp>
        <p:nvSpPr>
          <p:cNvPr id="3" name="Content Placeholder 2"/>
          <p:cNvSpPr>
            <a:spLocks noGrp="1"/>
          </p:cNvSpPr>
          <p:nvPr>
            <p:ph idx="1"/>
          </p:nvPr>
        </p:nvSpPr>
        <p:spPr/>
        <p:txBody>
          <a:bodyPr>
            <a:normAutofit/>
          </a:bodyPr>
          <a:lstStyle/>
          <a:p>
            <a:pPr marL="0" indent="0" algn="ctr">
              <a:buNone/>
            </a:pPr>
            <a:r>
              <a:rPr lang="en-US" dirty="0"/>
              <a:t>Serious consideration of a student’s: </a:t>
            </a:r>
          </a:p>
          <a:p>
            <a:pPr marL="0" indent="0" algn="ctr">
              <a:buNone/>
            </a:pPr>
            <a:endParaRPr lang="en-US" dirty="0"/>
          </a:p>
          <a:p>
            <a:pPr lvl="1"/>
            <a:r>
              <a:rPr lang="en-US" dirty="0"/>
              <a:t>intact faculties </a:t>
            </a:r>
          </a:p>
          <a:p>
            <a:pPr lvl="1"/>
            <a:r>
              <a:rPr lang="en-US" dirty="0"/>
              <a:t>ambitions</a:t>
            </a:r>
          </a:p>
          <a:p>
            <a:pPr lvl="1"/>
            <a:r>
              <a:rPr lang="en-US" dirty="0"/>
              <a:t>positive life experiences </a:t>
            </a:r>
          </a:p>
          <a:p>
            <a:pPr lvl="1"/>
            <a:r>
              <a:rPr lang="en-US" dirty="0"/>
              <a:t>strengths of character</a:t>
            </a:r>
          </a:p>
          <a:p>
            <a:pPr marL="457200" lvl="1" indent="0">
              <a:buNone/>
            </a:pPr>
            <a:endParaRPr lang="en-US" dirty="0"/>
          </a:p>
          <a:p>
            <a:pPr marL="457200" lvl="1" indent="0" algn="ctr">
              <a:buNone/>
            </a:pPr>
            <a:r>
              <a:rPr lang="en-US" dirty="0"/>
              <a:t>AND </a:t>
            </a:r>
            <a:r>
              <a:rPr lang="en-US" dirty="0">
                <a:sym typeface="Wingdings"/>
              </a:rPr>
              <a:t></a:t>
            </a:r>
            <a:r>
              <a:rPr lang="en-US" dirty="0"/>
              <a:t> how those buffer against failure </a:t>
            </a:r>
          </a:p>
          <a:p>
            <a:pPr marL="457200" lvl="1" indent="0" algn="ctr">
              <a:buNone/>
            </a:pPr>
            <a:r>
              <a:rPr lang="en-US" dirty="0"/>
              <a:t>and underperformance</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2719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Psychology </a:t>
            </a:r>
            <a:br>
              <a:rPr lang="en-US" dirty="0"/>
            </a:br>
            <a:r>
              <a:rPr lang="en-US" dirty="0"/>
              <a:t>and Flourishing</a:t>
            </a:r>
          </a:p>
        </p:txBody>
      </p:sp>
      <p:sp>
        <p:nvSpPr>
          <p:cNvPr id="3" name="Content Placeholder 2"/>
          <p:cNvSpPr>
            <a:spLocks noGrp="1"/>
          </p:cNvSpPr>
          <p:nvPr>
            <p:ph idx="1"/>
          </p:nvPr>
        </p:nvSpPr>
        <p:spPr/>
        <p:txBody>
          <a:bodyPr/>
          <a:lstStyle/>
          <a:p>
            <a:pPr marL="68580" indent="0">
              <a:buNone/>
            </a:pPr>
            <a:r>
              <a:rPr lang="en-US" sz="3200" dirty="0"/>
              <a:t>PERMA</a:t>
            </a:r>
          </a:p>
          <a:p>
            <a:r>
              <a:rPr lang="en-US" sz="3200" dirty="0"/>
              <a:t>Positive Experiences</a:t>
            </a:r>
          </a:p>
          <a:p>
            <a:r>
              <a:rPr lang="en-US" sz="3200" dirty="0"/>
              <a:t>Engagement</a:t>
            </a:r>
          </a:p>
          <a:p>
            <a:r>
              <a:rPr lang="en-US" sz="3200" dirty="0"/>
              <a:t>Relationship</a:t>
            </a:r>
          </a:p>
          <a:p>
            <a:r>
              <a:rPr lang="en-US" sz="3200" dirty="0"/>
              <a:t>Meaning</a:t>
            </a:r>
          </a:p>
          <a:p>
            <a:r>
              <a:rPr lang="en-US" sz="3200" dirty="0"/>
              <a:t>Achievement</a:t>
            </a:r>
          </a:p>
          <a:p>
            <a:endParaRPr lang="en-US" dirty="0"/>
          </a:p>
          <a:p>
            <a:endParaRPr lang="en-US" dirty="0"/>
          </a:p>
        </p:txBody>
      </p:sp>
    </p:spTree>
    <p:extLst>
      <p:ext uri="{BB962C8B-B14F-4D97-AF65-F5344CB8AC3E}">
        <p14:creationId xmlns:p14="http://schemas.microsoft.com/office/powerpoint/2010/main" val="223055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i="1" dirty="0"/>
              <a:t>One critical step in attaining optimal health and learning is knowing oneself and building “what’s right”</a:t>
            </a:r>
          </a:p>
          <a:p>
            <a:pPr marL="0" indent="0" algn="ctr">
              <a:buNone/>
            </a:pPr>
            <a:endParaRPr lang="en-US" b="1" i="1" dirty="0"/>
          </a:p>
          <a:p>
            <a:pPr marL="0" indent="0" algn="ctr">
              <a:buNone/>
            </a:pPr>
            <a:r>
              <a:rPr lang="en-US" b="1" i="1" dirty="0"/>
              <a:t>We can begin by identifying our Character Strengths</a:t>
            </a:r>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8260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(Character) Strengths?</a:t>
            </a:r>
          </a:p>
        </p:txBody>
      </p:sp>
      <p:sp>
        <p:nvSpPr>
          <p:cNvPr id="3" name="Content Placeholder 2"/>
          <p:cNvSpPr>
            <a:spLocks noGrp="1"/>
          </p:cNvSpPr>
          <p:nvPr>
            <p:ph idx="1"/>
          </p:nvPr>
        </p:nvSpPr>
        <p:spPr/>
        <p:txBody>
          <a:bodyPr>
            <a:normAutofit/>
          </a:bodyPr>
          <a:lstStyle/>
          <a:p>
            <a:r>
              <a:rPr lang="en-US" dirty="0"/>
              <a:t>The psychological ingredients for displaying human goodness </a:t>
            </a:r>
          </a:p>
          <a:p>
            <a:r>
              <a:rPr lang="en-US" dirty="0"/>
              <a:t>They serve as pathways for developing a life of greater virtue. </a:t>
            </a:r>
          </a:p>
          <a:p>
            <a:r>
              <a:rPr lang="en-US" dirty="0"/>
              <a:t>While personality is the summary of our entire psychological makeup, character strengths are the positive components— what's best in you.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697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care?</a:t>
            </a:r>
          </a:p>
        </p:txBody>
      </p:sp>
      <p:sp>
        <p:nvSpPr>
          <p:cNvPr id="3" name="Content Placeholder 2"/>
          <p:cNvSpPr>
            <a:spLocks noGrp="1"/>
          </p:cNvSpPr>
          <p:nvPr>
            <p:ph idx="1"/>
          </p:nvPr>
        </p:nvSpPr>
        <p:spPr/>
        <p:txBody>
          <a:bodyPr/>
          <a:lstStyle/>
          <a:p>
            <a:r>
              <a:rPr lang="en-US" dirty="0"/>
              <a:t>These characteristics make us feel happy, capable and engaged, which leads to improved learning</a:t>
            </a:r>
          </a:p>
          <a:p>
            <a:r>
              <a:rPr lang="en-US" dirty="0"/>
              <a:t>Knowing ours helps us identify the strengths in others</a:t>
            </a:r>
          </a:p>
          <a:p>
            <a:r>
              <a:rPr lang="en-US" dirty="0"/>
              <a:t>Knowing ours and others helps us foster these strengths to live a life of meaning and purpose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37252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strengths can help you</a:t>
            </a:r>
          </a:p>
        </p:txBody>
      </p:sp>
      <p:sp>
        <p:nvSpPr>
          <p:cNvPr id="3" name="Content Placeholder 2"/>
          <p:cNvSpPr>
            <a:spLocks noGrp="1"/>
          </p:cNvSpPr>
          <p:nvPr>
            <p:ph idx="1"/>
          </p:nvPr>
        </p:nvSpPr>
        <p:spPr/>
        <p:txBody>
          <a:bodyPr/>
          <a:lstStyle/>
          <a:p>
            <a:r>
              <a:rPr lang="en-US" dirty="0"/>
              <a:t>Be happier</a:t>
            </a:r>
          </a:p>
          <a:p>
            <a:r>
              <a:rPr lang="en-US" dirty="0"/>
              <a:t>Have better relationships</a:t>
            </a:r>
          </a:p>
          <a:p>
            <a:r>
              <a:rPr lang="en-US" dirty="0"/>
              <a:t>Improve your health</a:t>
            </a:r>
          </a:p>
          <a:p>
            <a:r>
              <a:rPr lang="en-US" dirty="0"/>
              <a:t>Boost performance</a:t>
            </a:r>
          </a:p>
          <a:p>
            <a:r>
              <a:rPr lang="en-US" dirty="0"/>
              <a:t>Accomplish goals</a:t>
            </a:r>
          </a:p>
          <a:p>
            <a:r>
              <a:rPr lang="en-US" dirty="0"/>
              <a:t>Be your best self</a:t>
            </a:r>
          </a:p>
          <a:p>
            <a:endParaRPr lang="en-US" dirty="0"/>
          </a:p>
          <a:p>
            <a:pPr marL="0" indent="0" algn="ctr">
              <a:buNone/>
            </a:pPr>
            <a:endParaRPr lang="en-US" b="1" i="1"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70140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Strengths</a:t>
            </a:r>
          </a:p>
        </p:txBody>
      </p:sp>
      <p:sp>
        <p:nvSpPr>
          <p:cNvPr id="3" name="Content Placeholder 2"/>
          <p:cNvSpPr>
            <a:spLocks noGrp="1"/>
          </p:cNvSpPr>
          <p:nvPr>
            <p:ph idx="1"/>
          </p:nvPr>
        </p:nvSpPr>
        <p:spPr/>
        <p:txBody>
          <a:bodyPr>
            <a:normAutofit lnSpcReduction="10000"/>
          </a:bodyPr>
          <a:lstStyle/>
          <a:p>
            <a:r>
              <a:rPr lang="en-US" dirty="0"/>
              <a:t>24 strengths have been identified under the virtues</a:t>
            </a:r>
          </a:p>
          <a:p>
            <a:r>
              <a:rPr lang="en-US" dirty="0"/>
              <a:t>Identified through extensive research: 0.80 correlation among several nations on most often endorsed strengths</a:t>
            </a:r>
          </a:p>
          <a:p>
            <a:r>
              <a:rPr lang="en-US" dirty="0"/>
              <a:t>Universal across all aspects of life: </a:t>
            </a:r>
          </a:p>
          <a:p>
            <a:pPr lvl="1"/>
            <a:r>
              <a:rPr lang="en-US" dirty="0"/>
              <a:t>Work</a:t>
            </a:r>
          </a:p>
          <a:p>
            <a:pPr lvl="1"/>
            <a:r>
              <a:rPr lang="en-US" dirty="0"/>
              <a:t>School</a:t>
            </a:r>
          </a:p>
          <a:p>
            <a:pPr lvl="1"/>
            <a:r>
              <a:rPr lang="en-US" dirty="0"/>
              <a:t>Family</a:t>
            </a:r>
          </a:p>
          <a:p>
            <a:pPr lvl="1"/>
            <a:r>
              <a:rPr lang="en-US" dirty="0"/>
              <a:t>Friends</a:t>
            </a:r>
          </a:p>
          <a:p>
            <a:pPr lvl="1"/>
            <a:r>
              <a:rPr lang="en-US" dirty="0"/>
              <a:t>Community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18918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Values/Goals of Teaching</a:t>
            </a:r>
          </a:p>
        </p:txBody>
      </p:sp>
      <p:sp>
        <p:nvSpPr>
          <p:cNvPr id="3" name="Content Placeholder 2"/>
          <p:cNvSpPr>
            <a:spLocks noGrp="1"/>
          </p:cNvSpPr>
          <p:nvPr>
            <p:ph idx="1"/>
          </p:nvPr>
        </p:nvSpPr>
        <p:spPr/>
        <p:txBody>
          <a:bodyPr/>
          <a:lstStyle/>
          <a:p>
            <a:pPr marL="447675" lvl="1" indent="0">
              <a:buFont typeface="Arial" charset="0"/>
              <a:buNone/>
            </a:pPr>
            <a:r>
              <a:rPr lang="en-US" dirty="0"/>
              <a:t>“The fundamental purposes of special education are the same as those of regular education: </a:t>
            </a:r>
            <a:r>
              <a:rPr lang="en-US" sz="2400" b="1" i="1" dirty="0"/>
              <a:t>the optimal development of the student as a skillful, free, and purposeful person, able to plan and manage his or her own life and to reach his or her highest potential as an individual and as a member of society. Indeed, special education developed as a highly specialized area of education in order to provide children with exceptionalities with the same opportunities as other children for a meaningful, purposeful, and fulfilling life.”</a:t>
            </a:r>
            <a:endParaRPr lang="en-US" sz="2400" b="1" i="1" dirty="0">
              <a:latin typeface="Calibri" charset="0"/>
              <a:ea typeface="MS PGothic" charset="0"/>
            </a:endParaRPr>
          </a:p>
        </p:txBody>
      </p:sp>
      <p:sp>
        <p:nvSpPr>
          <p:cNvPr id="4" name="Footer Placeholder 3"/>
          <p:cNvSpPr>
            <a:spLocks noGrp="1"/>
          </p:cNvSpPr>
          <p:nvPr>
            <p:ph type="ftr" sz="quarter" idx="11"/>
          </p:nvPr>
        </p:nvSpPr>
        <p:spPr/>
        <p:txBody>
          <a:bodyPr/>
          <a:lstStyle/>
          <a:p>
            <a:r>
              <a:rPr lang="en-US" dirty="0"/>
              <a:t>Council for Exceptional Children Policy Manual, 1997</a:t>
            </a:r>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52797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Virtues: 24 Character Strengths</a:t>
            </a:r>
          </a:p>
        </p:txBody>
      </p:sp>
      <p:sp>
        <p:nvSpPr>
          <p:cNvPr id="3" name="Content Placeholder 2"/>
          <p:cNvSpPr>
            <a:spLocks noGrp="1"/>
          </p:cNvSpPr>
          <p:nvPr>
            <p:ph idx="1"/>
          </p:nvPr>
        </p:nvSpPr>
        <p:spPr/>
        <p:txBody>
          <a:bodyPr/>
          <a:lstStyle/>
          <a:p>
            <a:r>
              <a:rPr lang="en-US" dirty="0"/>
              <a:t>Wisdom &amp; knowledge 	</a:t>
            </a:r>
          </a:p>
          <a:p>
            <a:r>
              <a:rPr lang="en-US" dirty="0"/>
              <a:t>Courage</a:t>
            </a:r>
          </a:p>
          <a:p>
            <a:r>
              <a:rPr lang="en-US" dirty="0"/>
              <a:t>Humanity</a:t>
            </a:r>
          </a:p>
          <a:p>
            <a:r>
              <a:rPr lang="en-US" dirty="0"/>
              <a:t>Justice</a:t>
            </a:r>
          </a:p>
          <a:p>
            <a:r>
              <a:rPr lang="en-US" dirty="0"/>
              <a:t>Temperance</a:t>
            </a:r>
          </a:p>
          <a:p>
            <a:r>
              <a:rPr lang="en-US" dirty="0"/>
              <a:t>Transcendence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9219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&amp; Knowledge</a:t>
            </a:r>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t>Cognitive strengths that entail the acquisition and use  of knowledge:</a:t>
            </a:r>
          </a:p>
          <a:p>
            <a:pPr lvl="1"/>
            <a:r>
              <a:rPr lang="en-US" dirty="0"/>
              <a:t>Creativity</a:t>
            </a:r>
          </a:p>
          <a:p>
            <a:pPr lvl="1"/>
            <a:r>
              <a:rPr lang="en-US" dirty="0"/>
              <a:t>Curiosity</a:t>
            </a:r>
          </a:p>
          <a:p>
            <a:pPr lvl="1"/>
            <a:r>
              <a:rPr lang="en-US" dirty="0"/>
              <a:t>Judgment</a:t>
            </a:r>
          </a:p>
          <a:p>
            <a:pPr lvl="1"/>
            <a:r>
              <a:rPr lang="en-US" dirty="0"/>
              <a:t>Love of learning</a:t>
            </a:r>
          </a:p>
          <a:p>
            <a:pPr lvl="1"/>
            <a:r>
              <a:rPr lang="en-US" dirty="0"/>
              <a:t>Perspective (wisdom)</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02889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Courage</a:t>
            </a:r>
          </a:p>
        </p:txBody>
      </p:sp>
      <p:sp>
        <p:nvSpPr>
          <p:cNvPr id="3" name="Content Placeholder 2"/>
          <p:cNvSpPr>
            <a:spLocks noGrp="1"/>
          </p:cNvSpPr>
          <p:nvPr>
            <p:ph idx="1"/>
          </p:nvPr>
        </p:nvSpPr>
        <p:spPr/>
        <p:txBody>
          <a:bodyPr/>
          <a:lstStyle/>
          <a:p>
            <a:r>
              <a:rPr lang="en-US" dirty="0"/>
              <a:t>Emotional strengths that involve the exercise of will to accomplish goals in the face of opposition, external or internal</a:t>
            </a:r>
          </a:p>
          <a:p>
            <a:pPr lvl="1"/>
            <a:r>
              <a:rPr lang="en-US" dirty="0"/>
              <a:t>Bravery (valor)</a:t>
            </a:r>
          </a:p>
          <a:p>
            <a:pPr lvl="1"/>
            <a:r>
              <a:rPr lang="en-US" dirty="0"/>
              <a:t>Perseverance (persistence, industriousness)</a:t>
            </a:r>
          </a:p>
          <a:p>
            <a:pPr lvl="1"/>
            <a:r>
              <a:rPr lang="en-US" dirty="0"/>
              <a:t>Honesty (authenticity, integrity)</a:t>
            </a:r>
          </a:p>
          <a:p>
            <a:pPr lvl="1"/>
            <a:r>
              <a:rPr lang="en-US" dirty="0"/>
              <a:t>Zest (vitality, enthusiasm, vigor, energy)</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4704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Humanity</a:t>
            </a:r>
          </a:p>
        </p:txBody>
      </p:sp>
      <p:sp>
        <p:nvSpPr>
          <p:cNvPr id="3" name="Content Placeholder 2"/>
          <p:cNvSpPr>
            <a:spLocks noGrp="1"/>
          </p:cNvSpPr>
          <p:nvPr>
            <p:ph idx="1"/>
          </p:nvPr>
        </p:nvSpPr>
        <p:spPr/>
        <p:txBody>
          <a:bodyPr/>
          <a:lstStyle/>
          <a:p>
            <a:r>
              <a:rPr lang="en-US" dirty="0"/>
              <a:t>Interpersonal strengths that involve tending and befriending others</a:t>
            </a:r>
          </a:p>
          <a:p>
            <a:pPr lvl="1"/>
            <a:r>
              <a:rPr lang="en-US" dirty="0"/>
              <a:t>Love</a:t>
            </a:r>
          </a:p>
          <a:p>
            <a:pPr lvl="1"/>
            <a:r>
              <a:rPr lang="en-US" dirty="0"/>
              <a:t>Kindness (generosity, nurturance, care, compassion)</a:t>
            </a:r>
          </a:p>
          <a:p>
            <a:pPr lvl="1"/>
            <a:r>
              <a:rPr lang="en-US" dirty="0"/>
              <a:t>Social intelligence (emotional intelligence, personal intelligence)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234802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a:t>
            </a:r>
          </a:p>
        </p:txBody>
      </p:sp>
      <p:sp>
        <p:nvSpPr>
          <p:cNvPr id="3" name="Content Placeholder 2"/>
          <p:cNvSpPr>
            <a:spLocks noGrp="1"/>
          </p:cNvSpPr>
          <p:nvPr>
            <p:ph idx="1"/>
          </p:nvPr>
        </p:nvSpPr>
        <p:spPr/>
        <p:txBody>
          <a:bodyPr/>
          <a:lstStyle/>
          <a:p>
            <a:r>
              <a:rPr lang="en-US" dirty="0"/>
              <a:t>Civic strengths that underlie healthy community life</a:t>
            </a:r>
          </a:p>
          <a:p>
            <a:pPr lvl="1"/>
            <a:r>
              <a:rPr lang="en-US" dirty="0"/>
              <a:t>Teamwork (citizenship, social responsibility, loyalty)</a:t>
            </a:r>
          </a:p>
          <a:p>
            <a:pPr lvl="1"/>
            <a:r>
              <a:rPr lang="en-US" dirty="0"/>
              <a:t>Fairness</a:t>
            </a:r>
          </a:p>
          <a:p>
            <a:pPr lvl="1"/>
            <a:r>
              <a:rPr lang="en-US" dirty="0"/>
              <a:t>Leadership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73487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Temperance</a:t>
            </a:r>
          </a:p>
        </p:txBody>
      </p:sp>
      <p:sp>
        <p:nvSpPr>
          <p:cNvPr id="3" name="Content Placeholder 2"/>
          <p:cNvSpPr>
            <a:spLocks noGrp="1"/>
          </p:cNvSpPr>
          <p:nvPr>
            <p:ph idx="1"/>
          </p:nvPr>
        </p:nvSpPr>
        <p:spPr/>
        <p:txBody>
          <a:bodyPr/>
          <a:lstStyle/>
          <a:p>
            <a:r>
              <a:rPr lang="en-US" dirty="0"/>
              <a:t>Strengths that protect against excess</a:t>
            </a:r>
          </a:p>
          <a:p>
            <a:pPr lvl="1"/>
            <a:r>
              <a:rPr lang="en-US" dirty="0"/>
              <a:t>Forgiveness</a:t>
            </a:r>
          </a:p>
          <a:p>
            <a:pPr lvl="1"/>
            <a:r>
              <a:rPr lang="en-US" dirty="0"/>
              <a:t>Humility</a:t>
            </a:r>
          </a:p>
          <a:p>
            <a:pPr lvl="1"/>
            <a:r>
              <a:rPr lang="en-US" dirty="0"/>
              <a:t>Prudence</a:t>
            </a:r>
          </a:p>
          <a:p>
            <a:pPr lvl="1"/>
            <a:r>
              <a:rPr lang="en-US" dirty="0"/>
              <a:t>Self-regulation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83591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Transcendence</a:t>
            </a:r>
          </a:p>
        </p:txBody>
      </p:sp>
      <p:sp>
        <p:nvSpPr>
          <p:cNvPr id="3" name="Content Placeholder 2"/>
          <p:cNvSpPr>
            <a:spLocks noGrp="1"/>
          </p:cNvSpPr>
          <p:nvPr>
            <p:ph idx="1"/>
          </p:nvPr>
        </p:nvSpPr>
        <p:spPr/>
        <p:txBody>
          <a:bodyPr/>
          <a:lstStyle/>
          <a:p>
            <a:r>
              <a:rPr lang="en-US" dirty="0"/>
              <a:t>Appreciation of Beauty and Excellence (awe, wonder)</a:t>
            </a:r>
          </a:p>
          <a:p>
            <a:r>
              <a:rPr lang="en-US" dirty="0"/>
              <a:t>Gratitude </a:t>
            </a:r>
          </a:p>
          <a:p>
            <a:r>
              <a:rPr lang="en-US" dirty="0"/>
              <a:t>Hope (optimism, future-mindedness)</a:t>
            </a:r>
          </a:p>
          <a:p>
            <a:r>
              <a:rPr lang="en-US" dirty="0"/>
              <a:t>Humor (playfulness)</a:t>
            </a:r>
          </a:p>
          <a:p>
            <a:r>
              <a:rPr lang="en-US" dirty="0"/>
              <a:t>Spirituality (faith, purpose)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6809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Character Strengths</a:t>
            </a:r>
          </a:p>
        </p:txBody>
      </p:sp>
      <p:sp>
        <p:nvSpPr>
          <p:cNvPr id="3" name="Content Placeholder 2"/>
          <p:cNvSpPr>
            <a:spLocks noGrp="1"/>
          </p:cNvSpPr>
          <p:nvPr>
            <p:ph idx="1"/>
          </p:nvPr>
        </p:nvSpPr>
        <p:spPr>
          <a:xfrm>
            <a:off x="347241" y="1600201"/>
            <a:ext cx="8345346" cy="4343400"/>
          </a:xfrm>
        </p:spPr>
        <p:txBody>
          <a:bodyPr>
            <a:normAutofit/>
          </a:bodyPr>
          <a:lstStyle/>
          <a:p>
            <a:r>
              <a:rPr lang="en-US" dirty="0"/>
              <a:t>VIA Survey is a psychometrically validated personality test that measures an individual’s character strengths</a:t>
            </a:r>
            <a:endParaRPr lang="en-US" dirty="0">
              <a:hlinkClick r:id="rId2"/>
            </a:endParaRPr>
          </a:p>
          <a:p>
            <a:endParaRPr lang="en-US" dirty="0">
              <a:hlinkClick r:id="rId2"/>
            </a:endParaRPr>
          </a:p>
          <a:p>
            <a:r>
              <a:rPr lang="en-US" dirty="0">
                <a:hlinkClick r:id="rId2"/>
              </a:rPr>
              <a:t>http://www.viacharacter.org/Survey/Account/Register</a:t>
            </a:r>
            <a:endParaRPr lang="en-US" dirty="0"/>
          </a:p>
          <a:p>
            <a:endParaRPr lang="en-US" dirty="0"/>
          </a:p>
          <a:p>
            <a:r>
              <a:rPr lang="en-US" dirty="0"/>
              <a:t>You must be able to read, comprehend and reason your answers</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09616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Something to remember and share</a:t>
            </a:r>
          </a:p>
        </p:txBody>
      </p:sp>
      <p:sp>
        <p:nvSpPr>
          <p:cNvPr id="3" name="Content Placeholder 2"/>
          <p:cNvSpPr>
            <a:spLocks noGrp="1"/>
          </p:cNvSpPr>
          <p:nvPr>
            <p:ph idx="1"/>
          </p:nvPr>
        </p:nvSpPr>
        <p:spPr/>
        <p:txBody>
          <a:bodyPr/>
          <a:lstStyle/>
          <a:p>
            <a:r>
              <a:rPr lang="en-US" dirty="0"/>
              <a:t>Strengths “of the heart”-- zest, gratitude, hope, and love--are more robustly associated with life satisfaction than the more cerebral strengths such as curiosity and love of learning (Park, Peterson, &amp; Seligman, 2004) </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8876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1" y="433890"/>
            <a:ext cx="8153400" cy="1166311"/>
          </a:xfrm>
        </p:spPr>
        <p:txBody>
          <a:bodyPr>
            <a:normAutofit fontScale="90000"/>
          </a:bodyPr>
          <a:lstStyle/>
          <a:p>
            <a:r>
              <a:rPr lang="en-US" sz="4000" dirty="0"/>
              <a:t>Helping Others Flourish: </a:t>
            </a:r>
            <a:br>
              <a:rPr lang="en-US" sz="4000" dirty="0"/>
            </a:br>
            <a:r>
              <a:rPr lang="en-US" sz="4000" dirty="0"/>
              <a:t>First look inside</a:t>
            </a:r>
          </a:p>
        </p:txBody>
      </p:sp>
      <p:sp>
        <p:nvSpPr>
          <p:cNvPr id="3" name="Content Placeholder 2"/>
          <p:cNvSpPr>
            <a:spLocks noGrp="1"/>
          </p:cNvSpPr>
          <p:nvPr>
            <p:ph idx="1"/>
          </p:nvPr>
        </p:nvSpPr>
        <p:spPr/>
        <p:txBody>
          <a:bodyPr>
            <a:normAutofit fontScale="77500" lnSpcReduction="20000"/>
          </a:bodyPr>
          <a:lstStyle/>
          <a:p>
            <a:pPr marL="68580" indent="0">
              <a:buNone/>
            </a:pPr>
            <a:r>
              <a:rPr lang="en-US" sz="4000" dirty="0"/>
              <a:t>What are your strengths?</a:t>
            </a:r>
          </a:p>
          <a:p>
            <a:pPr marL="68580" indent="0">
              <a:buNone/>
            </a:pPr>
            <a:endParaRPr lang="en-US" sz="4000" dirty="0"/>
          </a:p>
          <a:p>
            <a:pPr marL="68580" indent="0">
              <a:buNone/>
            </a:pPr>
            <a:r>
              <a:rPr lang="en-US" sz="4000" dirty="0"/>
              <a:t>What do you expect from the world?</a:t>
            </a:r>
          </a:p>
          <a:p>
            <a:pPr marL="68580" indent="0">
              <a:buNone/>
            </a:pPr>
            <a:endParaRPr lang="en-US" sz="4000" dirty="0"/>
          </a:p>
          <a:p>
            <a:pPr marL="68580" indent="0">
              <a:buNone/>
            </a:pPr>
            <a:r>
              <a:rPr lang="en-US" sz="4000" dirty="0"/>
              <a:t>What makes you happy?</a:t>
            </a:r>
          </a:p>
          <a:p>
            <a:pPr marL="68580" indent="0">
              <a:buNone/>
            </a:pPr>
            <a:endParaRPr lang="en-US" sz="4000" dirty="0"/>
          </a:p>
          <a:p>
            <a:pPr marL="68580" indent="0">
              <a:buNone/>
            </a:pPr>
            <a:r>
              <a:rPr lang="en-US" sz="4000" dirty="0"/>
              <a:t>What are you thankful for?</a:t>
            </a:r>
          </a:p>
          <a:p>
            <a:pPr marL="68580" indent="0">
              <a:buNone/>
            </a:pPr>
            <a:endParaRPr lang="en-US" sz="4000" dirty="0"/>
          </a:p>
          <a:p>
            <a:pPr marL="68580" indent="0">
              <a:buNone/>
            </a:pPr>
            <a:endParaRPr lang="en-US" dirty="0"/>
          </a:p>
        </p:txBody>
      </p:sp>
    </p:spTree>
    <p:extLst>
      <p:ext uri="{BB962C8B-B14F-4D97-AF65-F5344CB8AC3E}">
        <p14:creationId xmlns:p14="http://schemas.microsoft.com/office/powerpoint/2010/main" val="103618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8DBC-878E-064D-8445-AA2B9B1D252D}"/>
              </a:ext>
            </a:extLst>
          </p:cNvPr>
          <p:cNvSpPr>
            <a:spLocks noGrp="1"/>
          </p:cNvSpPr>
          <p:nvPr>
            <p:ph type="title"/>
          </p:nvPr>
        </p:nvSpPr>
        <p:spPr/>
        <p:txBody>
          <a:bodyPr/>
          <a:lstStyle/>
          <a:p>
            <a:r>
              <a:rPr lang="en-US" dirty="0"/>
              <a:t>The Challenge</a:t>
            </a:r>
          </a:p>
        </p:txBody>
      </p:sp>
      <p:sp>
        <p:nvSpPr>
          <p:cNvPr id="3" name="Content Placeholder 2">
            <a:extLst>
              <a:ext uri="{FF2B5EF4-FFF2-40B4-BE49-F238E27FC236}">
                <a16:creationId xmlns:a16="http://schemas.microsoft.com/office/drawing/2014/main" id="{73F78D90-930F-BF42-BEA6-52F74F94F2C2}"/>
              </a:ext>
            </a:extLst>
          </p:cNvPr>
          <p:cNvSpPr>
            <a:spLocks noGrp="1"/>
          </p:cNvSpPr>
          <p:nvPr>
            <p:ph idx="1"/>
          </p:nvPr>
        </p:nvSpPr>
        <p:spPr>
          <a:xfrm>
            <a:off x="549275" y="1600200"/>
            <a:ext cx="8042276" cy="4870047"/>
          </a:xfrm>
        </p:spPr>
        <p:txBody>
          <a:bodyPr>
            <a:normAutofit/>
          </a:bodyPr>
          <a:lstStyle/>
          <a:p>
            <a:r>
              <a:rPr lang="en-US" dirty="0"/>
              <a:t>Children with ASD often have many characteristics that make learning in a typical setting challenging:</a:t>
            </a:r>
          </a:p>
          <a:p>
            <a:pPr lvl="1"/>
            <a:r>
              <a:rPr lang="en-US" dirty="0"/>
              <a:t>Executive dysfunction</a:t>
            </a:r>
          </a:p>
          <a:p>
            <a:pPr lvl="1"/>
            <a:r>
              <a:rPr lang="en-US" dirty="0"/>
              <a:t>Sensory differences</a:t>
            </a:r>
          </a:p>
          <a:p>
            <a:pPr lvl="1"/>
            <a:r>
              <a:rPr lang="en-US" dirty="0"/>
              <a:t>Emotional/behavioral dysregulation</a:t>
            </a:r>
          </a:p>
          <a:p>
            <a:pPr lvl="1"/>
            <a:r>
              <a:rPr lang="en-US" dirty="0"/>
              <a:t>Social challenges</a:t>
            </a:r>
          </a:p>
          <a:p>
            <a:r>
              <a:rPr lang="en-US" dirty="0"/>
              <a:t>Often, students don’t feel competent or skilled, and this results in some challenges we see</a:t>
            </a:r>
          </a:p>
          <a:p>
            <a:r>
              <a:rPr lang="en-US" dirty="0"/>
              <a:t>Often, we as teachers don’t feel competent or skilled to engage the child, and this results in our frustration and negative attributions to the child</a:t>
            </a:r>
          </a:p>
          <a:p>
            <a:endParaRPr lang="en-US" dirty="0"/>
          </a:p>
        </p:txBody>
      </p:sp>
    </p:spTree>
    <p:extLst>
      <p:ext uri="{BB962C8B-B14F-4D97-AF65-F5344CB8AC3E}">
        <p14:creationId xmlns:p14="http://schemas.microsoft.com/office/powerpoint/2010/main" val="42723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your top 3 strengths?</a:t>
            </a:r>
          </a:p>
        </p:txBody>
      </p:sp>
      <p:sp>
        <p:nvSpPr>
          <p:cNvPr id="3" name="Content Placeholder 2"/>
          <p:cNvSpPr>
            <a:spLocks noGrp="1"/>
          </p:cNvSpPr>
          <p:nvPr>
            <p:ph idx="1"/>
          </p:nvPr>
        </p:nvSpPr>
        <p:spPr/>
        <p:txBody>
          <a:bodyPr>
            <a:normAutofit fontScale="92500" lnSpcReduction="10000"/>
          </a:bodyPr>
          <a:lstStyle/>
          <a:p>
            <a:r>
              <a:rPr lang="en-US" dirty="0"/>
              <a:t>Break into small groups and discuss your survey results. </a:t>
            </a:r>
          </a:p>
          <a:p>
            <a:r>
              <a:rPr lang="en-US" dirty="0"/>
              <a:t>How did you feel about your results?</a:t>
            </a:r>
          </a:p>
          <a:p>
            <a:r>
              <a:rPr lang="en-US" dirty="0"/>
              <a:t>Did your top strengths resonate with your values and how you see yourself?</a:t>
            </a:r>
          </a:p>
          <a:p>
            <a:r>
              <a:rPr lang="en-US" dirty="0"/>
              <a:t>If not, why do you think that is? </a:t>
            </a:r>
          </a:p>
          <a:p>
            <a:r>
              <a:rPr lang="en-US" dirty="0"/>
              <a:t>How can you use your strengths in your work? </a:t>
            </a:r>
          </a:p>
          <a:p>
            <a:pPr marL="0" indent="0">
              <a:buNone/>
            </a:pPr>
            <a:endParaRPr lang="en-US" dirty="0"/>
          </a:p>
          <a:p>
            <a:pPr marL="0" indent="0" algn="ctr">
              <a:buNone/>
            </a:pPr>
            <a:r>
              <a:rPr lang="en-US" i="1" dirty="0"/>
              <a:t>Use your knowledge of character strengths to identify them in others; student and their families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74496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Evidence-Based Positive Interventions</a:t>
            </a:r>
          </a:p>
        </p:txBody>
      </p:sp>
      <p:sp>
        <p:nvSpPr>
          <p:cNvPr id="3" name="Content Placeholder 2"/>
          <p:cNvSpPr>
            <a:spLocks noGrp="1"/>
          </p:cNvSpPr>
          <p:nvPr>
            <p:ph idx="1"/>
          </p:nvPr>
        </p:nvSpPr>
        <p:spPr/>
        <p:txBody>
          <a:bodyPr/>
          <a:lstStyle/>
          <a:p>
            <a:r>
              <a:rPr lang="en-US" dirty="0"/>
              <a:t>Writing about positive experiences</a:t>
            </a:r>
          </a:p>
          <a:p>
            <a:r>
              <a:rPr lang="en-US" dirty="0"/>
              <a:t>Staying busy and engaging in social interaction</a:t>
            </a:r>
          </a:p>
          <a:p>
            <a:r>
              <a:rPr lang="en-US" dirty="0"/>
              <a:t>Gratitude (weekly, not more)</a:t>
            </a:r>
          </a:p>
          <a:p>
            <a:r>
              <a:rPr lang="en-US" dirty="0"/>
              <a:t>Reframing assumptions, statements, beliefs</a:t>
            </a:r>
          </a:p>
          <a:p>
            <a:r>
              <a:rPr lang="en-US" dirty="0"/>
              <a:t>Using your strengths to be your best self</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784573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438400"/>
            <a:ext cx="7315200" cy="761999"/>
          </a:xfrm>
        </p:spPr>
        <p:txBody>
          <a:bodyPr>
            <a:noAutofit/>
          </a:bodyPr>
          <a:lstStyle/>
          <a:p>
            <a:r>
              <a:rPr lang="en-US" sz="6000" dirty="0">
                <a:latin typeface="Century Gothic" panose="020B0502020202020204" pitchFamily="34" charset="0"/>
              </a:rPr>
              <a:t>The Reframe Game</a:t>
            </a:r>
          </a:p>
        </p:txBody>
      </p:sp>
      <p:sp>
        <p:nvSpPr>
          <p:cNvPr id="4" name="TextBox 3"/>
          <p:cNvSpPr txBox="1"/>
          <p:nvPr/>
        </p:nvSpPr>
        <p:spPr>
          <a:xfrm>
            <a:off x="522037" y="3454400"/>
            <a:ext cx="8305800" cy="1292662"/>
          </a:xfrm>
          <a:prstGeom prst="rect">
            <a:avLst/>
          </a:prstGeom>
          <a:noFill/>
        </p:spPr>
        <p:txBody>
          <a:bodyPr wrap="square" rtlCol="0">
            <a:spAutoFit/>
          </a:bodyPr>
          <a:lstStyle/>
          <a:p>
            <a:pPr algn="ctr"/>
            <a:r>
              <a:rPr lang="en-US" sz="2400" dirty="0">
                <a:latin typeface="Century Gothic" panose="020B0502020202020204" pitchFamily="34" charset="0"/>
              </a:rPr>
              <a:t>Created By: Dr. Joan Beasley, Ph.D.</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4041433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Background:</a:t>
            </a:r>
            <a:br>
              <a:rPr lang="en-US" u="sng" dirty="0"/>
            </a:br>
            <a:endParaRPr lang="en-US" dirty="0"/>
          </a:p>
        </p:txBody>
      </p:sp>
      <p:sp>
        <p:nvSpPr>
          <p:cNvPr id="3" name="Content Placeholder 2"/>
          <p:cNvSpPr>
            <a:spLocks noGrp="1"/>
          </p:cNvSpPr>
          <p:nvPr>
            <p:ph idx="1"/>
          </p:nvPr>
        </p:nvSpPr>
        <p:spPr>
          <a:xfrm>
            <a:off x="457200" y="1539433"/>
            <a:ext cx="8153400" cy="4706657"/>
          </a:xfrm>
        </p:spPr>
        <p:txBody>
          <a:bodyPr>
            <a:normAutofit/>
          </a:bodyPr>
          <a:lstStyle/>
          <a:p>
            <a:pPr marL="0" indent="0" algn="ctr">
              <a:buNone/>
            </a:pPr>
            <a:r>
              <a:rPr lang="en-US" dirty="0"/>
              <a:t/>
            </a:r>
            <a:br>
              <a:rPr lang="en-US" dirty="0"/>
            </a:br>
            <a:r>
              <a:rPr lang="en-US" dirty="0"/>
              <a:t>Reframing is cognitive restructuring for a person, team, or ourselves to get unstuck. It requires active listening, engagement and attention to positive characteristics. It must be based on reality and consider the structure of a system and how things are communicated. As a professional in this field, we often reframe a presenting problem or issue to allow for people to consider strategies that will work going forward. Reframing alone will not work; the next step is having an open mind in considering new solutions. </a:t>
            </a:r>
            <a:br>
              <a:rPr lang="en-US" dirty="0"/>
            </a:br>
            <a:endParaRPr lang="en-US" dirty="0"/>
          </a:p>
        </p:txBody>
      </p:sp>
    </p:spTree>
    <p:extLst>
      <p:ext uri="{BB962C8B-B14F-4D97-AF65-F5344CB8AC3E}">
        <p14:creationId xmlns:p14="http://schemas.microsoft.com/office/powerpoint/2010/main" val="77093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841"/>
            <a:ext cx="8153400" cy="909053"/>
          </a:xfrm>
        </p:spPr>
        <p:txBody>
          <a:bodyPr>
            <a:noAutofit/>
          </a:bodyPr>
          <a:lstStyle/>
          <a:p>
            <a:r>
              <a:rPr lang="en-US" sz="4400" dirty="0"/>
              <a:t>The Reframe Game Exercise</a:t>
            </a:r>
            <a:br>
              <a:rPr lang="en-US" sz="4400" dirty="0"/>
            </a:br>
            <a:endParaRPr lang="en-US" sz="4400" dirty="0"/>
          </a:p>
        </p:txBody>
      </p:sp>
      <p:sp>
        <p:nvSpPr>
          <p:cNvPr id="3" name="Content Placeholder 2"/>
          <p:cNvSpPr>
            <a:spLocks noGrp="1"/>
          </p:cNvSpPr>
          <p:nvPr>
            <p:ph idx="1"/>
          </p:nvPr>
        </p:nvSpPr>
        <p:spPr/>
        <p:txBody>
          <a:bodyPr>
            <a:normAutofit fontScale="92500" lnSpcReduction="20000"/>
          </a:bodyPr>
          <a:lstStyle/>
          <a:p>
            <a:pPr marL="0" indent="0" algn="ctr">
              <a:lnSpc>
                <a:spcPct val="150000"/>
              </a:lnSpc>
              <a:buNone/>
            </a:pPr>
            <a:r>
              <a:rPr lang="en-US" dirty="0"/>
              <a:t> </a:t>
            </a:r>
            <a:br>
              <a:rPr lang="en-US" dirty="0"/>
            </a:br>
            <a:r>
              <a:rPr lang="en-US" sz="3600" b="1" dirty="0"/>
              <a:t>Reframe opportunities</a:t>
            </a:r>
            <a:r>
              <a:rPr lang="en-US" sz="3600" dirty="0"/>
              <a:t>: All negative presentations provide an opportunity </a:t>
            </a:r>
          </a:p>
          <a:p>
            <a:pPr marL="0" indent="0" algn="ctr">
              <a:lnSpc>
                <a:spcPct val="150000"/>
              </a:lnSpc>
              <a:buNone/>
            </a:pPr>
            <a:r>
              <a:rPr lang="en-US" sz="3600" dirty="0"/>
              <a:t>to turn things around when put </a:t>
            </a:r>
          </a:p>
          <a:p>
            <a:pPr marL="0" indent="0" algn="ctr">
              <a:lnSpc>
                <a:spcPct val="150000"/>
              </a:lnSpc>
              <a:buNone/>
            </a:pPr>
            <a:r>
              <a:rPr lang="en-US" sz="3600" dirty="0"/>
              <a:t>into context</a:t>
            </a:r>
            <a:r>
              <a:rPr lang="en-US" dirty="0"/>
              <a:t>.</a:t>
            </a:r>
            <a:br>
              <a:rPr lang="en-US" dirty="0"/>
            </a:br>
            <a:endParaRPr lang="en-US" dirty="0"/>
          </a:p>
        </p:txBody>
      </p:sp>
    </p:spTree>
    <p:extLst>
      <p:ext uri="{BB962C8B-B14F-4D97-AF65-F5344CB8AC3E}">
        <p14:creationId xmlns:p14="http://schemas.microsoft.com/office/powerpoint/2010/main" val="55552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848600" cy="4297363"/>
          </a:xfrm>
        </p:spPr>
        <p:txBody>
          <a:bodyPr>
            <a:normAutofit/>
          </a:bodyPr>
          <a:lstStyle/>
          <a:p>
            <a:pPr marL="0" indent="0" algn="ctr">
              <a:buNone/>
            </a:pPr>
            <a:r>
              <a:rPr lang="en-US" sz="4800" b="1" dirty="0">
                <a:latin typeface="Century Gothic" panose="020B0502020202020204" pitchFamily="34" charset="0"/>
              </a:rPr>
              <a:t>The parents have unreasonable expectations</a:t>
            </a:r>
          </a:p>
        </p:txBody>
      </p:sp>
      <p:sp>
        <p:nvSpPr>
          <p:cNvPr id="5" name="Slide Number Placeholder 4"/>
          <p:cNvSpPr>
            <a:spLocks noGrp="1"/>
          </p:cNvSpPr>
          <p:nvPr>
            <p:ph type="sldNum" sz="quarter" idx="4294967295"/>
          </p:nvPr>
        </p:nvSpPr>
        <p:spPr>
          <a:xfrm>
            <a:off x="6553200" y="6492875"/>
            <a:ext cx="2133600" cy="365125"/>
          </a:xfrm>
          <a:prstGeom prst="rect">
            <a:avLst/>
          </a:prstGeom>
        </p:spPr>
        <p:txBody>
          <a:bodyPr/>
          <a:lstStyle/>
          <a:p>
            <a:endParaRPr lang="en-US" dirty="0"/>
          </a:p>
        </p:txBody>
      </p:sp>
    </p:spTree>
    <p:extLst>
      <p:ext uri="{BB962C8B-B14F-4D97-AF65-F5344CB8AC3E}">
        <p14:creationId xmlns:p14="http://schemas.microsoft.com/office/powerpoint/2010/main" val="3687533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7848600" cy="3840163"/>
          </a:xfrm>
        </p:spPr>
        <p:txBody>
          <a:bodyPr>
            <a:normAutofit/>
          </a:bodyPr>
          <a:lstStyle/>
          <a:p>
            <a:pPr marL="0" indent="0" algn="ctr">
              <a:buNone/>
            </a:pPr>
            <a:r>
              <a:rPr lang="en-US" sz="4800" b="1" dirty="0">
                <a:latin typeface="Century Gothic" panose="020B0502020202020204" pitchFamily="34" charset="0"/>
              </a:rPr>
              <a:t>She likes to try to get away with things</a:t>
            </a:r>
          </a:p>
        </p:txBody>
      </p:sp>
      <p:sp>
        <p:nvSpPr>
          <p:cNvPr id="5" name="Slide Number Placeholder 4"/>
          <p:cNvSpPr>
            <a:spLocks noGrp="1"/>
          </p:cNvSpPr>
          <p:nvPr>
            <p:ph type="sldNum" sz="quarter" idx="4294967295"/>
          </p:nvPr>
        </p:nvSpPr>
        <p:spPr>
          <a:xfrm>
            <a:off x="6553200" y="6492875"/>
            <a:ext cx="2133600" cy="365125"/>
          </a:xfrm>
          <a:prstGeom prst="rect">
            <a:avLst/>
          </a:prstGeom>
        </p:spPr>
        <p:txBody>
          <a:bodyPr/>
          <a:lstStyle/>
          <a:p>
            <a:endParaRPr lang="en-US" dirty="0"/>
          </a:p>
        </p:txBody>
      </p:sp>
    </p:spTree>
    <p:extLst>
      <p:ext uri="{BB962C8B-B14F-4D97-AF65-F5344CB8AC3E}">
        <p14:creationId xmlns:p14="http://schemas.microsoft.com/office/powerpoint/2010/main" val="139797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7848600" cy="3840163"/>
          </a:xfrm>
        </p:spPr>
        <p:txBody>
          <a:bodyPr>
            <a:normAutofit/>
          </a:bodyPr>
          <a:lstStyle/>
          <a:p>
            <a:pPr marL="0" indent="0" algn="ctr">
              <a:buNone/>
            </a:pPr>
            <a:r>
              <a:rPr lang="en-US" sz="4800" b="1" dirty="0">
                <a:latin typeface="Century Gothic" panose="020B0502020202020204" pitchFamily="34" charset="0"/>
              </a:rPr>
              <a:t>We keep telling him that behavior is inappropriate but he never listens</a:t>
            </a:r>
          </a:p>
        </p:txBody>
      </p:sp>
      <p:sp>
        <p:nvSpPr>
          <p:cNvPr id="5" name="Slide Number Placeholder 4"/>
          <p:cNvSpPr>
            <a:spLocks noGrp="1"/>
          </p:cNvSpPr>
          <p:nvPr>
            <p:ph type="sldNum" sz="quarter" idx="4294967295"/>
          </p:nvPr>
        </p:nvSpPr>
        <p:spPr>
          <a:xfrm>
            <a:off x="6553200" y="6492875"/>
            <a:ext cx="2133600" cy="365125"/>
          </a:xfrm>
          <a:prstGeom prst="rect">
            <a:avLst/>
          </a:prstGeom>
        </p:spPr>
        <p:txBody>
          <a:bodyPr/>
          <a:lstStyle/>
          <a:p>
            <a:endParaRPr lang="en-US" dirty="0"/>
          </a:p>
        </p:txBody>
      </p:sp>
    </p:spTree>
    <p:extLst>
      <p:ext uri="{BB962C8B-B14F-4D97-AF65-F5344CB8AC3E}">
        <p14:creationId xmlns:p14="http://schemas.microsoft.com/office/powerpoint/2010/main" val="931920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7848600" cy="3840163"/>
          </a:xfrm>
        </p:spPr>
        <p:txBody>
          <a:bodyPr>
            <a:normAutofit/>
          </a:bodyPr>
          <a:lstStyle/>
          <a:p>
            <a:pPr marL="0" indent="0" algn="ctr">
              <a:buNone/>
            </a:pPr>
            <a:r>
              <a:rPr lang="en-US" sz="4800" b="1" dirty="0">
                <a:latin typeface="Century Gothic" panose="020B0502020202020204" pitchFamily="34" charset="0"/>
              </a:rPr>
              <a:t>He cries to get out of doing his work</a:t>
            </a:r>
          </a:p>
        </p:txBody>
      </p:sp>
      <p:sp>
        <p:nvSpPr>
          <p:cNvPr id="5" name="Slide Number Placeholder 4"/>
          <p:cNvSpPr>
            <a:spLocks noGrp="1"/>
          </p:cNvSpPr>
          <p:nvPr>
            <p:ph type="sldNum" sz="quarter" idx="4294967295"/>
          </p:nvPr>
        </p:nvSpPr>
        <p:spPr>
          <a:xfrm>
            <a:off x="6553200" y="6492875"/>
            <a:ext cx="2133600" cy="365125"/>
          </a:xfrm>
          <a:prstGeom prst="rect">
            <a:avLst/>
          </a:prstGeom>
        </p:spPr>
        <p:txBody>
          <a:bodyPr/>
          <a:lstStyle/>
          <a:p>
            <a:endParaRPr lang="en-US" dirty="0"/>
          </a:p>
        </p:txBody>
      </p:sp>
    </p:spTree>
    <p:extLst>
      <p:ext uri="{BB962C8B-B14F-4D97-AF65-F5344CB8AC3E}">
        <p14:creationId xmlns:p14="http://schemas.microsoft.com/office/powerpoint/2010/main" val="4087501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Incorporating Positive Psychology</a:t>
            </a:r>
            <a:br>
              <a:rPr lang="en-US" sz="3600" dirty="0"/>
            </a:br>
            <a:r>
              <a:rPr lang="en-US" sz="3600" dirty="0"/>
              <a:t>into Teaching</a:t>
            </a:r>
          </a:p>
        </p:txBody>
      </p:sp>
      <p:sp>
        <p:nvSpPr>
          <p:cNvPr id="3" name="Content Placeholder 2"/>
          <p:cNvSpPr>
            <a:spLocks noGrp="1"/>
          </p:cNvSpPr>
          <p:nvPr>
            <p:ph idx="1"/>
          </p:nvPr>
        </p:nvSpPr>
        <p:spPr/>
        <p:txBody>
          <a:bodyPr/>
          <a:lstStyle/>
          <a:p>
            <a:r>
              <a:rPr lang="en-US" dirty="0"/>
              <a:t>Have all co-teachers complete the assessment character strengths</a:t>
            </a:r>
          </a:p>
          <a:p>
            <a:r>
              <a:rPr lang="en-US" dirty="0"/>
              <a:t>Each discuss their top 5 strengths and how/whether the results resonate for the person</a:t>
            </a:r>
          </a:p>
          <a:p>
            <a:r>
              <a:rPr lang="en-US" dirty="0"/>
              <a:t>Identify ways to use strengths in helping one another problem-solve around specific student needs</a:t>
            </a:r>
          </a:p>
          <a:p>
            <a:r>
              <a:rPr lang="en-US" dirty="0"/>
              <a:t>Have regular discussions about progress toward building on strengths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167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897B-C919-234F-A74D-267412D267F1}"/>
              </a:ext>
            </a:extLst>
          </p:cNvPr>
          <p:cNvSpPr>
            <a:spLocks noGrp="1"/>
          </p:cNvSpPr>
          <p:nvPr>
            <p:ph type="title"/>
          </p:nvPr>
        </p:nvSpPr>
        <p:spPr/>
        <p:txBody>
          <a:bodyPr/>
          <a:lstStyle/>
          <a:p>
            <a:r>
              <a:rPr lang="en-US" dirty="0"/>
              <a:t>How can </a:t>
            </a:r>
            <a:r>
              <a:rPr lang="en-US" i="1" dirty="0"/>
              <a:t>you</a:t>
            </a:r>
            <a:r>
              <a:rPr lang="en-US" dirty="0"/>
              <a:t> make the biggest impact?</a:t>
            </a:r>
          </a:p>
        </p:txBody>
      </p:sp>
      <p:sp>
        <p:nvSpPr>
          <p:cNvPr id="3" name="Content Placeholder 2">
            <a:extLst>
              <a:ext uri="{FF2B5EF4-FFF2-40B4-BE49-F238E27FC236}">
                <a16:creationId xmlns:a16="http://schemas.microsoft.com/office/drawing/2014/main" id="{CA46D9D0-4092-3C45-A607-559D897E0243}"/>
              </a:ext>
            </a:extLst>
          </p:cNvPr>
          <p:cNvSpPr>
            <a:spLocks noGrp="1"/>
          </p:cNvSpPr>
          <p:nvPr>
            <p:ph idx="1"/>
          </p:nvPr>
        </p:nvSpPr>
        <p:spPr/>
        <p:txBody>
          <a:bodyPr>
            <a:normAutofit/>
          </a:bodyPr>
          <a:lstStyle/>
          <a:p>
            <a:r>
              <a:rPr lang="en-US" sz="2800" b="1" i="1" dirty="0"/>
              <a:t>Surprisingly, it has a LOT to do with how we think!</a:t>
            </a:r>
          </a:p>
          <a:p>
            <a:r>
              <a:rPr lang="en-US" sz="2800" b="1" i="1" dirty="0"/>
              <a:t>We must refuse to accept reputations </a:t>
            </a:r>
          </a:p>
          <a:p>
            <a:r>
              <a:rPr lang="en-US" sz="2800" b="1" i="1" dirty="0"/>
              <a:t>We must refuse to see the child’s behavior or challenges as being motivated by negative intent</a:t>
            </a:r>
          </a:p>
        </p:txBody>
      </p:sp>
    </p:spTree>
    <p:extLst>
      <p:ext uri="{BB962C8B-B14F-4D97-AF65-F5344CB8AC3E}">
        <p14:creationId xmlns:p14="http://schemas.microsoft.com/office/powerpoint/2010/main" val="6387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Incorporating Positive Psychology</a:t>
            </a:r>
            <a:br>
              <a:rPr lang="en-US" sz="3600" dirty="0"/>
            </a:br>
            <a:r>
              <a:rPr lang="en-US" sz="3600" dirty="0"/>
              <a:t>into Teaching</a:t>
            </a:r>
          </a:p>
        </p:txBody>
      </p:sp>
      <p:sp>
        <p:nvSpPr>
          <p:cNvPr id="3" name="Content Placeholder 2"/>
          <p:cNvSpPr>
            <a:spLocks noGrp="1"/>
          </p:cNvSpPr>
          <p:nvPr>
            <p:ph idx="1"/>
          </p:nvPr>
        </p:nvSpPr>
        <p:spPr/>
        <p:txBody>
          <a:bodyPr>
            <a:normAutofit/>
          </a:bodyPr>
          <a:lstStyle/>
          <a:p>
            <a:r>
              <a:rPr lang="en-US" dirty="0"/>
              <a:t>Work toward identifying strengths in students, co-teachers, and teams with whom we work </a:t>
            </a:r>
          </a:p>
          <a:p>
            <a:r>
              <a:rPr lang="en-US" dirty="0"/>
              <a:t>Incorporate identified strengths into student goals</a:t>
            </a:r>
          </a:p>
          <a:p>
            <a:r>
              <a:rPr lang="en-US" dirty="0"/>
              <a:t>Incorporate strengths into strategies to engage student and evoke best performance, helping them identify their own and others’ strengths and use them to work together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54441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 plans/strategies</a:t>
            </a:r>
          </a:p>
        </p:txBody>
      </p:sp>
      <p:sp>
        <p:nvSpPr>
          <p:cNvPr id="3" name="Content Placeholder 2"/>
          <p:cNvSpPr>
            <a:spLocks noGrp="1"/>
          </p:cNvSpPr>
          <p:nvPr>
            <p:ph idx="1"/>
          </p:nvPr>
        </p:nvSpPr>
        <p:spPr/>
        <p:txBody>
          <a:bodyPr/>
          <a:lstStyle/>
          <a:p>
            <a:r>
              <a:rPr lang="en-US" dirty="0"/>
              <a:t>When student is given math assignments, he argues with the teacher stating he doesn’t understand, then cries when asked to try again or harder </a:t>
            </a:r>
          </a:p>
          <a:p>
            <a:r>
              <a:rPr lang="en-US" dirty="0"/>
              <a:t>Student often “falls out” with friends, then gets back together with them, creating a lot of drama</a:t>
            </a:r>
          </a:p>
          <a:p>
            <a:r>
              <a:rPr lang="en-US" dirty="0"/>
              <a:t>Student destroys/takes apart almost any item they get their hands on</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77466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20F3-979F-524B-8BAB-C6572A7381B1}"/>
              </a:ext>
            </a:extLst>
          </p:cNvPr>
          <p:cNvSpPr>
            <a:spLocks noGrp="1"/>
          </p:cNvSpPr>
          <p:nvPr>
            <p:ph type="title"/>
          </p:nvPr>
        </p:nvSpPr>
        <p:spPr/>
        <p:txBody>
          <a:bodyPr/>
          <a:lstStyle/>
          <a:p>
            <a:r>
              <a:rPr lang="en-US" dirty="0"/>
              <a:t>Share your own successes!</a:t>
            </a:r>
          </a:p>
        </p:txBody>
      </p:sp>
      <p:pic>
        <p:nvPicPr>
          <p:cNvPr id="4" name="Content Placeholder 3">
            <a:extLst>
              <a:ext uri="{FF2B5EF4-FFF2-40B4-BE49-F238E27FC236}">
                <a16:creationId xmlns:a16="http://schemas.microsoft.com/office/drawing/2014/main" id="{C81C15E8-70FB-AD4C-91D6-02E545D9C105}"/>
              </a:ext>
            </a:extLst>
          </p:cNvPr>
          <p:cNvPicPr>
            <a:picLocks noGrp="1"/>
          </p:cNvPicPr>
          <p:nvPr>
            <p:ph idx="1"/>
          </p:nvPr>
        </p:nvPicPr>
        <p:blipFill>
          <a:blip r:embed="rId2"/>
          <a:stretch>
            <a:fillRect/>
          </a:stretch>
        </p:blipFill>
        <p:spPr>
          <a:xfrm>
            <a:off x="939452" y="1691014"/>
            <a:ext cx="7252570" cy="3033386"/>
          </a:xfrm>
          <a:prstGeom prst="rect">
            <a:avLst/>
          </a:prstGeom>
        </p:spPr>
      </p:pic>
    </p:spTree>
    <p:extLst>
      <p:ext uri="{BB962C8B-B14F-4D97-AF65-F5344CB8AC3E}">
        <p14:creationId xmlns:p14="http://schemas.microsoft.com/office/powerpoint/2010/main" val="918421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References</a:t>
            </a:r>
          </a:p>
        </p:txBody>
      </p:sp>
      <p:sp>
        <p:nvSpPr>
          <p:cNvPr id="3" name="Content Placeholder 2"/>
          <p:cNvSpPr>
            <a:spLocks noGrp="1"/>
          </p:cNvSpPr>
          <p:nvPr>
            <p:ph idx="1"/>
          </p:nvPr>
        </p:nvSpPr>
        <p:spPr/>
        <p:txBody>
          <a:bodyPr>
            <a:normAutofit fontScale="92500" lnSpcReduction="10000"/>
          </a:bodyPr>
          <a:lstStyle/>
          <a:p>
            <a:r>
              <a:rPr lang="en-US" dirty="0"/>
              <a:t>Duckworth, A. L., Steen, T. A., &amp; Seligman, M. E. P. (2005). Positive psychology in clinical practice. </a:t>
            </a:r>
            <a:r>
              <a:rPr lang="pl-PL" dirty="0" err="1"/>
              <a:t>Annu</a:t>
            </a:r>
            <a:r>
              <a:rPr lang="pl-PL" dirty="0"/>
              <a:t>. </a:t>
            </a:r>
            <a:r>
              <a:rPr lang="pl-PL" dirty="0" err="1"/>
              <a:t>Rev</a:t>
            </a:r>
            <a:r>
              <a:rPr lang="pl-PL" dirty="0"/>
              <a:t>. </a:t>
            </a:r>
            <a:r>
              <a:rPr lang="pl-PL" dirty="0" err="1"/>
              <a:t>Clin</a:t>
            </a:r>
            <a:r>
              <a:rPr lang="pl-PL" dirty="0"/>
              <a:t>. Psychol. 2005. 1:629–51.</a:t>
            </a:r>
          </a:p>
          <a:p>
            <a:r>
              <a:rPr lang="en-US" dirty="0"/>
              <a:t>Peterson, C., &amp; Park, N. (2009). Classifying and measuring strengths of character. In S. J. Lopez &amp; C. R. Snyder (Eds.), Oxford handbook of positive psychology, 2nd edition (pp. 25-33). New York: Oxford University Press. </a:t>
            </a:r>
            <a:r>
              <a:rPr lang="en-US" dirty="0" err="1"/>
              <a:t>www.viacharacter.org</a:t>
            </a:r>
            <a:endParaRPr lang="en-US" dirty="0"/>
          </a:p>
          <a:p>
            <a:r>
              <a:rPr lang="en-US" dirty="0"/>
              <a:t>Peterson, C., &amp; Seligman, M. E. P. (2004). Character strengths and virtues: A handbook and classification. New York: Oxford University Press and Washington, DC: American Psychological Association. </a:t>
            </a:r>
            <a:r>
              <a:rPr lang="en-US" dirty="0" err="1"/>
              <a:t>www.viacharacter.org</a:t>
            </a:r>
            <a:endParaRPr lang="pl-PL"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920585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5027"/>
            <a:ext cx="7408333" cy="4549656"/>
          </a:xfrm>
        </p:spPr>
        <p:txBody>
          <a:bodyPr>
            <a:normAutofit/>
          </a:bodyPr>
          <a:lstStyle/>
          <a:p>
            <a:r>
              <a:rPr lang="en-US" dirty="0"/>
              <a:t>Do2Learn:  </a:t>
            </a:r>
            <a:r>
              <a:rPr lang="en-US" b="1" u="sng" dirty="0">
                <a:hlinkClick r:id="rId2"/>
              </a:rPr>
              <a:t>do2learn.com</a:t>
            </a:r>
          </a:p>
          <a:p>
            <a:r>
              <a:rPr lang="en-US" dirty="0" err="1"/>
              <a:t>Rubistar</a:t>
            </a:r>
            <a:r>
              <a:rPr lang="en-US" dirty="0"/>
              <a:t>:  </a:t>
            </a:r>
            <a:r>
              <a:rPr lang="en-US" b="1" u="sng" dirty="0">
                <a:hlinkClick r:id="rId3"/>
              </a:rPr>
              <a:t>rubistar.4teachers.org</a:t>
            </a:r>
          </a:p>
          <a:p>
            <a:r>
              <a:rPr lang="en-US" dirty="0" err="1"/>
              <a:t>Elearning</a:t>
            </a:r>
            <a:r>
              <a:rPr lang="en-US" dirty="0"/>
              <a:t> (visuals): </a:t>
            </a:r>
            <a:r>
              <a:rPr lang="en-US" b="1" dirty="0"/>
              <a:t> </a:t>
            </a:r>
            <a:r>
              <a:rPr lang="en-US" b="1" u="sng" dirty="0">
                <a:hlinkClick r:id="rId4"/>
              </a:rPr>
              <a:t>bit.ly/wKcH6</a:t>
            </a:r>
            <a:r>
              <a:rPr lang="en-US" u="sng" dirty="0">
                <a:hlinkClick r:id="rId4"/>
              </a:rPr>
              <a:t>l</a:t>
            </a:r>
          </a:p>
          <a:p>
            <a:r>
              <a:rPr lang="en-US" dirty="0"/>
              <a:t>AVID manual:  </a:t>
            </a:r>
            <a:r>
              <a:rPr lang="en-US" b="1" u="sng" dirty="0"/>
              <a:t>bit.ly/Txv6gX</a:t>
            </a:r>
          </a:p>
          <a:p>
            <a:r>
              <a:rPr lang="en-US" dirty="0"/>
              <a:t>The Behavior Toolbox:  </a:t>
            </a:r>
            <a:r>
              <a:rPr lang="en-US" b="1" u="sng" dirty="0">
                <a:hlinkClick r:id="rId5"/>
              </a:rPr>
              <a:t>bit.ly/QWjEYs</a:t>
            </a:r>
            <a:endParaRPr lang="en-US" u="sng" dirty="0">
              <a:hlinkClick r:id="rId5"/>
            </a:endParaRPr>
          </a:p>
          <a:p>
            <a:r>
              <a:rPr lang="en-US" dirty="0"/>
              <a:t>National Center for Learning Disability: </a:t>
            </a:r>
            <a:r>
              <a:rPr lang="en-US" dirty="0" err="1"/>
              <a:t>ncld.org</a:t>
            </a:r>
            <a:endParaRPr lang="en-US" dirty="0"/>
          </a:p>
          <a:p>
            <a:r>
              <a:rPr lang="en-US" dirty="0" err="1"/>
              <a:t>ADDitude</a:t>
            </a:r>
            <a:r>
              <a:rPr lang="en-US" dirty="0"/>
              <a:t> Magazine: </a:t>
            </a:r>
            <a:r>
              <a:rPr lang="en-US" dirty="0">
                <a:hlinkClick r:id="rId6"/>
              </a:rPr>
              <a:t>additudemag.com</a:t>
            </a:r>
            <a:endParaRPr lang="en-US" dirty="0"/>
          </a:p>
          <a:p>
            <a:endParaRPr lang="en-US" dirty="0"/>
          </a:p>
          <a:p>
            <a:endParaRPr lang="en-US" dirty="0"/>
          </a:p>
        </p:txBody>
      </p:sp>
      <p:sp>
        <p:nvSpPr>
          <p:cNvPr id="3" name="Title 2"/>
          <p:cNvSpPr>
            <a:spLocks noGrp="1"/>
          </p:cNvSpPr>
          <p:nvPr>
            <p:ph type="title"/>
          </p:nvPr>
        </p:nvSpPr>
        <p:spPr/>
        <p:txBody>
          <a:bodyPr/>
          <a:lstStyle/>
          <a:p>
            <a:r>
              <a:rPr lang="en-US" dirty="0"/>
              <a:t>Helpful Websites Exec </a:t>
            </a:r>
            <a:r>
              <a:rPr lang="en-US" dirty="0" err="1"/>
              <a:t>Fx</a:t>
            </a:r>
            <a:endParaRPr lang="en-US" dirty="0"/>
          </a:p>
        </p:txBody>
      </p:sp>
    </p:spTree>
    <p:extLst>
      <p:ext uri="{BB962C8B-B14F-4D97-AF65-F5344CB8AC3E}">
        <p14:creationId xmlns:p14="http://schemas.microsoft.com/office/powerpoint/2010/main" val="144374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Rosenthal's Work on Expectancy Effects</a:t>
            </a:r>
          </a:p>
        </p:txBody>
      </p:sp>
      <p:sp>
        <p:nvSpPr>
          <p:cNvPr id="3" name="Content Placeholder 2"/>
          <p:cNvSpPr>
            <a:spLocks noGrp="1"/>
          </p:cNvSpPr>
          <p:nvPr>
            <p:ph idx="1"/>
          </p:nvPr>
        </p:nvSpPr>
        <p:spPr/>
        <p:txBody>
          <a:bodyPr>
            <a:normAutofit/>
          </a:bodyPr>
          <a:lstStyle/>
          <a:p>
            <a:r>
              <a:rPr lang="en-US" sz="3600" dirty="0"/>
              <a:t>Maze-running performance – a controlled lab (1963)</a:t>
            </a:r>
          </a:p>
          <a:p>
            <a:r>
              <a:rPr lang="en-US" sz="3600" dirty="0"/>
              <a:t>"Harvard Test of Inflected Acquisition”  vs Test Of General Ability scores</a:t>
            </a:r>
          </a:p>
        </p:txBody>
      </p:sp>
    </p:spTree>
    <p:extLst>
      <p:ext uri="{BB962C8B-B14F-4D97-AF65-F5344CB8AC3E}">
        <p14:creationId xmlns:p14="http://schemas.microsoft.com/office/powerpoint/2010/main" val="269788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342900" y="1010156"/>
            <a:ext cx="8458200" cy="1470000"/>
          </a:xfrm>
          <a:prstGeom prst="rect">
            <a:avLst/>
          </a:prstGeom>
        </p:spPr>
        <p:txBody>
          <a:bodyPr lIns="91425" tIns="91425" rIns="91425" bIns="91425" anchor="ctr" anchorCtr="0">
            <a:noAutofit/>
          </a:bodyPr>
          <a:lstStyle/>
          <a:p>
            <a:pPr lvl="0" algn="l" rtl="0">
              <a:lnSpc>
                <a:spcPct val="115000"/>
              </a:lnSpc>
              <a:buClr>
                <a:schemeClr val="dk1"/>
              </a:buClr>
              <a:buSzPct val="39285"/>
              <a:buFont typeface="Arial"/>
              <a:buNone/>
            </a:pPr>
            <a:r>
              <a:rPr lang="en-US" sz="2800" dirty="0">
                <a:solidFill>
                  <a:schemeClr val="dk1"/>
                </a:solidFill>
              </a:rPr>
              <a:t>Sonya Lyubomirsky  from </a:t>
            </a:r>
            <a:r>
              <a:rPr lang="en-US" sz="2800" i="1" dirty="0">
                <a:solidFill>
                  <a:schemeClr val="dk1"/>
                </a:solidFill>
              </a:rPr>
              <a:t>The How of Happiness</a:t>
            </a:r>
          </a:p>
          <a:p>
            <a:pPr lvl="0" algn="l" rtl="0">
              <a:lnSpc>
                <a:spcPct val="115000"/>
              </a:lnSpc>
              <a:buClr>
                <a:schemeClr val="dk1"/>
              </a:buClr>
              <a:buSzPct val="45833"/>
              <a:buFont typeface="Arial"/>
              <a:buNone/>
            </a:pPr>
            <a:r>
              <a:rPr lang="en-US" sz="2400" i="1" dirty="0">
                <a:solidFill>
                  <a:schemeClr val="dk1"/>
                </a:solidFill>
              </a:rPr>
              <a:t>40% of our happiness can come about from intentional activities –</a:t>
            </a:r>
            <a:r>
              <a:rPr lang="en-US" sz="2400" i="1" dirty="0">
                <a:solidFill>
                  <a:srgbClr val="FF0000"/>
                </a:solidFill>
              </a:rPr>
              <a:t>Positive Interventions</a:t>
            </a:r>
          </a:p>
          <a:p>
            <a:endParaRPr lang="en-US" sz="2400" i="1" dirty="0">
              <a:solidFill>
                <a:srgbClr val="FF0000"/>
              </a:solidFill>
            </a:endParaRPr>
          </a:p>
        </p:txBody>
      </p:sp>
      <p:pic>
        <p:nvPicPr>
          <p:cNvPr id="111" name="Shape 111"/>
          <p:cNvPicPr preferRelativeResize="0"/>
          <p:nvPr/>
        </p:nvPicPr>
        <p:blipFill>
          <a:blip r:embed="rId3">
            <a:extLst>
              <a:ext uri="{28A0092B-C50C-407E-A947-70E740481C1C}">
                <a14:useLocalDpi xmlns:a14="http://schemas.microsoft.com/office/drawing/2010/main" val="0"/>
              </a:ext>
            </a:extLst>
          </a:blip>
          <a:stretch>
            <a:fillRect/>
          </a:stretch>
        </p:blipFill>
        <p:spPr>
          <a:xfrm>
            <a:off x="901874" y="2446860"/>
            <a:ext cx="7114784" cy="4041622"/>
          </a:xfrm>
          <a:prstGeom prst="rect">
            <a:avLst/>
          </a:prstGeom>
        </p:spPr>
      </p:pic>
    </p:spTree>
    <p:extLst>
      <p:ext uri="{BB962C8B-B14F-4D97-AF65-F5344CB8AC3E}">
        <p14:creationId xmlns:p14="http://schemas.microsoft.com/office/powerpoint/2010/main" val="616431907"/>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780" y="1041854"/>
            <a:ext cx="8573327" cy="6201229"/>
          </a:xfrm>
        </p:spPr>
        <p:txBody>
          <a:bodyPr>
            <a:normAutofit/>
          </a:bodyPr>
          <a:lstStyle/>
          <a:p>
            <a:pPr eaLnBrk="1" hangingPunct="1"/>
            <a:r>
              <a:rPr lang="en-US" sz="4000" dirty="0">
                <a:latin typeface="Arial" charset="0"/>
                <a:ea typeface="ＭＳ Ｐゴシック" charset="0"/>
              </a:rPr>
              <a:t>We have a </a:t>
            </a:r>
            <a:r>
              <a:rPr lang="en-US" sz="4000" dirty="0">
                <a:solidFill>
                  <a:srgbClr val="FF0000"/>
                </a:solidFill>
                <a:latin typeface="Arial" charset="0"/>
                <a:ea typeface="ＭＳ Ｐゴシック" charset="0"/>
              </a:rPr>
              <a:t>choice</a:t>
            </a:r>
            <a:r>
              <a:rPr lang="en-US" sz="4000" dirty="0">
                <a:latin typeface="Arial" charset="0"/>
                <a:ea typeface="ＭＳ Ｐゴシック" charset="0"/>
              </a:rPr>
              <a:t> about what we feel~</a:t>
            </a:r>
          </a:p>
          <a:p>
            <a:pPr eaLnBrk="1" hangingPunct="1"/>
            <a:r>
              <a:rPr lang="en-US" sz="4000" dirty="0">
                <a:latin typeface="Arial" charset="0"/>
                <a:ea typeface="ＭＳ Ｐゴシック" charset="0"/>
              </a:rPr>
              <a:t>We can </a:t>
            </a:r>
            <a:r>
              <a:rPr lang="en-US" sz="4000" dirty="0">
                <a:solidFill>
                  <a:srgbClr val="FF0000"/>
                </a:solidFill>
                <a:latin typeface="Arial" charset="0"/>
                <a:ea typeface="ＭＳ Ｐゴシック" charset="0"/>
              </a:rPr>
              <a:t>change</a:t>
            </a:r>
            <a:r>
              <a:rPr lang="en-US" sz="4000" dirty="0">
                <a:latin typeface="Arial" charset="0"/>
                <a:ea typeface="ＭＳ Ｐゴシック" charset="0"/>
              </a:rPr>
              <a:t> how we think and feel~</a:t>
            </a:r>
          </a:p>
          <a:p>
            <a:pPr eaLnBrk="1" hangingPunct="1"/>
            <a:r>
              <a:rPr lang="en-US" sz="4000" dirty="0">
                <a:latin typeface="Arial" charset="0"/>
                <a:ea typeface="ＭＳ Ｐゴシック" charset="0"/>
              </a:rPr>
              <a:t>We can </a:t>
            </a:r>
            <a:r>
              <a:rPr lang="en-US" sz="4000" dirty="0">
                <a:solidFill>
                  <a:srgbClr val="FF0000"/>
                </a:solidFill>
                <a:latin typeface="Arial" charset="0"/>
                <a:ea typeface="ＭＳ Ｐゴシック" charset="0"/>
              </a:rPr>
              <a:t>cultivate</a:t>
            </a:r>
            <a:r>
              <a:rPr lang="en-US" sz="4000" dirty="0">
                <a:latin typeface="Arial" charset="0"/>
                <a:ea typeface="ＭＳ Ｐゴシック" charset="0"/>
              </a:rPr>
              <a:t> sustainable positive feelings~</a:t>
            </a:r>
          </a:p>
          <a:p>
            <a:pPr eaLnBrk="1" hangingPunct="1"/>
            <a:endParaRPr lang="en-US" dirty="0">
              <a:latin typeface="Arial" charset="0"/>
              <a:ea typeface="ＭＳ Ｐゴシック" charset="0"/>
            </a:endParaRPr>
          </a:p>
          <a:p>
            <a:pPr marL="0" indent="0" eaLnBrk="1" hangingPunct="1">
              <a:buNone/>
            </a:pPr>
            <a:endParaRPr lang="en-US" dirty="0"/>
          </a:p>
        </p:txBody>
      </p:sp>
    </p:spTree>
    <p:extLst>
      <p:ext uri="{BB962C8B-B14F-4D97-AF65-F5344CB8AC3E}">
        <p14:creationId xmlns:p14="http://schemas.microsoft.com/office/powerpoint/2010/main" val="293735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50" y="198581"/>
            <a:ext cx="8153400" cy="1443789"/>
          </a:xfrm>
        </p:spPr>
        <p:txBody>
          <a:bodyPr>
            <a:normAutofit/>
          </a:bodyPr>
          <a:lstStyle/>
          <a:p>
            <a:r>
              <a:rPr lang="en-US" sz="4000" dirty="0"/>
              <a:t>AND PERHAPS MOST IMPORTANTLY</a:t>
            </a:r>
            <a:r>
              <a:rPr lang="mr-IN" sz="4000" dirty="0"/>
              <a:t>…</a:t>
            </a:r>
            <a:endParaRPr lang="en-US" sz="4000" dirty="0"/>
          </a:p>
        </p:txBody>
      </p:sp>
      <p:sp>
        <p:nvSpPr>
          <p:cNvPr id="3" name="Content Placeholder 2"/>
          <p:cNvSpPr>
            <a:spLocks noGrp="1"/>
          </p:cNvSpPr>
          <p:nvPr>
            <p:ph idx="1"/>
          </p:nvPr>
        </p:nvSpPr>
        <p:spPr/>
        <p:txBody>
          <a:bodyPr/>
          <a:lstStyle/>
          <a:p>
            <a:r>
              <a:rPr lang="en-US" sz="4000" dirty="0">
                <a:latin typeface="Arial" charset="0"/>
                <a:ea typeface="ＭＳ Ｐゴシック" charset="0"/>
              </a:rPr>
              <a:t>We can </a:t>
            </a:r>
            <a:r>
              <a:rPr lang="en-US" sz="4000" dirty="0">
                <a:solidFill>
                  <a:srgbClr val="FF0000"/>
                </a:solidFill>
                <a:latin typeface="Arial" charset="0"/>
                <a:ea typeface="ＭＳ Ｐゴシック" charset="0"/>
              </a:rPr>
              <a:t>create</a:t>
            </a:r>
            <a:r>
              <a:rPr lang="en-US" sz="4000" dirty="0">
                <a:latin typeface="Arial" charset="0"/>
                <a:ea typeface="ＭＳ Ｐゴシック" charset="0"/>
              </a:rPr>
              <a:t> and inspire this in others!!!</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725896" y="3128327"/>
            <a:ext cx="1718945" cy="2633345"/>
          </a:xfrm>
          <a:prstGeom prst="rect">
            <a:avLst/>
          </a:prstGeom>
          <a:noFill/>
          <a:ln>
            <a:noFill/>
          </a:ln>
        </p:spPr>
      </p:pic>
    </p:spTree>
    <p:extLst>
      <p:ext uri="{BB962C8B-B14F-4D97-AF65-F5344CB8AC3E}">
        <p14:creationId xmlns:p14="http://schemas.microsoft.com/office/powerpoint/2010/main" val="355848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 y="798532"/>
            <a:ext cx="9143360" cy="5028848"/>
          </a:xfrm>
        </p:spPr>
      </p:pic>
    </p:spTree>
    <p:extLst>
      <p:ext uri="{BB962C8B-B14F-4D97-AF65-F5344CB8AC3E}">
        <p14:creationId xmlns:p14="http://schemas.microsoft.com/office/powerpoint/2010/main" val="3036096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17353</TotalTime>
  <Words>2499</Words>
  <Application>Microsoft Office PowerPoint</Application>
  <PresentationFormat>On-screen Show (4:3)</PresentationFormat>
  <Paragraphs>236</Paragraphs>
  <Slides>44</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ＭＳ Ｐゴシック</vt:lpstr>
      <vt:lpstr>ＭＳ Ｐゴシック</vt:lpstr>
      <vt:lpstr>Arial</vt:lpstr>
      <vt:lpstr>Calibri</vt:lpstr>
      <vt:lpstr>Century Gothic</vt:lpstr>
      <vt:lpstr>Mangal</vt:lpstr>
      <vt:lpstr>News Gothic MT</vt:lpstr>
      <vt:lpstr>Wingdings</vt:lpstr>
      <vt:lpstr>Wingdings 2</vt:lpstr>
      <vt:lpstr>Breeze</vt:lpstr>
      <vt:lpstr>Using a Strengths-Based Approach to Develop Positive Change</vt:lpstr>
      <vt:lpstr>Values/Goals of Teaching</vt:lpstr>
      <vt:lpstr>The Challenge</vt:lpstr>
      <vt:lpstr>How can you make the biggest impact?</vt:lpstr>
      <vt:lpstr>Rosenthal's Work on Expectancy Effects</vt:lpstr>
      <vt:lpstr>Sonya Lyubomirsky  from The How of Happiness 40% of our happiness can come about from intentional activities –Positive Interventions </vt:lpstr>
      <vt:lpstr>PowerPoint Presentation</vt:lpstr>
      <vt:lpstr>AND PERHAPS MOST IMPORTANTLY…</vt:lpstr>
      <vt:lpstr>PowerPoint Presentation</vt:lpstr>
      <vt:lpstr>What is Positive Psychology?</vt:lpstr>
      <vt:lpstr>Positive Psychology</vt:lpstr>
      <vt:lpstr>Defining Positive Emotion</vt:lpstr>
      <vt:lpstr>Focus on What’s “Right”</vt:lpstr>
      <vt:lpstr>Positive Psychology  and Flourishing</vt:lpstr>
      <vt:lpstr>PowerPoint Presentation</vt:lpstr>
      <vt:lpstr>What are (Character) Strengths?</vt:lpstr>
      <vt:lpstr>Why do we care?</vt:lpstr>
      <vt:lpstr>Developing strengths can help you</vt:lpstr>
      <vt:lpstr>Universal Strengths</vt:lpstr>
      <vt:lpstr>6 Virtues: 24 Character Strengths</vt:lpstr>
      <vt:lpstr>Wisdom &amp; Knowledge</vt:lpstr>
      <vt:lpstr>Courage</vt:lpstr>
      <vt:lpstr>Humanity</vt:lpstr>
      <vt:lpstr>Justice</vt:lpstr>
      <vt:lpstr>Temperance</vt:lpstr>
      <vt:lpstr>Transcendence</vt:lpstr>
      <vt:lpstr>Assessment of Character Strengths</vt:lpstr>
      <vt:lpstr>Something to remember and share</vt:lpstr>
      <vt:lpstr>Helping Others Flourish:  First look inside</vt:lpstr>
      <vt:lpstr>What are your top 3 strengths?</vt:lpstr>
      <vt:lpstr>Evidence-Based Positive Interventions</vt:lpstr>
      <vt:lpstr>The Reframe Game</vt:lpstr>
      <vt:lpstr>Background: </vt:lpstr>
      <vt:lpstr>The Reframe Game Exercise </vt:lpstr>
      <vt:lpstr>PowerPoint Presentation</vt:lpstr>
      <vt:lpstr>PowerPoint Presentation</vt:lpstr>
      <vt:lpstr>PowerPoint Presentation</vt:lpstr>
      <vt:lpstr>PowerPoint Presentation</vt:lpstr>
      <vt:lpstr>Incorporating Positive Psychology into Teaching</vt:lpstr>
      <vt:lpstr>Incorporating Positive Psychology into Teaching</vt:lpstr>
      <vt:lpstr>Brainstorm plans/strategies</vt:lpstr>
      <vt:lpstr>Share your own successes!</vt:lpstr>
      <vt:lpstr> References</vt:lpstr>
      <vt:lpstr>Helpful Websites Exec Fx</vt:lpstr>
    </vt:vector>
  </TitlesOfParts>
  <Company>UNH 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Symptoms of Behavioral Health Conditions:  Understanding the impact of biopsychosocial risk factors</dc:title>
  <dc:creator>Karen Weigle</dc:creator>
  <cp:lastModifiedBy>CAC business laptop</cp:lastModifiedBy>
  <cp:revision>28</cp:revision>
  <dcterms:created xsi:type="dcterms:W3CDTF">2017-02-05T20:30:32Z</dcterms:created>
  <dcterms:modified xsi:type="dcterms:W3CDTF">2018-04-24T14:06:52Z</dcterms:modified>
</cp:coreProperties>
</file>