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8" r:id="rId1"/>
  </p:sldMasterIdLst>
  <p:notesMasterIdLst>
    <p:notesMasterId r:id="rId41"/>
  </p:notesMasterIdLst>
  <p:handoutMasterIdLst>
    <p:handoutMasterId r:id="rId42"/>
  </p:handoutMasterIdLst>
  <p:sldIdLst>
    <p:sldId id="279" r:id="rId2"/>
    <p:sldId id="342" r:id="rId3"/>
    <p:sldId id="308" r:id="rId4"/>
    <p:sldId id="344" r:id="rId5"/>
    <p:sldId id="314" r:id="rId6"/>
    <p:sldId id="284" r:id="rId7"/>
    <p:sldId id="285" r:id="rId8"/>
    <p:sldId id="341" r:id="rId9"/>
    <p:sldId id="286" r:id="rId10"/>
    <p:sldId id="280" r:id="rId11"/>
    <p:sldId id="345" r:id="rId12"/>
    <p:sldId id="346" r:id="rId13"/>
    <p:sldId id="316" r:id="rId14"/>
    <p:sldId id="317" r:id="rId15"/>
    <p:sldId id="318" r:id="rId16"/>
    <p:sldId id="355" r:id="rId17"/>
    <p:sldId id="319" r:id="rId18"/>
    <p:sldId id="320" r:id="rId19"/>
    <p:sldId id="340" r:id="rId20"/>
    <p:sldId id="327" r:id="rId21"/>
    <p:sldId id="328" r:id="rId22"/>
    <p:sldId id="354" r:id="rId23"/>
    <p:sldId id="325" r:id="rId24"/>
    <p:sldId id="326" r:id="rId25"/>
    <p:sldId id="323" r:id="rId26"/>
    <p:sldId id="324" r:id="rId27"/>
    <p:sldId id="321" r:id="rId28"/>
    <p:sldId id="322" r:id="rId29"/>
    <p:sldId id="330" r:id="rId30"/>
    <p:sldId id="353" r:id="rId31"/>
    <p:sldId id="332" r:id="rId32"/>
    <p:sldId id="336" r:id="rId33"/>
    <p:sldId id="337" r:id="rId34"/>
    <p:sldId id="338" r:id="rId35"/>
    <p:sldId id="339" r:id="rId36"/>
    <p:sldId id="348" r:id="rId37"/>
    <p:sldId id="349" r:id="rId38"/>
    <p:sldId id="351" r:id="rId39"/>
    <p:sldId id="352" r:id="rId40"/>
  </p:sldIdLst>
  <p:sldSz cx="9144000" cy="6858000" type="letter"/>
  <p:notesSz cx="6858000"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4706" autoAdjust="0"/>
  </p:normalViewPr>
  <p:slideViewPr>
    <p:cSldViewPr>
      <p:cViewPr varScale="1">
        <p:scale>
          <a:sx n="86" d="100"/>
          <a:sy n="86" d="100"/>
        </p:scale>
        <p:origin x="1074" y="9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p:scale>
          <a:sx n="66" d="100"/>
          <a:sy n="66" d="100"/>
        </p:scale>
        <p:origin x="-450" y="64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416425"/>
            <a:ext cx="5029200" cy="418306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60419" name="Rectangle 3"/>
          <p:cNvSpPr>
            <a:spLocks noGrp="1" noRot="1" noChangeAspect="1" noChangeArrowheads="1" noTextEdit="1"/>
          </p:cNvSpPr>
          <p:nvPr>
            <p:ph type="sldImg" idx="2"/>
          </p:nvPr>
        </p:nvSpPr>
        <p:spPr bwMode="auto">
          <a:xfrm>
            <a:off x="1114425" y="703263"/>
            <a:ext cx="4630738" cy="347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14425" y="703263"/>
            <a:ext cx="4629150" cy="3473450"/>
          </a:xfrm>
          <a:ln/>
        </p:spPr>
      </p:sp>
      <p:sp>
        <p:nvSpPr>
          <p:cNvPr id="61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kumimoji="0" lang="en-US" altLang="en-US" sz="24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eaLnBrk="1" hangingPunct="1"/>
            <a:r>
              <a:rPr lang="en-US" dirty="0" smtClean="0"/>
              <a:t>Use of baby aspirin to prevent heart</a:t>
            </a:r>
            <a:r>
              <a:rPr lang="en-US" baseline="0" dirty="0" smtClean="0"/>
              <a:t> disease. </a:t>
            </a:r>
            <a:r>
              <a:rPr lang="en-US" dirty="0"/>
              <a:t>Rosenthal (1990, </a:t>
            </a:r>
            <a:r>
              <a:rPr lang="en-US" i="1" dirty="0"/>
              <a:t>American Psychologist, 45, </a:t>
            </a:r>
            <a:r>
              <a:rPr lang="en-US" dirty="0"/>
              <a:t>775-777.) used an example where a treatment (a small daily dose of aspirin) lowered patients’ death rate so much that the researchers conducting this research the research prematurely and told the participants who were in the control condition to start taking a baby aspirin every day. So, how large was the effect of the baby aspirin? As an odds ratio it was 1.83 – that is, the odds of a heart attack were 1.83 times higher in the placebo group than in the aspirin group. As a proportion of variance explained the effect size was .0011 (about one tenth of one percent). </a:t>
            </a:r>
            <a:endParaRPr lang="en-US" baseline="0" dirty="0" smtClean="0"/>
          </a:p>
          <a:p>
            <a:pPr eaLnBrk="1" hangingPunct="1"/>
            <a:endParaRPr lang="en-US" baseline="0" dirty="0" smtClean="0"/>
          </a:p>
          <a:p>
            <a:pPr eaLnBrk="1" hangingPunct="1"/>
            <a:r>
              <a:rPr lang="en-US" baseline="0" dirty="0" smtClean="0"/>
              <a:t>Stimulants affect on ADHD.</a:t>
            </a:r>
            <a:endParaRPr lang="en-US" dirty="0" smtClean="0"/>
          </a:p>
          <a:p>
            <a:pPr eaLnBrk="1" hangingPunct="1"/>
            <a:endParaRPr lang="en-US" dirty="0" smtClean="0"/>
          </a:p>
          <a:p>
            <a:pPr eaLnBrk="1" hangingPunct="1"/>
            <a:r>
              <a:rPr lang="en-US" dirty="0" smtClean="0"/>
              <a:t>So, effect size refers to the magnitude of the treatment effect.</a:t>
            </a:r>
          </a:p>
          <a:p>
            <a:pPr marL="622617" lvl="1" indent="-169804">
              <a:buFont typeface="Arial" pitchFamily="34" charset="0"/>
              <a:buChar char="•"/>
            </a:pPr>
            <a:r>
              <a:rPr lang="en-US" dirty="0" smtClean="0"/>
              <a:t>Here, the difference between pre-</a:t>
            </a:r>
            <a:r>
              <a:rPr lang="en-US" dirty="0" err="1" smtClean="0"/>
              <a:t>tx</a:t>
            </a:r>
            <a:r>
              <a:rPr lang="en-US" dirty="0" smtClean="0"/>
              <a:t> mean and 4-6 year follow-up mean is 1.43.</a:t>
            </a:r>
          </a:p>
          <a:p>
            <a:pPr marL="622617" lvl="1" indent="-169804">
              <a:buFont typeface="Arial" pitchFamily="34" charset="0"/>
              <a:buChar char="•"/>
            </a:pPr>
            <a:r>
              <a:rPr lang="en-US" dirty="0" smtClean="0"/>
              <a:t>(According to Cohen’s interpretive guidelines,</a:t>
            </a:r>
            <a:r>
              <a:rPr lang="en-US" baseline="0" dirty="0" smtClean="0"/>
              <a:t> and ES of .80 is a large effect.  So a finding of an ES of 1.43 is </a:t>
            </a:r>
            <a:r>
              <a:rPr lang="en-US" dirty="0" smtClean="0"/>
              <a:t> </a:t>
            </a:r>
            <a:r>
              <a:rPr lang="en-US" baseline="0" dirty="0" smtClean="0"/>
              <a:t>an extremely large effect)</a:t>
            </a:r>
            <a:r>
              <a:rPr lang="en-US" dirty="0" smtClean="0"/>
              <a:t>.</a:t>
            </a:r>
          </a:p>
          <a:p>
            <a:pPr eaLnBrk="1" hangingPunct="1"/>
            <a:endParaRPr lang="en-US" dirty="0" smtClean="0"/>
          </a:p>
          <a:p>
            <a:pPr eaLnBrk="1" hangingPunct="1"/>
            <a:r>
              <a:rPr lang="en-US" i="1" u="sng" dirty="0" smtClean="0"/>
              <a:t>Cohen’s Effect Sizes</a:t>
            </a:r>
          </a:p>
          <a:p>
            <a:pPr eaLnBrk="1" hangingPunct="1"/>
            <a:r>
              <a:rPr lang="en-US" i="1" dirty="0" smtClean="0"/>
              <a:t>Small = .20</a:t>
            </a:r>
          </a:p>
          <a:p>
            <a:pPr eaLnBrk="1" hangingPunct="1"/>
            <a:r>
              <a:rPr lang="en-US" i="1" dirty="0" smtClean="0"/>
              <a:t>Medium = .50</a:t>
            </a:r>
          </a:p>
          <a:p>
            <a:pPr eaLnBrk="1" hangingPunct="1"/>
            <a:r>
              <a:rPr lang="en-US" i="1" dirty="0" smtClean="0"/>
              <a:t>Large = .80</a:t>
            </a:r>
          </a:p>
          <a:p>
            <a:pPr eaLnBrk="1" hangingPunct="1"/>
            <a:endParaRPr lang="en-US" i="1" dirty="0" smtClean="0"/>
          </a:p>
          <a:p>
            <a:pPr eaLnBrk="1" hangingPunct="1"/>
            <a:r>
              <a:rPr lang="en-US" i="1" dirty="0" smtClean="0"/>
              <a:t>1.43 = ASTRONOMICAL!!!!</a:t>
            </a:r>
          </a:p>
          <a:p>
            <a:endParaRPr lang="en-US" dirty="0"/>
          </a:p>
        </p:txBody>
      </p:sp>
      <p:sp>
        <p:nvSpPr>
          <p:cNvPr id="4" name="Slide Number Placeholder 3"/>
          <p:cNvSpPr>
            <a:spLocks noGrp="1"/>
          </p:cNvSpPr>
          <p:nvPr>
            <p:ph type="sldNum" sz="quarter" idx="10"/>
          </p:nvPr>
        </p:nvSpPr>
        <p:spPr/>
        <p:txBody>
          <a:bodyPr/>
          <a:lstStyle/>
          <a:p>
            <a:pPr>
              <a:defRPr/>
            </a:pPr>
            <a:fld id="{6DB957E4-9F4A-4497-8D40-8C2772FD9C27}"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3769228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14425" y="703263"/>
            <a:ext cx="4629150" cy="3473450"/>
          </a:xfrm>
          <a:ln/>
        </p:spPr>
      </p:sp>
      <p:sp>
        <p:nvSpPr>
          <p:cNvPr id="665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kumimoji="0" lang="en-US" altLang="en-US" sz="24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14425" y="703263"/>
            <a:ext cx="4629150" cy="3473450"/>
          </a:xfrm>
          <a:ln/>
        </p:spPr>
      </p:sp>
      <p:sp>
        <p:nvSpPr>
          <p:cNvPr id="675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kumimoji="0" lang="en-US" altLang="en-US" sz="24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14425" y="703263"/>
            <a:ext cx="4629150" cy="3473450"/>
          </a:xfrm>
          <a:ln/>
        </p:spPr>
      </p:sp>
      <p:sp>
        <p:nvSpPr>
          <p:cNvPr id="686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kumimoji="0" lang="en-US" altLang="en-US" sz="24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14425" y="703263"/>
            <a:ext cx="4629150" cy="3473450"/>
          </a:xfrm>
          <a:ln/>
        </p:spPr>
      </p:sp>
      <p:sp>
        <p:nvSpPr>
          <p:cNvPr id="706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spcBef>
                <a:spcPct val="0"/>
              </a:spcBef>
            </a:pPr>
            <a:r>
              <a:rPr kumimoji="0" lang="en-US" altLang="en-US" sz="2400" smtClean="0"/>
              <a:t>Ever have one of those conversations with your spouse or significant other in front of the television </a:t>
            </a:r>
          </a:p>
          <a:p>
            <a:pPr>
              <a:spcBef>
                <a:spcPct val="0"/>
              </a:spcBef>
            </a:pPr>
            <a:r>
              <a:rPr kumimoji="0" lang="en-US" altLang="en-US" sz="2400" smtClean="0"/>
              <a:t>Our apartment you can’t hear around the kitchen.  After third question, I just want to say let’s stop sit down. I just wan t to say stop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14425" y="703263"/>
            <a:ext cx="4629150" cy="3473450"/>
          </a:xfrm>
          <a:ln/>
        </p:spPr>
      </p:sp>
      <p:sp>
        <p:nvSpPr>
          <p:cNvPr id="727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spcBef>
                <a:spcPct val="0"/>
              </a:spcBef>
            </a:pPr>
            <a:endParaRPr kumimoji="0" lang="en-US" altLang="en-US" sz="24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Preferred toys at</a:t>
            </a:r>
            <a:r>
              <a:rPr lang="en-US" baseline="0" dirty="0" smtClean="0"/>
              <a:t> the end of session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big question is how fixated is child on toy—essentially ignoring parent. then may need to timeout the toy </a:t>
            </a:r>
            <a:r>
              <a:rPr lang="en-US" sz="1200" kern="1200" dirty="0" err="1" smtClean="0">
                <a:solidFill>
                  <a:schemeClr val="tx1"/>
                </a:solidFill>
                <a:latin typeface="+mn-lt"/>
                <a:ea typeface="+mn-ea"/>
                <a:cs typeface="+mn-cs"/>
              </a:rPr>
              <a:t>ro</a:t>
            </a:r>
            <a:r>
              <a:rPr lang="en-US" sz="1200" kern="1200" dirty="0" smtClean="0">
                <a:solidFill>
                  <a:schemeClr val="tx1"/>
                </a:solidFill>
                <a:latin typeface="+mn-lt"/>
                <a:ea typeface="+mn-ea"/>
                <a:cs typeface="+mn-cs"/>
              </a:rPr>
              <a:t> work to introduce other toys and gauge reaction. </a:t>
            </a:r>
          </a:p>
          <a:p>
            <a:endParaRPr lang="en-US" dirty="0"/>
          </a:p>
        </p:txBody>
      </p:sp>
      <p:sp>
        <p:nvSpPr>
          <p:cNvPr id="4" name="Slide Number Placeholder 3"/>
          <p:cNvSpPr>
            <a:spLocks noGrp="1"/>
          </p:cNvSpPr>
          <p:nvPr>
            <p:ph type="sldNum" sz="quarter" idx="10"/>
          </p:nvPr>
        </p:nvSpPr>
        <p:spPr/>
        <p:txBody>
          <a:bodyPr/>
          <a:lstStyle/>
          <a:p>
            <a:fld id="{E204D7FC-BC29-45AF-AB95-AD492C0B5563}" type="slidenum">
              <a:rPr lang="en-US" smtClean="0"/>
              <a:pPr/>
              <a:t>37</a:t>
            </a:fld>
            <a:endParaRPr lang="en-US"/>
          </a:p>
        </p:txBody>
      </p:sp>
    </p:spTree>
    <p:extLst>
      <p:ext uri="{BB962C8B-B14F-4D97-AF65-F5344CB8AC3E}">
        <p14:creationId xmlns:p14="http://schemas.microsoft.com/office/powerpoint/2010/main" val="1152684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Target</a:t>
            </a:r>
            <a:r>
              <a:rPr lang="en-US" baseline="0" dirty="0" smtClean="0"/>
              <a:t> coaching based on limitations consistent with constellations of behavior</a:t>
            </a:r>
            <a:endParaRPr lang="en-US" dirty="0"/>
          </a:p>
        </p:txBody>
      </p:sp>
      <p:sp>
        <p:nvSpPr>
          <p:cNvPr id="4" name="Slide Number Placeholder 3"/>
          <p:cNvSpPr>
            <a:spLocks noGrp="1"/>
          </p:cNvSpPr>
          <p:nvPr>
            <p:ph type="sldNum" sz="quarter" idx="10"/>
          </p:nvPr>
        </p:nvSpPr>
        <p:spPr/>
        <p:txBody>
          <a:bodyPr/>
          <a:lstStyle/>
          <a:p>
            <a:fld id="{C76A3406-3E52-41E0-9170-3950626DCB6F}"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0065209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a:lvl1pPr>
          </a:lstStyle>
          <a:p>
            <a:fld id="{C66F0649-6858-40AD-BEA5-5C4204405898}" type="slidenum">
              <a:rPr lang="en-US" altLang="en-US"/>
              <a:pPr/>
              <a:t>‹#›</a:t>
            </a:fld>
            <a:endParaRPr lang="en-US" altLang="en-US"/>
          </a:p>
        </p:txBody>
      </p:sp>
    </p:spTree>
    <p:extLst>
      <p:ext uri="{BB962C8B-B14F-4D97-AF65-F5344CB8AC3E}">
        <p14:creationId xmlns:p14="http://schemas.microsoft.com/office/powerpoint/2010/main" val="66291849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56B28400-790F-4E9B-AEB6-5469EB249D03}" type="slidenum">
              <a:rPr lang="en-US" altLang="en-US"/>
              <a:pPr/>
              <a:t>‹#›</a:t>
            </a:fld>
            <a:endParaRPr lang="en-US" altLang="en-US"/>
          </a:p>
        </p:txBody>
      </p:sp>
    </p:spTree>
    <p:extLst>
      <p:ext uri="{BB962C8B-B14F-4D97-AF65-F5344CB8AC3E}">
        <p14:creationId xmlns:p14="http://schemas.microsoft.com/office/powerpoint/2010/main" val="2388358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BCD1069E-76EE-4136-90E4-2E0C423A0687}" type="slidenum">
              <a:rPr lang="en-US" altLang="en-US"/>
              <a:pPr/>
              <a:t>‹#›</a:t>
            </a:fld>
            <a:endParaRPr lang="en-US" altLang="en-US"/>
          </a:p>
        </p:txBody>
      </p:sp>
    </p:spTree>
    <p:extLst>
      <p:ext uri="{BB962C8B-B14F-4D97-AF65-F5344CB8AC3E}">
        <p14:creationId xmlns:p14="http://schemas.microsoft.com/office/powerpoint/2010/main" val="4118548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45088" y="2017713"/>
            <a:ext cx="3810000" cy="4114800"/>
          </a:xfrm>
        </p:spPr>
        <p:txBody>
          <a:bodyPr>
            <a:normAutofit/>
          </a:bodyPr>
          <a:lstStyle/>
          <a:p>
            <a:pPr lvl="0"/>
            <a:endParaRPr lang="en-US" noProof="0"/>
          </a:p>
        </p:txBody>
      </p:sp>
      <p:sp>
        <p:nvSpPr>
          <p:cNvPr id="5" name="Date Placeholder 4"/>
          <p:cNvSpPr>
            <a:spLocks noGrp="1"/>
          </p:cNvSpPr>
          <p:nvPr>
            <p:ph type="dt" sz="half" idx="10"/>
          </p:nvPr>
        </p:nvSpPr>
        <p:spPr>
          <a:xfrm>
            <a:off x="1162050" y="6243638"/>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657600" y="6243638"/>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042150" y="6243638"/>
            <a:ext cx="1905000" cy="457200"/>
          </a:xfrm>
        </p:spPr>
        <p:txBody>
          <a:bodyPr/>
          <a:lstStyle>
            <a:lvl1pPr>
              <a:defRPr/>
            </a:lvl1pPr>
          </a:lstStyle>
          <a:p>
            <a:fld id="{CA05B8B7-3BC0-42F5-BD2F-A9FFD15F3D76}" type="slidenum">
              <a:rPr lang="en-US" altLang="en-US"/>
              <a:pPr/>
              <a:t>‹#›</a:t>
            </a:fld>
            <a:endParaRPr lang="en-US" altLang="en-US"/>
          </a:p>
        </p:txBody>
      </p:sp>
    </p:spTree>
    <p:extLst>
      <p:ext uri="{BB962C8B-B14F-4D97-AF65-F5344CB8AC3E}">
        <p14:creationId xmlns:p14="http://schemas.microsoft.com/office/powerpoint/2010/main" val="2415589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2F612866-A9D9-45A9-8F40-BA03B785E23F}" type="slidenum">
              <a:rPr lang="en-US" altLang="en-US"/>
              <a:pPr/>
              <a:t>‹#›</a:t>
            </a:fld>
            <a:endParaRPr lang="en-US" altLang="en-US"/>
          </a:p>
        </p:txBody>
      </p:sp>
    </p:spTree>
    <p:extLst>
      <p:ext uri="{BB962C8B-B14F-4D97-AF65-F5344CB8AC3E}">
        <p14:creationId xmlns:p14="http://schemas.microsoft.com/office/powerpoint/2010/main" val="3914142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fld id="{DB22BE71-C8FF-4680-AE03-12F55729876D}" type="slidenum">
              <a:rPr lang="en-US" altLang="en-US"/>
              <a:pPr/>
              <a:t>‹#›</a:t>
            </a:fld>
            <a:endParaRPr lang="en-US" altLang="en-US"/>
          </a:p>
        </p:txBody>
      </p:sp>
    </p:spTree>
    <p:extLst>
      <p:ext uri="{BB962C8B-B14F-4D97-AF65-F5344CB8AC3E}">
        <p14:creationId xmlns:p14="http://schemas.microsoft.com/office/powerpoint/2010/main" val="307657525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CB9C4277-C20C-451B-9ACF-140FC226FB5F}" type="slidenum">
              <a:rPr lang="en-US" altLang="en-US"/>
              <a:pPr/>
              <a:t>‹#›</a:t>
            </a:fld>
            <a:endParaRPr lang="en-US" altLang="en-US"/>
          </a:p>
        </p:txBody>
      </p:sp>
    </p:spTree>
    <p:extLst>
      <p:ext uri="{BB962C8B-B14F-4D97-AF65-F5344CB8AC3E}">
        <p14:creationId xmlns:p14="http://schemas.microsoft.com/office/powerpoint/2010/main" val="328676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fld id="{FAE31982-E5ED-4836-8AF9-81C3FBC25709}" type="slidenum">
              <a:rPr lang="en-US" altLang="en-US"/>
              <a:pPr/>
              <a:t>‹#›</a:t>
            </a:fld>
            <a:endParaRPr lang="en-US" altLang="en-US"/>
          </a:p>
        </p:txBody>
      </p:sp>
    </p:spTree>
    <p:extLst>
      <p:ext uri="{BB962C8B-B14F-4D97-AF65-F5344CB8AC3E}">
        <p14:creationId xmlns:p14="http://schemas.microsoft.com/office/powerpoint/2010/main" val="1726470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fld id="{16E1275A-66ED-43B8-A299-907C21DE8045}" type="slidenum">
              <a:rPr lang="en-US" altLang="en-US"/>
              <a:pPr/>
              <a:t>‹#›</a:t>
            </a:fld>
            <a:endParaRPr lang="en-US" altLang="en-US"/>
          </a:p>
        </p:txBody>
      </p:sp>
    </p:spTree>
    <p:extLst>
      <p:ext uri="{BB962C8B-B14F-4D97-AF65-F5344CB8AC3E}">
        <p14:creationId xmlns:p14="http://schemas.microsoft.com/office/powerpoint/2010/main" val="3220118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fld id="{7D000DD7-A9B1-4042-BB6F-813398239923}" type="slidenum">
              <a:rPr lang="en-US" altLang="en-US"/>
              <a:pPr/>
              <a:t>‹#›</a:t>
            </a:fld>
            <a:endParaRPr lang="en-US" altLang="en-US"/>
          </a:p>
        </p:txBody>
      </p:sp>
    </p:spTree>
    <p:extLst>
      <p:ext uri="{BB962C8B-B14F-4D97-AF65-F5344CB8AC3E}">
        <p14:creationId xmlns:p14="http://schemas.microsoft.com/office/powerpoint/2010/main" val="1762942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3915C5AB-3710-42F1-902C-445B0CFC3AD6}" type="slidenum">
              <a:rPr lang="en-US" altLang="en-US"/>
              <a:pPr/>
              <a:t>‹#›</a:t>
            </a:fld>
            <a:endParaRPr lang="en-US" altLang="en-US"/>
          </a:p>
        </p:txBody>
      </p:sp>
    </p:spTree>
    <p:extLst>
      <p:ext uri="{BB962C8B-B14F-4D97-AF65-F5344CB8AC3E}">
        <p14:creationId xmlns:p14="http://schemas.microsoft.com/office/powerpoint/2010/main" val="1160864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fld id="{CB274BA3-65E0-4D44-B436-6FD8FA317BFE}" type="slidenum">
              <a:rPr lang="en-US" altLang="en-US"/>
              <a:pPr/>
              <a:t>‹#›</a:t>
            </a:fld>
            <a:endParaRPr lang="en-US" altLang="en-US"/>
          </a:p>
        </p:txBody>
      </p:sp>
    </p:spTree>
    <p:extLst>
      <p:ext uri="{BB962C8B-B14F-4D97-AF65-F5344CB8AC3E}">
        <p14:creationId xmlns:p14="http://schemas.microsoft.com/office/powerpoint/2010/main" val="144991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panose="020B0503020102020204" pitchFamily="34" charset="0"/>
              </a:defRPr>
            </a:lvl1pPr>
          </a:lstStyle>
          <a:p>
            <a:fld id="{5F114708-A857-4315-B1DB-7C7CCF54231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4" r:id="rId1"/>
    <p:sldLayoutId id="2147483746" r:id="rId2"/>
    <p:sldLayoutId id="2147483765" r:id="rId3"/>
    <p:sldLayoutId id="2147483747" r:id="rId4"/>
    <p:sldLayoutId id="2147483748" r:id="rId5"/>
    <p:sldLayoutId id="2147483749" r:id="rId6"/>
    <p:sldLayoutId id="2147483750" r:id="rId7"/>
    <p:sldLayoutId id="2147483766" r:id="rId8"/>
    <p:sldLayoutId id="2147483767" r:id="rId9"/>
    <p:sldLayoutId id="2147483751" r:id="rId10"/>
    <p:sldLayoutId id="2147483752" r:id="rId11"/>
    <p:sldLayoutId id="2147483768" r:id="rId12"/>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12.xml"/><Relationship Id="rId4" Type="http://schemas.openxmlformats.org/officeDocument/2006/relationships/image" Target="../media/image20.wmf"/></Relationships>
</file>

<file path=ppt/slides/_rels/slide3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12.xml"/><Relationship Id="rId4" Type="http://schemas.openxmlformats.org/officeDocument/2006/relationships/image" Target="../media/image23.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ubTitle" idx="1"/>
          </p:nvPr>
        </p:nvSpPr>
        <p:spPr/>
        <p:txBody>
          <a:bodyPr/>
          <a:lstStyle/>
          <a:p>
            <a:pPr eaLnBrk="1" hangingPunct="1"/>
            <a:r>
              <a:rPr lang="en-US" altLang="en-US" sz="2800" dirty="0" smtClean="0"/>
              <a:t>John Paul Abner, Ph.D.</a:t>
            </a:r>
          </a:p>
          <a:p>
            <a:pPr eaLnBrk="1" hangingPunct="1"/>
            <a:r>
              <a:rPr lang="en-US" altLang="en-US" sz="2800" dirty="0" smtClean="0"/>
              <a:t>Milligan College</a:t>
            </a:r>
          </a:p>
          <a:p>
            <a:pPr eaLnBrk="1" hangingPunct="1"/>
            <a:r>
              <a:rPr lang="en-US" altLang="en-US" sz="2800" dirty="0" smtClean="0"/>
              <a:t>PCIT International Certified Master Trainer</a:t>
            </a:r>
          </a:p>
        </p:txBody>
      </p:sp>
      <p:sp>
        <p:nvSpPr>
          <p:cNvPr id="10243" name="Rectangle 2"/>
          <p:cNvSpPr>
            <a:spLocks noGrp="1" noChangeArrowheads="1"/>
          </p:cNvSpPr>
          <p:nvPr>
            <p:ph type="ctrTitle"/>
          </p:nvPr>
        </p:nvSpPr>
        <p:spPr>
          <a:xfrm>
            <a:off x="457200" y="1506538"/>
            <a:ext cx="8229600" cy="1470025"/>
          </a:xfrm>
        </p:spPr>
        <p:txBody>
          <a:bodyPr/>
          <a:lstStyle/>
          <a:p>
            <a:pPr eaLnBrk="1" hangingPunct="1"/>
            <a:r>
              <a:rPr lang="en-US" i="1" dirty="0"/>
              <a:t>Child Directed Play Skills for Young Children on the Autism </a:t>
            </a:r>
            <a:r>
              <a:rPr lang="en-US" i="1" dirty="0" smtClean="0"/>
              <a:t>Spectrum:  </a:t>
            </a:r>
            <a:r>
              <a:rPr lang="en-US" sz="2000" i="1" dirty="0" smtClean="0"/>
              <a:t>Tailored for Teachers</a:t>
            </a:r>
            <a:endParaRPr altLang="en-US" sz="2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76200"/>
            <a:ext cx="7793037" cy="1462087"/>
          </a:xfrm>
        </p:spPr>
        <p:txBody>
          <a:bodyPr/>
          <a:lstStyle/>
          <a:p>
            <a:pPr algn="ctr" eaLnBrk="1" hangingPunct="1"/>
            <a:r>
              <a:rPr lang="en-US" altLang="en-US" dirty="0" smtClean="0"/>
              <a:t>Parent Directed Interaction</a:t>
            </a:r>
          </a:p>
        </p:txBody>
      </p:sp>
      <p:sp>
        <p:nvSpPr>
          <p:cNvPr id="20483" name="Rectangle 3"/>
          <p:cNvSpPr>
            <a:spLocks noGrp="1" noChangeArrowheads="1"/>
          </p:cNvSpPr>
          <p:nvPr>
            <p:ph type="body" sz="half" idx="1"/>
          </p:nvPr>
        </p:nvSpPr>
        <p:spPr/>
        <p:txBody>
          <a:bodyPr/>
          <a:lstStyle/>
          <a:p>
            <a:pPr eaLnBrk="1" hangingPunct="1"/>
            <a:r>
              <a:rPr lang="en-US" altLang="en-US" sz="2800" dirty="0" smtClean="0"/>
              <a:t>Structured discipline techniques.</a:t>
            </a:r>
          </a:p>
          <a:p>
            <a:pPr eaLnBrk="1" hangingPunct="1"/>
            <a:r>
              <a:rPr lang="en-US" altLang="en-US" sz="2800" dirty="0" smtClean="0"/>
              <a:t>Teaches the child to obey caregivers. </a:t>
            </a:r>
          </a:p>
          <a:p>
            <a:pPr eaLnBrk="1" hangingPunct="1"/>
            <a:r>
              <a:rPr lang="en-US" altLang="en-US" sz="2800" dirty="0" smtClean="0"/>
              <a:t>Modifies problematic behaviors</a:t>
            </a:r>
          </a:p>
          <a:p>
            <a:pPr eaLnBrk="1" hangingPunct="1"/>
            <a:endParaRPr lang="en-US" altLang="en-US" sz="2800" dirty="0" smtClean="0"/>
          </a:p>
        </p:txBody>
      </p:sp>
      <p:sp>
        <p:nvSpPr>
          <p:cNvPr id="20484" name="ClipArt Placeholder 1"/>
          <p:cNvSpPr>
            <a:spLocks noGrp="1" noTextEdit="1"/>
          </p:cNvSpPr>
          <p:nvPr>
            <p:ph type="clipArt" sz="half" idx="2"/>
          </p:nvPr>
        </p:nvSpPr>
        <p:spPr/>
      </p:sp>
      <p:pic>
        <p:nvPicPr>
          <p:cNvPr id="20485" name="Picture 6" descr="C:\Users\jpabner\AppData\Local\Microsoft\Windows\Temporary Internet Files\Content.IE5\0UOL9BBE\MP90043119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7488" y="2056854"/>
            <a:ext cx="3505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76300"/>
            <a:ext cx="7772400" cy="1143000"/>
          </a:xfrm>
        </p:spPr>
        <p:txBody>
          <a:bodyPr/>
          <a:lstStyle/>
          <a:p>
            <a:r>
              <a:rPr lang="en-US" sz="4800" dirty="0"/>
              <a:t>The Importance of</a:t>
            </a:r>
            <a:br>
              <a:rPr lang="en-US" sz="4800" dirty="0"/>
            </a:br>
            <a:endParaRPr lang="en-US" sz="4800" dirty="0"/>
          </a:p>
        </p:txBody>
      </p:sp>
      <p:sp>
        <p:nvSpPr>
          <p:cNvPr id="3" name="Content Placeholder 2"/>
          <p:cNvSpPr>
            <a:spLocks noGrp="1"/>
          </p:cNvSpPr>
          <p:nvPr>
            <p:ph idx="1"/>
          </p:nvPr>
        </p:nvSpPr>
        <p:spPr/>
        <p:txBody>
          <a:bodyPr>
            <a:normAutofit/>
          </a:bodyPr>
          <a:lstStyle/>
          <a:p>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752600"/>
            <a:ext cx="8172181" cy="3745583"/>
          </a:xfrm>
          <a:prstGeom prst="rect">
            <a:avLst/>
          </a:prstGeom>
        </p:spPr>
      </p:pic>
    </p:spTree>
    <p:extLst>
      <p:ext uri="{BB962C8B-B14F-4D97-AF65-F5344CB8AC3E}">
        <p14:creationId xmlns:p14="http://schemas.microsoft.com/office/powerpoint/2010/main" val="910900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Most teachers don’t have much time for long individual interactions.</a:t>
            </a:r>
            <a:endParaRPr lang="en-US" sz="3200" dirty="0"/>
          </a:p>
        </p:txBody>
      </p:sp>
      <p:pic>
        <p:nvPicPr>
          <p:cNvPr id="4" name="Content Placeholder 3"/>
          <p:cNvPicPr>
            <a:picLocks noGrp="1" noChangeAspect="1"/>
          </p:cNvPicPr>
          <p:nvPr>
            <p:ph sz="quarter" idx="1"/>
          </p:nvPr>
        </p:nvPicPr>
        <p:blipFill>
          <a:blip r:embed="rId2"/>
          <a:stretch>
            <a:fillRect/>
          </a:stretch>
        </p:blipFill>
        <p:spPr>
          <a:xfrm>
            <a:off x="1066800" y="1676400"/>
            <a:ext cx="6858000" cy="4650971"/>
          </a:xfrm>
          <a:prstGeom prst="rect">
            <a:avLst/>
          </a:prstGeom>
        </p:spPr>
      </p:pic>
    </p:spTree>
    <p:extLst>
      <p:ext uri="{BB962C8B-B14F-4D97-AF65-F5344CB8AC3E}">
        <p14:creationId xmlns:p14="http://schemas.microsoft.com/office/powerpoint/2010/main" val="3328075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457200" y="1506538"/>
            <a:ext cx="8229600" cy="1470025"/>
          </a:xfrm>
        </p:spPr>
        <p:txBody>
          <a:bodyPr/>
          <a:lstStyle/>
          <a:p>
            <a:r>
              <a:rPr altLang="en-US" sz="4800" dirty="0" smtClean="0"/>
              <a:t>Child Directed Interaction Skills</a:t>
            </a:r>
            <a:endParaRPr altLang="en-US" dirty="0" smtClean="0"/>
          </a:p>
        </p:txBody>
      </p:sp>
      <p:sp>
        <p:nvSpPr>
          <p:cNvPr id="25603" name="Rectangle 3"/>
          <p:cNvSpPr>
            <a:spLocks noGrp="1" noChangeArrowheads="1"/>
          </p:cNvSpPr>
          <p:nvPr>
            <p:ph type="subTitle" idx="1"/>
          </p:nvPr>
        </p:nvSpPr>
        <p:spPr/>
        <p:txBody>
          <a:bodyPr/>
          <a:lstStyle/>
          <a:p>
            <a:r>
              <a:rPr lang="en-US" altLang="en-US" sz="4400" dirty="0" smtClean="0"/>
              <a:t>Avoid Skills</a:t>
            </a:r>
          </a:p>
          <a:p>
            <a:r>
              <a:rPr lang="en-US" altLang="en-US" sz="4400" dirty="0" smtClean="0"/>
              <a:t>For Teachers: we change this to “Reduce” skills</a:t>
            </a:r>
            <a:endParaRPr lang="en-US" alt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30520" y="-36786"/>
            <a:ext cx="7793037" cy="1462087"/>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dirty="0" smtClean="0"/>
              <a:t>Avoid criticism</a:t>
            </a:r>
          </a:p>
        </p:txBody>
      </p:sp>
      <p:sp>
        <p:nvSpPr>
          <p:cNvPr id="26627" name="Rectangle 3"/>
          <p:cNvSpPr>
            <a:spLocks noGrp="1" noChangeArrowheads="1"/>
          </p:cNvSpPr>
          <p:nvPr>
            <p:ph type="body" sz="half" idx="1"/>
          </p:nvPr>
        </p:nvSpPr>
        <p:spPr>
          <a:xfrm>
            <a:off x="1219200" y="1676400"/>
            <a:ext cx="4227512" cy="4114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2800" dirty="0" smtClean="0"/>
              <a:t>Doesn’t work to decrease bad behaviors</a:t>
            </a:r>
          </a:p>
          <a:p>
            <a:r>
              <a:rPr lang="en-US" altLang="en-US" sz="2800" dirty="0" smtClean="0"/>
              <a:t>Often increases the criticized behaviors</a:t>
            </a:r>
          </a:p>
          <a:p>
            <a:r>
              <a:rPr lang="en-US" altLang="en-US" sz="2800" dirty="0" smtClean="0"/>
              <a:t>May lower the child’s self-esteem</a:t>
            </a:r>
          </a:p>
          <a:p>
            <a:r>
              <a:rPr lang="en-US" altLang="en-US" sz="2800" dirty="0" smtClean="0"/>
              <a:t>Creates an unpleasant interaction</a:t>
            </a:r>
          </a:p>
          <a:p>
            <a:r>
              <a:rPr lang="en-US" altLang="en-US" sz="2800" dirty="0" smtClean="0"/>
              <a:t>Tell a child what to do rather than what not to do</a:t>
            </a:r>
          </a:p>
        </p:txBody>
      </p:sp>
      <p:pic>
        <p:nvPicPr>
          <p:cNvPr id="6" name="Online Image Placeholder 5"/>
          <p:cNvPicPr>
            <a:picLocks noGrp="1" noChangeAspect="1"/>
          </p:cNvPicPr>
          <p:nvPr>
            <p:ph type="clipArt" sz="half" idx="2"/>
          </p:nvPr>
        </p:nvPicPr>
        <p:blipFill>
          <a:blip r:embed="rId2"/>
          <a:stretch>
            <a:fillRect/>
          </a:stretch>
        </p:blipFill>
        <p:spPr>
          <a:xfrm>
            <a:off x="5145088" y="2811089"/>
            <a:ext cx="3810000" cy="2528047"/>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dirty="0" smtClean="0"/>
              <a:t>Reduce commands.</a:t>
            </a:r>
          </a:p>
        </p:txBody>
      </p:sp>
      <p:sp>
        <p:nvSpPr>
          <p:cNvPr id="27651" name="Rectangle 3"/>
          <p:cNvSpPr>
            <a:spLocks noGrp="1" noChangeArrowheads="1"/>
          </p:cNvSpPr>
          <p:nvPr>
            <p:ph type="body" sz="half" idx="1"/>
          </p:nvPr>
        </p:nvSpPr>
        <p:spPr>
          <a:xfrm>
            <a:off x="1182688" y="2017713"/>
            <a:ext cx="5486400" cy="4114800"/>
          </a:xfrm>
        </p:spPr>
        <p:txBody>
          <a:bodyPr/>
          <a:lstStyle/>
          <a:p>
            <a:r>
              <a:rPr lang="en-US" altLang="en-US" sz="2800" smtClean="0"/>
              <a:t>Commands lead the play.</a:t>
            </a:r>
          </a:p>
          <a:p>
            <a:r>
              <a:rPr lang="en-US" altLang="en-US" sz="2800" smtClean="0"/>
              <a:t>Commands can lead to unpleasant interactions if child disobeys.</a:t>
            </a:r>
          </a:p>
          <a:p>
            <a:r>
              <a:rPr lang="en-US" altLang="en-US" sz="2800" smtClean="0"/>
              <a:t>Two types of commands.</a:t>
            </a:r>
          </a:p>
          <a:p>
            <a:pPr lvl="1"/>
            <a:r>
              <a:rPr lang="en-US" altLang="en-US" smtClean="0"/>
              <a:t>Direct:  “Sit down”  “Put that away”</a:t>
            </a:r>
          </a:p>
          <a:p>
            <a:pPr lvl="1"/>
            <a:r>
              <a:rPr lang="en-US" altLang="en-US" smtClean="0"/>
              <a:t>Indirect: </a:t>
            </a:r>
          </a:p>
          <a:p>
            <a:pPr lvl="2"/>
            <a:r>
              <a:rPr lang="en-US" altLang="en-US" smtClean="0"/>
              <a:t>“Why don’t you sit here? </a:t>
            </a:r>
          </a:p>
          <a:p>
            <a:pPr lvl="2"/>
            <a:r>
              <a:rPr lang="en-US" altLang="en-US" smtClean="0"/>
              <a:t>“Let’s clean up the room.” </a:t>
            </a:r>
          </a:p>
        </p:txBody>
      </p:sp>
      <p:sp>
        <p:nvSpPr>
          <p:cNvPr id="2" name="Online Image Placeholder 1"/>
          <p:cNvSpPr>
            <a:spLocks noGrp="1"/>
          </p:cNvSpPr>
          <p:nvPr>
            <p:ph type="clipArt" sz="half" idx="2"/>
          </p:nvPr>
        </p:nvSpPr>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Reduce questions</a:t>
            </a:r>
            <a:endParaRPr lang="en-US" dirty="0"/>
          </a:p>
        </p:txBody>
      </p:sp>
      <p:pic>
        <p:nvPicPr>
          <p:cNvPr id="7" name="Content Placeholder 6"/>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066800" y="1752600"/>
            <a:ext cx="6553200" cy="4914900"/>
          </a:xfrm>
        </p:spPr>
      </p:pic>
    </p:spTree>
    <p:extLst>
      <p:ext uri="{BB962C8B-B14F-4D97-AF65-F5344CB8AC3E}">
        <p14:creationId xmlns:p14="http://schemas.microsoft.com/office/powerpoint/2010/main" val="1298736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dirty="0" smtClean="0"/>
              <a:t>Reduce questions.</a:t>
            </a:r>
          </a:p>
        </p:txBody>
      </p:sp>
      <p:sp>
        <p:nvSpPr>
          <p:cNvPr id="28675" name="Rectangle 3"/>
          <p:cNvSpPr>
            <a:spLocks noGrp="1" noChangeArrowheads="1"/>
          </p:cNvSpPr>
          <p:nvPr>
            <p:ph type="body" sz="half"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2400" smtClean="0"/>
              <a:t>Leads the play instead of following it</a:t>
            </a:r>
          </a:p>
          <a:p>
            <a:r>
              <a:rPr lang="en-US" altLang="en-US" sz="2400" smtClean="0"/>
              <a:t>Questions are often hidden commands or suggestions. </a:t>
            </a:r>
          </a:p>
          <a:p>
            <a:r>
              <a:rPr lang="en-US" altLang="en-US" sz="2400" smtClean="0"/>
              <a:t>May seem like you aren’t listening or disagree with the child</a:t>
            </a:r>
          </a:p>
          <a:p>
            <a:r>
              <a:rPr lang="en-US" altLang="en-US" sz="2400" smtClean="0"/>
              <a:t>May suggest disapproval</a:t>
            </a:r>
          </a:p>
          <a:p>
            <a:endParaRPr lang="en-US" altLang="en-US" sz="2400" smtClean="0"/>
          </a:p>
        </p:txBody>
      </p:sp>
      <p:pic>
        <p:nvPicPr>
          <p:cNvPr id="2" name="Picture 1"/>
          <p:cNvPicPr>
            <a:picLocks noChangeAspect="1"/>
          </p:cNvPicPr>
          <p:nvPr/>
        </p:nvPicPr>
        <p:blipFill>
          <a:blip r:embed="rId3"/>
          <a:stretch>
            <a:fillRect/>
          </a:stretch>
        </p:blipFill>
        <p:spPr>
          <a:xfrm>
            <a:off x="5145088" y="1994065"/>
            <a:ext cx="3590925" cy="3590925"/>
          </a:xfrm>
          <a:prstGeom prst="rect">
            <a:avLst/>
          </a:prstGeom>
        </p:spPr>
      </p:pic>
      <p:sp>
        <p:nvSpPr>
          <p:cNvPr id="3" name="Online Image Placeholder 2"/>
          <p:cNvSpPr>
            <a:spLocks noGrp="1"/>
          </p:cNvSpPr>
          <p:nvPr>
            <p:ph type="clipArt" sz="half" idx="2"/>
          </p:nvPr>
        </p:nvSpPr>
        <p:spPr/>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838200" y="1676400"/>
            <a:ext cx="7772400" cy="1462088"/>
          </a:xfrm>
        </p:spPr>
        <p:txBody>
          <a:bodyPr/>
          <a:lstStyle/>
          <a:p>
            <a:r>
              <a:rPr altLang="en-US" sz="4800" smtClean="0"/>
              <a:t>CDI Skills</a:t>
            </a:r>
            <a:endParaRPr altLang="en-US" smtClean="0"/>
          </a:p>
        </p:txBody>
      </p:sp>
      <p:sp>
        <p:nvSpPr>
          <p:cNvPr id="29699" name="Rectangle 3"/>
          <p:cNvSpPr>
            <a:spLocks noGrp="1" noChangeArrowheads="1"/>
          </p:cNvSpPr>
          <p:nvPr>
            <p:ph type="subTitle" idx="1"/>
          </p:nvPr>
        </p:nvSpPr>
        <p:spPr>
          <a:xfrm>
            <a:off x="1371600" y="3810000"/>
            <a:ext cx="6400800" cy="1752600"/>
          </a:xfrm>
        </p:spPr>
        <p:txBody>
          <a:bodyPr/>
          <a:lstStyle/>
          <a:p>
            <a:r>
              <a:rPr lang="en-US" altLang="en-US" sz="4400" smtClean="0"/>
              <a:t>Pride Skills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z="5400" smtClean="0"/>
              <a:t>Pride skills</a:t>
            </a:r>
          </a:p>
        </p:txBody>
      </p:sp>
      <p:sp>
        <p:nvSpPr>
          <p:cNvPr id="30723" name="Content Placeholder 2"/>
          <p:cNvSpPr>
            <a:spLocks noGrp="1"/>
          </p:cNvSpPr>
          <p:nvPr>
            <p:ph sz="quarter" idx="1"/>
          </p:nvPr>
        </p:nvSpPr>
        <p:spPr>
          <a:xfrm>
            <a:off x="914400" y="1447800"/>
            <a:ext cx="3749675" cy="4572000"/>
          </a:xfrm>
        </p:spPr>
        <p:txBody>
          <a:bodyPr/>
          <a:lstStyle/>
          <a:p>
            <a:r>
              <a:rPr lang="en-US" altLang="en-US" sz="4400" smtClean="0"/>
              <a:t>Praise</a:t>
            </a:r>
          </a:p>
          <a:p>
            <a:r>
              <a:rPr lang="en-US" altLang="en-US" sz="4400" smtClean="0"/>
              <a:t>Reflect</a:t>
            </a:r>
          </a:p>
          <a:p>
            <a:r>
              <a:rPr lang="en-US" altLang="en-US" sz="4400" smtClean="0"/>
              <a:t>Imitate</a:t>
            </a:r>
          </a:p>
          <a:p>
            <a:r>
              <a:rPr lang="en-US" altLang="en-US" sz="4400" smtClean="0"/>
              <a:t>Describe </a:t>
            </a:r>
          </a:p>
          <a:p>
            <a:r>
              <a:rPr lang="en-US" altLang="en-US" sz="4400" smtClean="0"/>
              <a:t>Enjoy</a:t>
            </a:r>
          </a:p>
        </p:txBody>
      </p:sp>
      <p:pic>
        <p:nvPicPr>
          <p:cNvPr id="30724" name="Picture 2" descr="C:\Users\jpabner\AppData\Local\Microsoft\Windows\Temporary Internet Files\Content.IE5\0UOL9BBE\MP900399498[1].jpg"/>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181600" y="1752600"/>
            <a:ext cx="3108325" cy="3886200"/>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interventions use Child Directed Play</a:t>
            </a:r>
            <a:endParaRPr lang="en-US" dirty="0"/>
          </a:p>
        </p:txBody>
      </p:sp>
      <p:sp>
        <p:nvSpPr>
          <p:cNvPr id="3" name="Content Placeholder 2"/>
          <p:cNvSpPr>
            <a:spLocks noGrp="1"/>
          </p:cNvSpPr>
          <p:nvPr>
            <p:ph sz="quarter" idx="1"/>
          </p:nvPr>
        </p:nvSpPr>
        <p:spPr/>
        <p:txBody>
          <a:bodyPr/>
          <a:lstStyle/>
          <a:p>
            <a:r>
              <a:rPr lang="en-US" dirty="0" smtClean="0"/>
              <a:t>Floor Time</a:t>
            </a:r>
          </a:p>
          <a:p>
            <a:r>
              <a:rPr lang="en-US" dirty="0" smtClean="0"/>
              <a:t>Incredible Years</a:t>
            </a:r>
          </a:p>
          <a:p>
            <a:r>
              <a:rPr lang="en-US" dirty="0" smtClean="0"/>
              <a:t>Parent Child Interaction Therapy</a:t>
            </a:r>
          </a:p>
          <a:p>
            <a:pPr lvl="1"/>
            <a:r>
              <a:rPr lang="en-US" dirty="0" smtClean="0"/>
              <a:t>Promising treatment for children on the autism spectrum with disruptive behavior issues. </a:t>
            </a:r>
            <a:endParaRPr lang="en-US" dirty="0"/>
          </a:p>
        </p:txBody>
      </p:sp>
    </p:spTree>
    <p:extLst>
      <p:ext uri="{BB962C8B-B14F-4D97-AF65-F5344CB8AC3E}">
        <p14:creationId xmlns:p14="http://schemas.microsoft.com/office/powerpoint/2010/main" val="1441545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dirty="0" smtClean="0"/>
              <a:t>Give Labeled Praise to appropriate behavior. </a:t>
            </a:r>
          </a:p>
        </p:txBody>
      </p:sp>
      <p:sp>
        <p:nvSpPr>
          <p:cNvPr id="31747" name="Rectangle 3"/>
          <p:cNvSpPr>
            <a:spLocks noGrp="1" noChangeArrowheads="1"/>
          </p:cNvSpPr>
          <p:nvPr>
            <p:ph type="body" sz="half" idx="1"/>
          </p:nvPr>
        </p:nvSpPr>
        <p:spPr>
          <a:xfrm>
            <a:off x="1182688" y="2017713"/>
            <a:ext cx="6970712" cy="4114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2800" dirty="0" smtClean="0"/>
              <a:t>Make your praise highly specific and understandable</a:t>
            </a:r>
          </a:p>
          <a:p>
            <a:pPr lvl="1"/>
            <a:r>
              <a:rPr lang="en-US" altLang="en-US" sz="2600" dirty="0" smtClean="0"/>
              <a:t>“That’s terrific counting”</a:t>
            </a:r>
          </a:p>
          <a:p>
            <a:pPr lvl="1"/>
            <a:r>
              <a:rPr lang="en-US" altLang="en-US" sz="2600" dirty="0" smtClean="0"/>
              <a:t>“I like the way you are playing so quietly.”</a:t>
            </a:r>
          </a:p>
          <a:p>
            <a:pPr lvl="1"/>
            <a:r>
              <a:rPr lang="en-US" altLang="en-US" sz="2600" dirty="0" smtClean="0"/>
              <a:t>“You did a nice job on that building.”</a:t>
            </a:r>
          </a:p>
          <a:p>
            <a:pPr lvl="1"/>
            <a:r>
              <a:rPr lang="en-US" altLang="en-US" sz="2600" dirty="0" smtClean="0"/>
              <a:t>“Your design is pretty.”</a:t>
            </a:r>
          </a:p>
          <a:p>
            <a:pPr lvl="1"/>
            <a:r>
              <a:rPr lang="en-US" altLang="en-US" sz="2600" dirty="0" smtClean="0"/>
              <a:t>“Thank you for showing the colors to me.”</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mtClean="0"/>
              <a:t>Why praise?</a:t>
            </a:r>
          </a:p>
        </p:txBody>
      </p:sp>
      <p:sp>
        <p:nvSpPr>
          <p:cNvPr id="32771"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dirty="0" smtClean="0"/>
              <a:t>Causes the behavior to increase</a:t>
            </a:r>
          </a:p>
          <a:p>
            <a:r>
              <a:rPr lang="en-US" altLang="en-US" dirty="0" smtClean="0"/>
              <a:t>Lets the child know what you like</a:t>
            </a:r>
          </a:p>
          <a:p>
            <a:r>
              <a:rPr lang="en-US" altLang="en-US" dirty="0" smtClean="0"/>
              <a:t>Increases the child’s self-esteem</a:t>
            </a:r>
          </a:p>
          <a:p>
            <a:r>
              <a:rPr lang="en-US" altLang="en-US" dirty="0" smtClean="0"/>
              <a:t>Adds to warmth of the relationship</a:t>
            </a:r>
          </a:p>
          <a:p>
            <a:r>
              <a:rPr lang="en-US" altLang="en-US" dirty="0" smtClean="0"/>
              <a:t>Makes both caregiver and child feel good</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sz="3600" dirty="0" smtClean="0"/>
              <a:t>But children on the spectrum can’t learn from social reinforcement.”</a:t>
            </a:r>
            <a:r>
              <a:rPr lang="en-US" dirty="0" smtClean="0"/>
              <a:t>	 </a:t>
            </a:r>
            <a:endParaRPr lang="en-US" dirty="0"/>
          </a:p>
        </p:txBody>
      </p:sp>
      <p:sp>
        <p:nvSpPr>
          <p:cNvPr id="3" name="Content Placeholder 2"/>
          <p:cNvSpPr>
            <a:spLocks noGrp="1"/>
          </p:cNvSpPr>
          <p:nvPr>
            <p:ph sz="quarter" idx="1"/>
          </p:nvPr>
        </p:nvSpPr>
        <p:spPr/>
        <p:txBody>
          <a:bodyPr/>
          <a:lstStyle/>
          <a:p>
            <a:r>
              <a:rPr lang="en-US" sz="4800" dirty="0" smtClean="0"/>
              <a:t>WRONG!!!!</a:t>
            </a:r>
          </a:p>
          <a:p>
            <a:r>
              <a:rPr lang="en-US" dirty="0" smtClean="0"/>
              <a:t>Kids on the spectrum have difficulty understanding and expressing social communication.</a:t>
            </a:r>
          </a:p>
          <a:p>
            <a:r>
              <a:rPr lang="en-US" dirty="0" smtClean="0"/>
              <a:t>Social reinforcement that is specific and understandable can have great influence on a child on the spectrum.</a:t>
            </a:r>
          </a:p>
        </p:txBody>
      </p:sp>
    </p:spTree>
    <p:extLst>
      <p:ext uri="{BB962C8B-B14F-4D97-AF65-F5344CB8AC3E}">
        <p14:creationId xmlns:p14="http://schemas.microsoft.com/office/powerpoint/2010/main" val="3537534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mtClean="0"/>
              <a:t>Reflect appropriate talk.</a:t>
            </a:r>
          </a:p>
        </p:txBody>
      </p:sp>
      <p:sp>
        <p:nvSpPr>
          <p:cNvPr id="33795" name="Rectangle 3"/>
          <p:cNvSpPr>
            <a:spLocks noGrp="1" noChangeArrowheads="1"/>
          </p:cNvSpPr>
          <p:nvPr>
            <p:ph type="body" idx="1"/>
          </p:nvPr>
        </p:nvSpPr>
        <p:spPr>
          <a:xfrm>
            <a:off x="1182688" y="2017713"/>
            <a:ext cx="5181600" cy="4114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buFont typeface="Wingdings" panose="05000000000000000000" pitchFamily="2" charset="2"/>
              <a:buNone/>
            </a:pPr>
            <a:r>
              <a:rPr lang="en-US" altLang="en-US" dirty="0" smtClean="0"/>
              <a:t>Child: “I made a star.”</a:t>
            </a:r>
          </a:p>
          <a:p>
            <a:pPr>
              <a:buFont typeface="Wingdings" panose="05000000000000000000" pitchFamily="2" charset="2"/>
              <a:buNone/>
            </a:pPr>
            <a:r>
              <a:rPr lang="en-US" altLang="en-US" dirty="0" smtClean="0"/>
              <a:t>caregiver: ”Yes, you made a star.”</a:t>
            </a:r>
          </a:p>
          <a:p>
            <a:pPr>
              <a:buFont typeface="Wingdings" panose="05000000000000000000" pitchFamily="2" charset="2"/>
              <a:buNone/>
            </a:pPr>
            <a:endParaRPr lang="en-US" altLang="en-US" dirty="0" smtClean="0"/>
          </a:p>
          <a:p>
            <a:pPr>
              <a:buFont typeface="Wingdings" panose="05000000000000000000" pitchFamily="2" charset="2"/>
              <a:buNone/>
            </a:pPr>
            <a:r>
              <a:rPr lang="en-US" altLang="en-US" dirty="0" smtClean="0"/>
              <a:t>Child:  “I like to play with this castle.”</a:t>
            </a:r>
          </a:p>
          <a:p>
            <a:pPr>
              <a:buFont typeface="Wingdings" panose="05000000000000000000" pitchFamily="2" charset="2"/>
              <a:buNone/>
            </a:pPr>
            <a:r>
              <a:rPr lang="en-US" altLang="en-US" dirty="0" smtClean="0"/>
              <a:t>caregiver: “This is a fun castle to play with.”</a:t>
            </a:r>
          </a:p>
        </p:txBody>
      </p:sp>
      <p:pic>
        <p:nvPicPr>
          <p:cNvPr id="33796" name="Picture 2" descr="C:\Users\jpabner\AppData\Local\Microsoft\Windows\Temporary Internet Files\Content.IE5\LSNQZV9R\MP90044108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905000"/>
            <a:ext cx="228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mtClean="0"/>
              <a:t>Why Reflect?</a:t>
            </a:r>
          </a:p>
        </p:txBody>
      </p:sp>
      <p:sp>
        <p:nvSpPr>
          <p:cNvPr id="34819"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mtClean="0"/>
              <a:t>Shows the child you are really listening</a:t>
            </a:r>
          </a:p>
          <a:p>
            <a:r>
              <a:rPr lang="en-US" altLang="en-US" smtClean="0"/>
              <a:t>Demonstrates acceptance and understanding of the child</a:t>
            </a:r>
          </a:p>
          <a:p>
            <a:r>
              <a:rPr lang="en-US" altLang="en-US" smtClean="0"/>
              <a:t>Improves child’s speech</a:t>
            </a:r>
          </a:p>
          <a:p>
            <a:r>
              <a:rPr lang="en-US" altLang="en-US" smtClean="0"/>
              <a:t>Increases verbal communication</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mtClean="0"/>
              <a:t> Imitate appropriate play</a:t>
            </a:r>
          </a:p>
        </p:txBody>
      </p:sp>
      <p:sp>
        <p:nvSpPr>
          <p:cNvPr id="35843"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buFont typeface="Wingdings" panose="05000000000000000000" pitchFamily="2" charset="2"/>
              <a:buNone/>
            </a:pPr>
            <a:r>
              <a:rPr lang="en-US" altLang="en-US" dirty="0" smtClean="0"/>
              <a:t>Child:  	“I’m putting baby to bed.”  </a:t>
            </a:r>
          </a:p>
          <a:p>
            <a:pPr>
              <a:buFont typeface="Wingdings" panose="05000000000000000000" pitchFamily="2" charset="2"/>
              <a:buNone/>
            </a:pPr>
            <a:r>
              <a:rPr lang="en-US" altLang="en-US" dirty="0" smtClean="0"/>
              <a:t>caregiver: “I’ll put sister to bed, too. </a:t>
            </a:r>
          </a:p>
          <a:p>
            <a:pPr>
              <a:buFont typeface="Wingdings" panose="05000000000000000000" pitchFamily="2" charset="2"/>
              <a:buNone/>
            </a:pPr>
            <a:endParaRPr lang="en-US" altLang="en-US" dirty="0" smtClean="0"/>
          </a:p>
          <a:p>
            <a:pPr>
              <a:buFont typeface="Wingdings" panose="05000000000000000000" pitchFamily="2" charset="2"/>
              <a:buNone/>
            </a:pPr>
            <a:r>
              <a:rPr lang="en-US" altLang="en-US" dirty="0" smtClean="0"/>
              <a:t>Child:  (Uses a dump truck.) </a:t>
            </a:r>
          </a:p>
          <a:p>
            <a:pPr>
              <a:buFont typeface="Wingdings" panose="05000000000000000000" pitchFamily="2" charset="2"/>
              <a:buNone/>
            </a:pPr>
            <a:r>
              <a:rPr lang="en-US" altLang="en-US" dirty="0" smtClean="0"/>
              <a:t>caregiver:  (Uses a dump truck)</a:t>
            </a:r>
          </a:p>
        </p:txBody>
      </p:sp>
      <p:pic>
        <p:nvPicPr>
          <p:cNvPr id="2" name="Picture 1"/>
          <p:cNvPicPr>
            <a:picLocks noChangeAspect="1"/>
          </p:cNvPicPr>
          <p:nvPr/>
        </p:nvPicPr>
        <p:blipFill>
          <a:blip r:embed="rId2"/>
          <a:stretch>
            <a:fillRect/>
          </a:stretch>
        </p:blipFill>
        <p:spPr>
          <a:xfrm>
            <a:off x="5145142" y="3962400"/>
            <a:ext cx="3578444" cy="2381292"/>
          </a:xfrm>
          <a:prstGeom prst="rect">
            <a:avLst/>
          </a:prstGeom>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mtClean="0"/>
              <a:t>Why Imitate?</a:t>
            </a:r>
          </a:p>
        </p:txBody>
      </p:sp>
      <p:sp>
        <p:nvSpPr>
          <p:cNvPr id="36867"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dirty="0" smtClean="0"/>
              <a:t>Lets child lead</a:t>
            </a:r>
          </a:p>
          <a:p>
            <a:r>
              <a:rPr lang="en-US" altLang="en-US" dirty="0" smtClean="0"/>
              <a:t>Approves child’s choice of play</a:t>
            </a:r>
          </a:p>
          <a:p>
            <a:r>
              <a:rPr lang="en-US" altLang="en-US" dirty="0" smtClean="0"/>
              <a:t>Shows child that you are involved</a:t>
            </a:r>
          </a:p>
          <a:p>
            <a:r>
              <a:rPr lang="en-US" altLang="en-US" dirty="0" smtClean="0"/>
              <a:t>Teaches child how to play with others (e.g. basis of taking turns)</a:t>
            </a:r>
          </a:p>
          <a:p>
            <a:r>
              <a:rPr lang="en-US" altLang="en-US" dirty="0" smtClean="0"/>
              <a:t>Tends to increase the child’s imitation of what you do</a:t>
            </a:r>
          </a:p>
          <a:p>
            <a:r>
              <a:rPr lang="en-US" altLang="en-US" dirty="0" smtClean="0"/>
              <a:t>Teaches valuable social skills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mtClean="0"/>
              <a:t>Describe appropriate behavior.</a:t>
            </a:r>
          </a:p>
        </p:txBody>
      </p:sp>
      <p:sp>
        <p:nvSpPr>
          <p:cNvPr id="37891"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mtClean="0"/>
              <a:t>“You picked up the red block.”</a:t>
            </a:r>
          </a:p>
          <a:p>
            <a:r>
              <a:rPr lang="en-US" altLang="en-US" smtClean="0"/>
              <a:t>“You’re making a tower.”</a:t>
            </a:r>
          </a:p>
        </p:txBody>
      </p:sp>
      <p:pic>
        <p:nvPicPr>
          <p:cNvPr id="37892" name="Picture 4" descr="C:\Users\jpabner\AppData\Local\Microsoft\Windows\Temporary Internet Files\Content.IE5\CMPFI3NX\MP90043089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2743200"/>
            <a:ext cx="52578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mtClean="0"/>
              <a:t>Why Describe?</a:t>
            </a:r>
          </a:p>
        </p:txBody>
      </p:sp>
      <p:sp>
        <p:nvSpPr>
          <p:cNvPr id="38915"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mtClean="0"/>
              <a:t>allows child to lead</a:t>
            </a:r>
          </a:p>
          <a:p>
            <a:r>
              <a:rPr lang="en-US" altLang="en-US" smtClean="0"/>
              <a:t>shows child that you are interested</a:t>
            </a:r>
          </a:p>
          <a:p>
            <a:r>
              <a:rPr lang="en-US" altLang="en-US" smtClean="0"/>
              <a:t>teaches concepts</a:t>
            </a:r>
          </a:p>
          <a:p>
            <a:r>
              <a:rPr lang="en-US" altLang="en-US" smtClean="0"/>
              <a:t>models speech</a:t>
            </a:r>
          </a:p>
          <a:p>
            <a:r>
              <a:rPr lang="en-US" altLang="en-US" smtClean="0"/>
              <a:t>holds child’s attention</a:t>
            </a:r>
          </a:p>
          <a:p>
            <a:r>
              <a:rPr lang="en-US" altLang="en-US" smtClean="0"/>
              <a:t>organizes child’s thoughts about play</a:t>
            </a:r>
          </a:p>
        </p:txBody>
      </p:sp>
      <p:pic>
        <p:nvPicPr>
          <p:cNvPr id="38916" name="Picture 2" descr="C:\Users\jpabner\AppData\Local\Microsoft\Windows\Temporary Internet Files\Content.IE5\LSNQZV9R\MP90043067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089025"/>
            <a:ext cx="24399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smtClean="0"/>
              <a:t>Enjoy</a:t>
            </a:r>
          </a:p>
        </p:txBody>
      </p:sp>
      <p:sp>
        <p:nvSpPr>
          <p:cNvPr id="39939" name="Rectangle 3"/>
          <p:cNvSpPr>
            <a:spLocks noGrp="1" noChangeArrowheads="1"/>
          </p:cNvSpPr>
          <p:nvPr>
            <p:ph type="body" idx="1"/>
          </p:nvPr>
        </p:nvSpPr>
        <p:spPr/>
        <p:txBody>
          <a:bodyPr/>
          <a:lstStyle/>
          <a:p>
            <a:r>
              <a:rPr lang="en-US" altLang="en-US" dirty="0" smtClean="0"/>
              <a:t>Let’s child know that you enjoy spending time with the caregiver</a:t>
            </a:r>
          </a:p>
          <a:p>
            <a:r>
              <a:rPr lang="en-US" altLang="en-US" dirty="0" smtClean="0"/>
              <a:t>Increases the warmth of play. </a:t>
            </a:r>
          </a:p>
        </p:txBody>
      </p:sp>
      <p:pic>
        <p:nvPicPr>
          <p:cNvPr id="4" name="Picture 3"/>
          <p:cNvPicPr>
            <a:picLocks noChangeAspect="1"/>
          </p:cNvPicPr>
          <p:nvPr/>
        </p:nvPicPr>
        <p:blipFill>
          <a:blip r:embed="rId2"/>
          <a:stretch>
            <a:fillRect/>
          </a:stretch>
        </p:blipFill>
        <p:spPr>
          <a:xfrm>
            <a:off x="1590675" y="3049073"/>
            <a:ext cx="5876925" cy="331094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What’s so different about PCIT?</a:t>
            </a:r>
          </a:p>
        </p:txBody>
      </p:sp>
      <p:sp>
        <p:nvSpPr>
          <p:cNvPr id="113667" name="Rectangle 3"/>
          <p:cNvSpPr>
            <a:spLocks noGrp="1" noChangeArrowheads="1"/>
          </p:cNvSpPr>
          <p:nvPr>
            <p:ph sz="quarter" idx="1"/>
          </p:nvPr>
        </p:nvSpPr>
        <p:spPr/>
        <p:txBody>
          <a:bodyPr/>
          <a:lstStyle/>
          <a:p>
            <a:pPr eaLnBrk="1" hangingPunct="1"/>
            <a:r>
              <a:rPr lang="en-US" altLang="en-US" dirty="0" smtClean="0"/>
              <a:t>Targeted for children ages 2 – 7</a:t>
            </a:r>
          </a:p>
          <a:p>
            <a:pPr eaLnBrk="1" hangingPunct="1"/>
            <a:r>
              <a:rPr lang="en-US" altLang="en-US" dirty="0" smtClean="0"/>
              <a:t>It is a “doing” therapy.</a:t>
            </a:r>
          </a:p>
          <a:p>
            <a:pPr eaLnBrk="1" hangingPunct="1"/>
            <a:r>
              <a:rPr lang="en-US" altLang="en-US" dirty="0" smtClean="0"/>
              <a:t>Hand’s on treatment approach</a:t>
            </a:r>
          </a:p>
          <a:p>
            <a:pPr eaLnBrk="1" hangingPunct="1"/>
            <a:r>
              <a:rPr lang="en-US" altLang="en-US" dirty="0" smtClean="0"/>
              <a:t>Parents/caregivers are trained in skills during therapy that are easy to take home.</a:t>
            </a:r>
          </a:p>
          <a:p>
            <a:pPr eaLnBrk="1" hangingPunct="1"/>
            <a:r>
              <a:rPr lang="en-US" altLang="en-US" dirty="0" smtClean="0"/>
              <a:t>It is not a parenting class</a:t>
            </a:r>
          </a:p>
          <a:p>
            <a:pPr lvl="1" eaLnBrk="1" hangingPunct="1"/>
            <a:r>
              <a:rPr lang="en-US" altLang="en-US" dirty="0" smtClean="0"/>
              <a:t>Specific set of skills to work with specific set of problems.</a:t>
            </a:r>
          </a:p>
          <a:p>
            <a:pPr eaLnBrk="1" hangingPunct="1"/>
            <a:r>
              <a:rPr lang="en-US" altLang="en-US" dirty="0" smtClean="0"/>
              <a:t>Therapists are in the role of coach and educator. </a:t>
            </a:r>
          </a:p>
          <a:p>
            <a:pPr eaLnBrk="1" hangingPunct="1"/>
            <a:r>
              <a:rPr lang="en-US" altLang="en-US" dirty="0" smtClean="0"/>
              <a:t>It works! </a:t>
            </a:r>
          </a:p>
          <a:p>
            <a:pPr eaLnBrk="1" hangingPunct="1">
              <a:buFont typeface="Wingdings" panose="05000000000000000000" pitchFamily="2" charset="2"/>
              <a:buNone/>
            </a:pPr>
            <a:endParaRPr lang="en-US" altLang="en-US" dirty="0" smtClean="0"/>
          </a:p>
          <a:p>
            <a:pPr eaLnBrk="1" hangingPunct="1"/>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6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6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36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366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3667">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3667">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36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a:t>
            </a:r>
            <a:r>
              <a:rPr lang="en-US" dirty="0"/>
              <a:t>Owen was noticing our desire 24/7 to ‘fix’ him, but you can’t spend your life trying to fix someone. It’s not an appropriate relationship between a </a:t>
            </a:r>
            <a:r>
              <a:rPr lang="en-US" dirty="0" smtClean="0"/>
              <a:t>caregiver </a:t>
            </a:r>
            <a:r>
              <a:rPr lang="en-US" dirty="0"/>
              <a:t>and a child. We realized we were not finding joy together, and that’s a big part of this equation.”</a:t>
            </a:r>
          </a:p>
          <a:p>
            <a:endParaRPr lang="en-US" dirty="0"/>
          </a:p>
        </p:txBody>
      </p:sp>
    </p:spTree>
    <p:extLst>
      <p:ext uri="{BB962C8B-B14F-4D97-AF65-F5344CB8AC3E}">
        <p14:creationId xmlns:p14="http://schemas.microsoft.com/office/powerpoint/2010/main" val="511458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dirty="0" smtClean="0"/>
              <a:t>Selective attention</a:t>
            </a:r>
          </a:p>
        </p:txBody>
      </p:sp>
      <p:sp>
        <p:nvSpPr>
          <p:cNvPr id="41987"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dirty="0" smtClean="0"/>
              <a:t>Avoiding showering a child who is misbehaving with attention.</a:t>
            </a:r>
          </a:p>
          <a:p>
            <a:r>
              <a:rPr lang="en-US" altLang="en-US" dirty="0" smtClean="0"/>
              <a:t>Seek for the positive opposite to praise.</a:t>
            </a:r>
          </a:p>
          <a:p>
            <a:r>
              <a:rPr lang="en-US" altLang="en-US" dirty="0" smtClean="0"/>
              <a:t>Magic Fun strategy</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mtClean="0"/>
              <a:t>CDI is an extremely verbal interaction</a:t>
            </a:r>
          </a:p>
        </p:txBody>
      </p:sp>
      <p:sp>
        <p:nvSpPr>
          <p:cNvPr id="46083" name="Rectangle 3"/>
          <p:cNvSpPr>
            <a:spLocks noGrp="1" noChangeArrowheads="1"/>
          </p:cNvSpPr>
          <p:nvPr>
            <p:ph type="body" idx="1"/>
          </p:nvPr>
        </p:nvSpPr>
        <p:spPr/>
        <p:txBody>
          <a:bodyPr/>
          <a:lstStyle/>
          <a:p>
            <a:r>
              <a:rPr lang="en-US" altLang="en-US" smtClean="0"/>
              <a:t>10 descriptions</a:t>
            </a:r>
          </a:p>
          <a:p>
            <a:r>
              <a:rPr lang="en-US" altLang="en-US" smtClean="0"/>
              <a:t>10 reflections</a:t>
            </a:r>
          </a:p>
          <a:p>
            <a:r>
              <a:rPr lang="en-US" altLang="en-US" smtClean="0"/>
              <a:t>10 labeled praises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mtClean="0"/>
              <a:t>Toys that work well with CDI</a:t>
            </a:r>
          </a:p>
        </p:txBody>
      </p:sp>
      <p:sp>
        <p:nvSpPr>
          <p:cNvPr id="47107" name="Rectangle 4"/>
          <p:cNvSpPr>
            <a:spLocks noGrp="1" noChangeArrowheads="1"/>
          </p:cNvSpPr>
          <p:nvPr>
            <p:ph type="body" sz="half" idx="1"/>
          </p:nvPr>
        </p:nvSpPr>
        <p:spPr>
          <a:xfrm>
            <a:off x="1182688" y="2017713"/>
            <a:ext cx="4114800" cy="4114800"/>
          </a:xfrm>
        </p:spPr>
        <p:txBody>
          <a:bodyPr/>
          <a:lstStyle/>
          <a:p>
            <a:r>
              <a:rPr lang="en-US" altLang="en-US" sz="2800" smtClean="0"/>
              <a:t>Construction toys</a:t>
            </a:r>
          </a:p>
          <a:p>
            <a:r>
              <a:rPr lang="en-US" altLang="en-US" sz="2800" smtClean="0"/>
              <a:t>Creative toys</a:t>
            </a:r>
          </a:p>
          <a:p>
            <a:r>
              <a:rPr lang="en-US" altLang="en-US" sz="2800" smtClean="0"/>
              <a:t>Non messy art activities (crayons, etc.)</a:t>
            </a:r>
          </a:p>
          <a:p>
            <a:r>
              <a:rPr lang="en-US" altLang="en-US" sz="2800" smtClean="0"/>
              <a:t>Playskool barns, house, etc. </a:t>
            </a:r>
          </a:p>
        </p:txBody>
      </p:sp>
      <p:pic>
        <p:nvPicPr>
          <p:cNvPr id="47108" name="Picture 8"/>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705600" y="4114800"/>
            <a:ext cx="1927225" cy="2133600"/>
          </a:xfrm>
          <a:noFill/>
        </p:spPr>
      </p:pic>
      <p:pic>
        <p:nvPicPr>
          <p:cNvPr id="4710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828800"/>
            <a:ext cx="1752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495800"/>
            <a:ext cx="180022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smtClean="0"/>
              <a:t>Toys to avoid during CDI</a:t>
            </a:r>
          </a:p>
        </p:txBody>
      </p:sp>
      <p:sp>
        <p:nvSpPr>
          <p:cNvPr id="48131" name="Rectangle 3"/>
          <p:cNvSpPr>
            <a:spLocks noGrp="1" noChangeArrowheads="1"/>
          </p:cNvSpPr>
          <p:nvPr>
            <p:ph type="body" sz="half" idx="1"/>
          </p:nvPr>
        </p:nvSpPr>
        <p:spPr/>
        <p:txBody>
          <a:bodyPr/>
          <a:lstStyle/>
          <a:p>
            <a:r>
              <a:rPr lang="en-US" altLang="en-US" sz="2800" smtClean="0"/>
              <a:t>Board games</a:t>
            </a:r>
          </a:p>
          <a:p>
            <a:r>
              <a:rPr lang="en-US" altLang="en-US" sz="2800" smtClean="0"/>
              <a:t>Pretend talk toys</a:t>
            </a:r>
          </a:p>
          <a:p>
            <a:r>
              <a:rPr lang="en-US" altLang="en-US" sz="2800" smtClean="0"/>
              <a:t>Toys that encourage rough play.</a:t>
            </a:r>
          </a:p>
          <a:p>
            <a:r>
              <a:rPr lang="en-US" altLang="en-US" sz="2800" smtClean="0"/>
              <a:t>Toys that encourage aggressive play. </a:t>
            </a:r>
          </a:p>
          <a:p>
            <a:r>
              <a:rPr lang="en-US" altLang="en-US" sz="2800" smtClean="0"/>
              <a:t>Toys that encourage messy play.  </a:t>
            </a:r>
          </a:p>
        </p:txBody>
      </p:sp>
      <p:pic>
        <p:nvPicPr>
          <p:cNvPr id="48132" name="Picture 5"/>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257800" y="1676400"/>
            <a:ext cx="1625600" cy="2286000"/>
          </a:xfrm>
          <a:noFill/>
          <a:extLs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4813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648200"/>
            <a:ext cx="42100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2057400"/>
            <a:ext cx="1371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smtClean="0"/>
              <a:t>Time to Play</a:t>
            </a:r>
          </a:p>
        </p:txBody>
      </p:sp>
      <p:sp>
        <p:nvSpPr>
          <p:cNvPr id="49155" name="Rectangle 3"/>
          <p:cNvSpPr>
            <a:spLocks noGrp="1" noChangeArrowheads="1"/>
          </p:cNvSpPr>
          <p:nvPr>
            <p:ph type="body" sz="half" idx="1"/>
          </p:nvPr>
        </p:nvSpPr>
        <p:spPr>
          <a:xfrm>
            <a:off x="914400" y="1447800"/>
            <a:ext cx="3749675" cy="4572000"/>
          </a:xfrm>
        </p:spPr>
        <p:txBody>
          <a:bodyPr/>
          <a:lstStyle/>
          <a:p>
            <a:r>
              <a:rPr lang="en-US" altLang="en-US" dirty="0" smtClean="0"/>
              <a:t>caregiver</a:t>
            </a:r>
          </a:p>
          <a:p>
            <a:r>
              <a:rPr lang="en-US" altLang="en-US" dirty="0" smtClean="0"/>
              <a:t>Child	</a:t>
            </a:r>
          </a:p>
        </p:txBody>
      </p:sp>
      <p:sp>
        <p:nvSpPr>
          <p:cNvPr id="49156" name="Rectangle 4"/>
          <p:cNvSpPr>
            <a:spLocks noGrp="1" noChangeArrowheads="1"/>
          </p:cNvSpPr>
          <p:nvPr>
            <p:ph type="body" sz="half" idx="2"/>
          </p:nvPr>
        </p:nvSpPr>
        <p:spPr>
          <a:xfrm>
            <a:off x="4933950" y="1447800"/>
            <a:ext cx="3749675" cy="4572000"/>
          </a:xfrm>
        </p:spPr>
        <p:txBody>
          <a:bodyPr/>
          <a:lstStyle/>
          <a:p>
            <a:r>
              <a:rPr lang="en-US" altLang="en-US" smtClean="0"/>
              <a:t>Pick a toy</a:t>
            </a:r>
          </a:p>
          <a:p>
            <a:r>
              <a:rPr lang="en-US" altLang="en-US" smtClean="0"/>
              <a:t>Role play for 5 minutes each in each role.</a:t>
            </a:r>
          </a:p>
          <a:p>
            <a:r>
              <a:rPr lang="en-US" altLang="en-US" smtClean="0"/>
              <a:t>Child misbehaves in final minute.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Tips:  Embrace Affinities! </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smtClean="0"/>
              <a:t>“</a:t>
            </a:r>
            <a:r>
              <a:rPr lang="en-US" dirty="0"/>
              <a:t>What we began to realize is that just by loving what he loved, we were signaling to him a whole basket of things that parents are traditionally able to signal to their children. And the more we did that, the more he opened up.” </a:t>
            </a:r>
            <a:endParaRPr lang="en-US" dirty="0" smtClean="0"/>
          </a:p>
          <a:p>
            <a:pPr marL="0" indent="0">
              <a:buNone/>
            </a:pPr>
            <a:endParaRPr lang="en-US" dirty="0"/>
          </a:p>
        </p:txBody>
      </p:sp>
      <p:pic>
        <p:nvPicPr>
          <p:cNvPr id="5" name="Content Placeholder 4"/>
          <p:cNvPicPr>
            <a:picLocks noGrp="1" noChangeAspect="1"/>
          </p:cNvPicPr>
          <p:nvPr>
            <p:ph sz="quarter" idx="2"/>
          </p:nvPr>
        </p:nvPicPr>
        <p:blipFill>
          <a:blip r:embed="rId2"/>
          <a:stretch>
            <a:fillRect/>
          </a:stretch>
        </p:blipFill>
        <p:spPr>
          <a:xfrm>
            <a:off x="4937125" y="1587822"/>
            <a:ext cx="3749675" cy="2109192"/>
          </a:xfrm>
          <a:prstGeom prst="rect">
            <a:avLst/>
          </a:prstGeom>
        </p:spPr>
      </p:pic>
    </p:spTree>
    <p:extLst>
      <p:ext uri="{BB962C8B-B14F-4D97-AF65-F5344CB8AC3E}">
        <p14:creationId xmlns:p14="http://schemas.microsoft.com/office/powerpoint/2010/main" val="28384763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Final Tips: Expansion Through Play </a:t>
            </a:r>
            <a:endParaRPr lang="en-US" dirty="0"/>
          </a:p>
        </p:txBody>
      </p:sp>
      <p:sp>
        <p:nvSpPr>
          <p:cNvPr id="4" name="Content Placeholder 3"/>
          <p:cNvSpPr>
            <a:spLocks noGrp="1"/>
          </p:cNvSpPr>
          <p:nvPr>
            <p:ph sz="quarter" idx="1"/>
          </p:nvPr>
        </p:nvSpPr>
        <p:spPr/>
        <p:txBody>
          <a:bodyPr>
            <a:normAutofit fontScale="92500" lnSpcReduction="10000"/>
          </a:bodyPr>
          <a:lstStyle/>
          <a:p>
            <a:r>
              <a:rPr lang="en-US" dirty="0"/>
              <a:t> Be cognizant of toy selection and topics as a way of </a:t>
            </a:r>
            <a:r>
              <a:rPr lang="en-US" dirty="0" smtClean="0"/>
              <a:t>    engagement </a:t>
            </a:r>
            <a:endParaRPr lang="en-US" dirty="0"/>
          </a:p>
          <a:p>
            <a:pPr lvl="1"/>
            <a:r>
              <a:rPr lang="en-US" b="1" u="sng" dirty="0"/>
              <a:t>If needed</a:t>
            </a:r>
            <a:r>
              <a:rPr lang="en-US" dirty="0"/>
              <a:t>, introduce familiar toys and topics for initial engagement/connection then DRO </a:t>
            </a:r>
            <a:endParaRPr lang="en-US" dirty="0" smtClean="0"/>
          </a:p>
          <a:p>
            <a:pPr lvl="1"/>
            <a:r>
              <a:rPr lang="en-US" dirty="0"/>
              <a:t>Include toys where </a:t>
            </a:r>
            <a:r>
              <a:rPr lang="en-US" dirty="0" smtClean="0"/>
              <a:t>caregivers </a:t>
            </a:r>
            <a:r>
              <a:rPr lang="en-US" dirty="0"/>
              <a:t>have to inherently help</a:t>
            </a:r>
            <a:r>
              <a:rPr lang="en-US" dirty="0" smtClean="0"/>
              <a:t>.</a:t>
            </a:r>
          </a:p>
          <a:p>
            <a:pPr marL="274320" lvl="1" indent="0">
              <a:buNone/>
            </a:pPr>
            <a:endParaRPr lang="en-US" dirty="0"/>
          </a:p>
          <a:p>
            <a:r>
              <a:rPr lang="en-US" dirty="0"/>
              <a:t>Always </a:t>
            </a:r>
            <a:r>
              <a:rPr lang="en-US" dirty="0" smtClean="0"/>
              <a:t>look to </a:t>
            </a:r>
            <a:r>
              <a:rPr lang="en-US" dirty="0"/>
              <a:t>expand play repertoire any chance you get! </a:t>
            </a:r>
            <a:endParaRPr lang="en-US" dirty="0" smtClean="0"/>
          </a:p>
          <a:p>
            <a:pPr lvl="1"/>
            <a:endParaRPr lang="en-US" dirty="0"/>
          </a:p>
          <a:p>
            <a:r>
              <a:rPr lang="en-US" dirty="0" smtClean="0"/>
              <a:t>Incorporate the fixed interest and new toy (ex. Feeding the baby horse or making the baby horse a barn) </a:t>
            </a:r>
          </a:p>
          <a:p>
            <a:pPr marL="0" indent="0">
              <a:buNone/>
            </a:pPr>
            <a:endParaRPr lang="en-US" dirty="0" smtClean="0"/>
          </a:p>
          <a:p>
            <a:r>
              <a:rPr lang="en-US" dirty="0" smtClean="0"/>
              <a:t>Shaping is your friend!</a:t>
            </a:r>
          </a:p>
          <a:p>
            <a:pPr lvl="1"/>
            <a:r>
              <a:rPr lang="en-US" dirty="0" smtClean="0"/>
              <a:t>Helicopter propeller to fly-by’s </a:t>
            </a:r>
            <a:endParaRPr lang="en-US" dirty="0"/>
          </a:p>
          <a:p>
            <a:endParaRPr lang="en-US" dirty="0"/>
          </a:p>
        </p:txBody>
      </p:sp>
    </p:spTree>
    <p:extLst>
      <p:ext uri="{BB962C8B-B14F-4D97-AF65-F5344CB8AC3E}">
        <p14:creationId xmlns:p14="http://schemas.microsoft.com/office/powerpoint/2010/main" val="119694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0" y="0"/>
          <a:ext cx="9144000" cy="6858000"/>
        </p:xfrm>
        <a:graphic>
          <a:graphicData uri="http://schemas.openxmlformats.org/drawingml/2006/table">
            <a:tbl>
              <a:tblPr firstRow="1" firstCol="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434051">
                <a:tc>
                  <a:txBody>
                    <a:bodyPr/>
                    <a:lstStyle/>
                    <a:p>
                      <a:pPr marL="0" marR="0">
                        <a:spcBef>
                          <a:spcPts val="0"/>
                        </a:spcBef>
                        <a:spcAft>
                          <a:spcPts val="0"/>
                        </a:spcAft>
                      </a:pPr>
                      <a:r>
                        <a:rPr lang="en-US" sz="2000" dirty="0">
                          <a:effectLst/>
                        </a:rPr>
                        <a:t>ASD </a:t>
                      </a:r>
                      <a:r>
                        <a:rPr lang="en-US" sz="2000" dirty="0" smtClean="0">
                          <a:effectLst/>
                        </a:rPr>
                        <a:t>Symptoms: </a:t>
                      </a:r>
                      <a:r>
                        <a:rPr lang="en-US" sz="2800" dirty="0" smtClean="0">
                          <a:effectLst/>
                        </a:rPr>
                        <a:t>DSM-IV-TR</a:t>
                      </a:r>
                      <a:endParaRPr lang="en-US" sz="2000" dirty="0">
                        <a:effectLst/>
                        <a:latin typeface="Times New Roman"/>
                        <a:ea typeface="Times New Roman"/>
                      </a:endParaRPr>
                    </a:p>
                  </a:txBody>
                  <a:tcPr marL="45871" marR="45871" marT="0" marB="0">
                    <a:solidFill>
                      <a:schemeClr val="accent6">
                        <a:lumMod val="75000"/>
                      </a:schemeClr>
                    </a:solidFill>
                  </a:tcPr>
                </a:tc>
                <a:tc>
                  <a:txBody>
                    <a:bodyPr/>
                    <a:lstStyle/>
                    <a:p>
                      <a:pPr marL="0" marR="0">
                        <a:spcBef>
                          <a:spcPts val="0"/>
                        </a:spcBef>
                        <a:spcAft>
                          <a:spcPts val="0"/>
                        </a:spcAft>
                      </a:pPr>
                      <a:r>
                        <a:rPr lang="en-US" sz="2000" dirty="0">
                          <a:effectLst/>
                        </a:rPr>
                        <a:t>Positive Opposite Behaviors</a:t>
                      </a:r>
                      <a:endParaRPr lang="en-US" sz="2000" dirty="0">
                        <a:effectLst/>
                        <a:latin typeface="Times New Roman"/>
                        <a:ea typeface="Times New Roman"/>
                      </a:endParaRPr>
                    </a:p>
                  </a:txBody>
                  <a:tcPr marL="45871" marR="45871" marT="0" marB="0">
                    <a:solidFill>
                      <a:schemeClr val="accent6">
                        <a:lumMod val="75000"/>
                      </a:schemeClr>
                    </a:solidFill>
                  </a:tcPr>
                </a:tc>
                <a:extLst>
                  <a:ext uri="{0D108BD9-81ED-4DB2-BD59-A6C34878D82A}">
                    <a16:rowId xmlns:a16="http://schemas.microsoft.com/office/drawing/2014/main" val="10000"/>
                  </a:ext>
                </a:extLst>
              </a:tr>
              <a:tr h="2083442">
                <a:tc>
                  <a:txBody>
                    <a:bodyPr/>
                    <a:lstStyle/>
                    <a:p>
                      <a:pPr marL="0" marR="0">
                        <a:spcBef>
                          <a:spcPts val="0"/>
                        </a:spcBef>
                        <a:spcAft>
                          <a:spcPts val="0"/>
                        </a:spcAft>
                      </a:pPr>
                      <a:r>
                        <a:rPr lang="en-US" sz="2000" dirty="0">
                          <a:effectLst/>
                        </a:rPr>
                        <a:t>Impairment in use of nonverbal behaviors</a:t>
                      </a:r>
                    </a:p>
                    <a:p>
                      <a:pPr marL="0" marR="0">
                        <a:spcBef>
                          <a:spcPts val="0"/>
                        </a:spcBef>
                        <a:spcAft>
                          <a:spcPts val="0"/>
                        </a:spcAft>
                      </a:pPr>
                      <a:r>
                        <a:rPr lang="en-US" sz="2000" dirty="0">
                          <a:effectLst/>
                        </a:rPr>
                        <a:t>	Eye contact</a:t>
                      </a:r>
                    </a:p>
                    <a:p>
                      <a:pPr marL="0" marR="0">
                        <a:spcBef>
                          <a:spcPts val="0"/>
                        </a:spcBef>
                        <a:spcAft>
                          <a:spcPts val="0"/>
                        </a:spcAft>
                      </a:pPr>
                      <a:r>
                        <a:rPr lang="en-US" sz="2000" dirty="0">
                          <a:effectLst/>
                        </a:rPr>
                        <a:t>	Facial expression</a:t>
                      </a:r>
                    </a:p>
                    <a:p>
                      <a:pPr marL="0" marR="0">
                        <a:spcBef>
                          <a:spcPts val="0"/>
                        </a:spcBef>
                        <a:spcAft>
                          <a:spcPts val="0"/>
                        </a:spcAft>
                      </a:pPr>
                      <a:r>
                        <a:rPr lang="en-US" sz="2000" dirty="0">
                          <a:effectLst/>
                        </a:rPr>
                        <a:t>	Body postures</a:t>
                      </a:r>
                    </a:p>
                    <a:p>
                      <a:pPr marL="0" marR="0">
                        <a:spcBef>
                          <a:spcPts val="0"/>
                        </a:spcBef>
                        <a:spcAft>
                          <a:spcPts val="0"/>
                        </a:spcAft>
                      </a:pPr>
                      <a:r>
                        <a:rPr lang="en-US" sz="2000" dirty="0">
                          <a:effectLst/>
                        </a:rPr>
                        <a:t>	Gestures</a:t>
                      </a:r>
                      <a:endParaRPr lang="en-US" sz="2000" dirty="0">
                        <a:effectLst/>
                        <a:latin typeface="Times New Roman"/>
                        <a:ea typeface="Times New Roman"/>
                      </a:endParaRPr>
                    </a:p>
                  </a:txBody>
                  <a:tcPr marL="45871" marR="45871" marT="0" marB="0"/>
                </a:tc>
                <a:tc>
                  <a:txBody>
                    <a:bodyPr/>
                    <a:lstStyle/>
                    <a:p>
                      <a:pPr marL="0" marR="0">
                        <a:spcBef>
                          <a:spcPts val="0"/>
                        </a:spcBef>
                        <a:spcAft>
                          <a:spcPts val="0"/>
                        </a:spcAft>
                      </a:pPr>
                      <a:r>
                        <a:rPr lang="en-US" sz="2000">
                          <a:effectLst/>
                        </a:rPr>
                        <a:t>Good job looking at me.</a:t>
                      </a:r>
                    </a:p>
                    <a:p>
                      <a:pPr marL="0" marR="0">
                        <a:spcBef>
                          <a:spcPts val="0"/>
                        </a:spcBef>
                        <a:spcAft>
                          <a:spcPts val="0"/>
                        </a:spcAft>
                      </a:pPr>
                      <a:r>
                        <a:rPr lang="en-US" sz="2000">
                          <a:effectLst/>
                        </a:rPr>
                        <a:t> </a:t>
                      </a:r>
                      <a:endParaRPr lang="en-US" sz="2000">
                        <a:effectLst/>
                        <a:latin typeface="Times New Roman"/>
                        <a:ea typeface="Times New Roman"/>
                      </a:endParaRPr>
                    </a:p>
                  </a:txBody>
                  <a:tcPr marL="45871" marR="45871" marT="0" marB="0"/>
                </a:tc>
                <a:extLst>
                  <a:ext uri="{0D108BD9-81ED-4DB2-BD59-A6C34878D82A}">
                    <a16:rowId xmlns:a16="http://schemas.microsoft.com/office/drawing/2014/main" val="10001"/>
                  </a:ext>
                </a:extLst>
              </a:tr>
              <a:tr h="868101">
                <a:tc>
                  <a:txBody>
                    <a:bodyPr/>
                    <a:lstStyle/>
                    <a:p>
                      <a:pPr marL="0" marR="0">
                        <a:spcBef>
                          <a:spcPts val="0"/>
                        </a:spcBef>
                        <a:spcAft>
                          <a:spcPts val="0"/>
                        </a:spcAft>
                      </a:pPr>
                      <a:r>
                        <a:rPr lang="en-US" sz="2000">
                          <a:effectLst/>
                        </a:rPr>
                        <a:t>Failure to develop peer relationships appropriate to developmental level</a:t>
                      </a:r>
                      <a:endParaRPr lang="en-US" sz="2000">
                        <a:effectLst/>
                        <a:latin typeface="Times New Roman"/>
                        <a:ea typeface="Times New Roman"/>
                      </a:endParaRPr>
                    </a:p>
                  </a:txBody>
                  <a:tcPr marL="45871" marR="45871" marT="0" marB="0"/>
                </a:tc>
                <a:tc>
                  <a:txBody>
                    <a:bodyPr/>
                    <a:lstStyle/>
                    <a:p>
                      <a:pPr marL="0" marR="0">
                        <a:spcBef>
                          <a:spcPts val="0"/>
                        </a:spcBef>
                        <a:spcAft>
                          <a:spcPts val="0"/>
                        </a:spcAft>
                      </a:pPr>
                      <a:r>
                        <a:rPr lang="en-US" sz="2000">
                          <a:effectLst/>
                        </a:rPr>
                        <a:t>Good job playing with your brother.</a:t>
                      </a:r>
                      <a:endParaRPr lang="en-US" sz="2000">
                        <a:effectLst/>
                        <a:latin typeface="Times New Roman"/>
                        <a:ea typeface="Times New Roman"/>
                      </a:endParaRPr>
                    </a:p>
                  </a:txBody>
                  <a:tcPr marL="45871" marR="45871" marT="0" marB="0"/>
                </a:tc>
                <a:extLst>
                  <a:ext uri="{0D108BD9-81ED-4DB2-BD59-A6C34878D82A}">
                    <a16:rowId xmlns:a16="http://schemas.microsoft.com/office/drawing/2014/main" val="10002"/>
                  </a:ext>
                </a:extLst>
              </a:tr>
              <a:tr h="3038355">
                <a:tc>
                  <a:txBody>
                    <a:bodyPr/>
                    <a:lstStyle/>
                    <a:p>
                      <a:pPr marL="0" marR="0">
                        <a:spcBef>
                          <a:spcPts val="0"/>
                        </a:spcBef>
                        <a:spcAft>
                          <a:spcPts val="0"/>
                        </a:spcAft>
                      </a:pPr>
                      <a:r>
                        <a:rPr lang="en-US" sz="2000" dirty="0">
                          <a:effectLst/>
                        </a:rPr>
                        <a:t>Lack of spontaneous seeking to share enjoyment, interests or achievements with others</a:t>
                      </a:r>
                    </a:p>
                    <a:p>
                      <a:pPr marL="0" marR="0">
                        <a:spcBef>
                          <a:spcPts val="0"/>
                        </a:spcBef>
                        <a:spcAft>
                          <a:spcPts val="0"/>
                        </a:spcAft>
                      </a:pPr>
                      <a:r>
                        <a:rPr lang="en-US" sz="2000" dirty="0">
                          <a:effectLst/>
                        </a:rPr>
                        <a:t>	Lack of showing</a:t>
                      </a:r>
                    </a:p>
                    <a:p>
                      <a:pPr marL="0" marR="0">
                        <a:spcBef>
                          <a:spcPts val="0"/>
                        </a:spcBef>
                        <a:spcAft>
                          <a:spcPts val="0"/>
                        </a:spcAft>
                      </a:pPr>
                      <a:r>
                        <a:rPr lang="en-US" sz="2000" dirty="0">
                          <a:effectLst/>
                        </a:rPr>
                        <a:t>	Lack of bringing</a:t>
                      </a:r>
                    </a:p>
                    <a:p>
                      <a:pPr marL="0" marR="0">
                        <a:spcBef>
                          <a:spcPts val="0"/>
                        </a:spcBef>
                        <a:spcAft>
                          <a:spcPts val="0"/>
                        </a:spcAft>
                      </a:pPr>
                      <a:r>
                        <a:rPr lang="en-US" sz="2000" dirty="0">
                          <a:effectLst/>
                        </a:rPr>
                        <a:t>	</a:t>
                      </a:r>
                      <a:r>
                        <a:rPr lang="en-US" sz="1600" dirty="0">
                          <a:effectLst/>
                        </a:rPr>
                        <a:t>Lack of pointing out objects </a:t>
                      </a:r>
                      <a:r>
                        <a:rPr lang="en-US" sz="1600" dirty="0" smtClean="0">
                          <a:effectLst/>
                        </a:rPr>
                        <a:t>of</a:t>
                      </a:r>
                      <a:r>
                        <a:rPr lang="en-US" sz="1600" baseline="0" dirty="0" smtClean="0">
                          <a:effectLst/>
                        </a:rPr>
                        <a:t>  </a:t>
                      </a:r>
                    </a:p>
                    <a:p>
                      <a:pPr marL="0" marR="0">
                        <a:spcBef>
                          <a:spcPts val="0"/>
                        </a:spcBef>
                        <a:spcAft>
                          <a:spcPts val="0"/>
                        </a:spcAft>
                      </a:pPr>
                      <a:r>
                        <a:rPr lang="en-US" sz="1600" dirty="0" smtClean="0">
                          <a:effectLst/>
                        </a:rPr>
                        <a:t>                  interest</a:t>
                      </a:r>
                      <a:endParaRPr lang="en-US" sz="1600" dirty="0">
                        <a:effectLst/>
                        <a:latin typeface="Times New Roman"/>
                        <a:ea typeface="Times New Roman"/>
                      </a:endParaRPr>
                    </a:p>
                  </a:txBody>
                  <a:tcPr marL="45871" marR="45871" marT="0" marB="0"/>
                </a:tc>
                <a:tc>
                  <a:txBody>
                    <a:bodyPr/>
                    <a:lstStyle/>
                    <a:p>
                      <a:pPr marL="0" marR="0">
                        <a:spcBef>
                          <a:spcPts val="0"/>
                        </a:spcBef>
                        <a:spcAft>
                          <a:spcPts val="0"/>
                        </a:spcAft>
                      </a:pPr>
                      <a:r>
                        <a:rPr lang="en-US" sz="2000" dirty="0">
                          <a:effectLst/>
                        </a:rPr>
                        <a:t>Thank you for showing me your toy.</a:t>
                      </a:r>
                    </a:p>
                    <a:p>
                      <a:pPr marL="0" marR="0">
                        <a:spcBef>
                          <a:spcPts val="0"/>
                        </a:spcBef>
                        <a:spcAft>
                          <a:spcPts val="0"/>
                        </a:spcAft>
                      </a:pPr>
                      <a:r>
                        <a:rPr lang="en-US" sz="2000" dirty="0">
                          <a:effectLst/>
                        </a:rPr>
                        <a:t>I like how you brought your shoe to me.</a:t>
                      </a:r>
                    </a:p>
                    <a:p>
                      <a:pPr marL="0" marR="0">
                        <a:spcBef>
                          <a:spcPts val="0"/>
                        </a:spcBef>
                        <a:spcAft>
                          <a:spcPts val="0"/>
                        </a:spcAft>
                      </a:pPr>
                      <a:r>
                        <a:rPr lang="en-US" sz="2000" dirty="0">
                          <a:effectLst/>
                        </a:rPr>
                        <a:t>Thank you for pointing to the toy on the shelf.</a:t>
                      </a:r>
                      <a:endParaRPr lang="en-US" sz="2000" dirty="0">
                        <a:effectLst/>
                        <a:latin typeface="Times New Roman"/>
                        <a:ea typeface="Times New Roman"/>
                      </a:endParaRPr>
                    </a:p>
                  </a:txBody>
                  <a:tcPr marL="45871" marR="45871" marT="0" marB="0"/>
                </a:tc>
                <a:extLst>
                  <a:ext uri="{0D108BD9-81ED-4DB2-BD59-A6C34878D82A}">
                    <a16:rowId xmlns:a16="http://schemas.microsoft.com/office/drawing/2014/main" val="10003"/>
                  </a:ext>
                </a:extLst>
              </a:tr>
              <a:tr h="434051">
                <a:tc>
                  <a:txBody>
                    <a:bodyPr/>
                    <a:lstStyle/>
                    <a:p>
                      <a:pPr marL="0" marR="0">
                        <a:spcBef>
                          <a:spcPts val="0"/>
                        </a:spcBef>
                        <a:spcAft>
                          <a:spcPts val="0"/>
                        </a:spcAft>
                      </a:pPr>
                      <a:r>
                        <a:rPr lang="en-US" sz="2000" dirty="0">
                          <a:effectLst/>
                        </a:rPr>
                        <a:t>No social or emotional reciprocity</a:t>
                      </a:r>
                      <a:endParaRPr lang="en-US" sz="2000" dirty="0">
                        <a:effectLst/>
                        <a:latin typeface="Times New Roman"/>
                        <a:ea typeface="Times New Roman"/>
                      </a:endParaRPr>
                    </a:p>
                  </a:txBody>
                  <a:tcPr marL="45871" marR="45871" marT="0" marB="0"/>
                </a:tc>
                <a:tc>
                  <a:txBody>
                    <a:bodyPr/>
                    <a:lstStyle/>
                    <a:p>
                      <a:pPr marL="0" marR="0">
                        <a:spcBef>
                          <a:spcPts val="0"/>
                        </a:spcBef>
                        <a:spcAft>
                          <a:spcPts val="0"/>
                        </a:spcAft>
                      </a:pPr>
                      <a:r>
                        <a:rPr lang="en-US" sz="2000" dirty="0">
                          <a:effectLst/>
                        </a:rPr>
                        <a:t>I like it when we play together/share.</a:t>
                      </a:r>
                      <a:endParaRPr lang="en-US" sz="2000" dirty="0">
                        <a:effectLst/>
                        <a:latin typeface="Times New Roman"/>
                        <a:ea typeface="Times New Roman"/>
                      </a:endParaRPr>
                    </a:p>
                  </a:txBody>
                  <a:tcPr marL="45871" marR="45871"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879242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9" y="-15"/>
          <a:ext cx="9144008" cy="6858014"/>
        </p:xfrm>
        <a:graphic>
          <a:graphicData uri="http://schemas.openxmlformats.org/drawingml/2006/table">
            <a:tbl>
              <a:tblPr firstRow="1" firstCol="1" bandRow="1">
                <a:tableStyleId>{5C22544A-7EE6-4342-B048-85BDC9FD1C3A}</a:tableStyleId>
              </a:tblPr>
              <a:tblGrid>
                <a:gridCol w="4572004">
                  <a:extLst>
                    <a:ext uri="{9D8B030D-6E8A-4147-A177-3AD203B41FA5}">
                      <a16:colId xmlns:a16="http://schemas.microsoft.com/office/drawing/2014/main" val="20000"/>
                    </a:ext>
                  </a:extLst>
                </a:gridCol>
                <a:gridCol w="4572004">
                  <a:extLst>
                    <a:ext uri="{9D8B030D-6E8A-4147-A177-3AD203B41FA5}">
                      <a16:colId xmlns:a16="http://schemas.microsoft.com/office/drawing/2014/main" val="20001"/>
                    </a:ext>
                  </a:extLst>
                </a:gridCol>
              </a:tblGrid>
              <a:tr h="629176">
                <a:tc>
                  <a:txBody>
                    <a:bodyPr/>
                    <a:lstStyle/>
                    <a:p>
                      <a:pPr marL="0" marR="0">
                        <a:spcBef>
                          <a:spcPts val="0"/>
                        </a:spcBef>
                        <a:spcAft>
                          <a:spcPts val="0"/>
                        </a:spcAft>
                      </a:pPr>
                      <a:r>
                        <a:rPr lang="en-US" sz="1800" dirty="0" smtClean="0">
                          <a:effectLst/>
                        </a:rPr>
                        <a:t>ASD </a:t>
                      </a:r>
                      <a:r>
                        <a:rPr lang="en-US" sz="1800" dirty="0">
                          <a:effectLst/>
                        </a:rPr>
                        <a:t>Target </a:t>
                      </a:r>
                      <a:r>
                        <a:rPr lang="en-US" sz="1800" dirty="0" smtClean="0">
                          <a:effectLst/>
                        </a:rPr>
                        <a:t>Behaviors: </a:t>
                      </a:r>
                      <a:r>
                        <a:rPr lang="en-US" sz="2000" dirty="0" smtClean="0">
                          <a:effectLst/>
                        </a:rPr>
                        <a:t>ADOS (Modules</a:t>
                      </a:r>
                      <a:r>
                        <a:rPr lang="en-US" sz="2000" baseline="0" dirty="0" smtClean="0">
                          <a:effectLst/>
                        </a:rPr>
                        <a:t> 1 &amp;2)</a:t>
                      </a:r>
                      <a:endParaRPr lang="en-US" sz="2000" dirty="0">
                        <a:effectLst/>
                        <a:latin typeface="Times New Roman"/>
                        <a:ea typeface="Times New Roman"/>
                      </a:endParaRPr>
                    </a:p>
                  </a:txBody>
                  <a:tcPr marL="36111" marR="36111" marT="0" marB="0">
                    <a:solidFill>
                      <a:schemeClr val="accent6">
                        <a:lumMod val="75000"/>
                      </a:schemeClr>
                    </a:solidFill>
                  </a:tcPr>
                </a:tc>
                <a:tc>
                  <a:txBody>
                    <a:bodyPr/>
                    <a:lstStyle/>
                    <a:p>
                      <a:pPr marL="0" marR="0">
                        <a:spcBef>
                          <a:spcPts val="0"/>
                        </a:spcBef>
                        <a:spcAft>
                          <a:spcPts val="0"/>
                        </a:spcAft>
                      </a:pPr>
                      <a:r>
                        <a:rPr lang="en-US" sz="1800" dirty="0">
                          <a:effectLst/>
                        </a:rPr>
                        <a:t>Praises</a:t>
                      </a:r>
                      <a:endParaRPr lang="en-US" sz="1800" dirty="0">
                        <a:effectLst/>
                        <a:latin typeface="Times New Roman"/>
                        <a:ea typeface="Times New Roman"/>
                      </a:endParaRPr>
                    </a:p>
                  </a:txBody>
                  <a:tcPr marL="36111" marR="36111" marT="0" marB="0">
                    <a:solidFill>
                      <a:schemeClr val="accent6">
                        <a:lumMod val="75000"/>
                      </a:schemeClr>
                    </a:solidFill>
                  </a:tcPr>
                </a:tc>
                <a:extLst>
                  <a:ext uri="{0D108BD9-81ED-4DB2-BD59-A6C34878D82A}">
                    <a16:rowId xmlns:a16="http://schemas.microsoft.com/office/drawing/2014/main" val="10000"/>
                  </a:ext>
                </a:extLst>
              </a:tr>
              <a:tr h="566258">
                <a:tc>
                  <a:txBody>
                    <a:bodyPr/>
                    <a:lstStyle/>
                    <a:p>
                      <a:pPr marL="0" marR="0">
                        <a:spcBef>
                          <a:spcPts val="0"/>
                        </a:spcBef>
                        <a:spcAft>
                          <a:spcPts val="0"/>
                        </a:spcAft>
                      </a:pPr>
                      <a:r>
                        <a:rPr lang="en-US" sz="1800" dirty="0">
                          <a:effectLst/>
                        </a:rPr>
                        <a:t>Response to name</a:t>
                      </a:r>
                      <a:endParaRPr lang="en-US" sz="1800" dirty="0">
                        <a:effectLst/>
                        <a:latin typeface="Times New Roman"/>
                        <a:ea typeface="Times New Roman"/>
                      </a:endParaRPr>
                    </a:p>
                  </a:txBody>
                  <a:tcPr marL="36111" marR="36111" marT="0" marB="0"/>
                </a:tc>
                <a:tc>
                  <a:txBody>
                    <a:bodyPr/>
                    <a:lstStyle/>
                    <a:p>
                      <a:pPr marL="0" marR="0">
                        <a:spcBef>
                          <a:spcPts val="0"/>
                        </a:spcBef>
                        <a:spcAft>
                          <a:spcPts val="0"/>
                        </a:spcAft>
                      </a:pPr>
                      <a:r>
                        <a:rPr lang="en-US" sz="1800">
                          <a:effectLst/>
                        </a:rPr>
                        <a:t>Thank you for looking at me when I said your name.</a:t>
                      </a:r>
                      <a:endParaRPr lang="en-US" sz="1800">
                        <a:effectLst/>
                        <a:latin typeface="Times New Roman"/>
                        <a:ea typeface="Times New Roman"/>
                      </a:endParaRPr>
                    </a:p>
                  </a:txBody>
                  <a:tcPr marL="36111" marR="36111" marT="0" marB="0"/>
                </a:tc>
                <a:extLst>
                  <a:ext uri="{0D108BD9-81ED-4DB2-BD59-A6C34878D82A}">
                    <a16:rowId xmlns:a16="http://schemas.microsoft.com/office/drawing/2014/main" val="10001"/>
                  </a:ext>
                </a:extLst>
              </a:tr>
              <a:tr h="566258">
                <a:tc>
                  <a:txBody>
                    <a:bodyPr/>
                    <a:lstStyle/>
                    <a:p>
                      <a:pPr marL="0" marR="0">
                        <a:spcBef>
                          <a:spcPts val="0"/>
                        </a:spcBef>
                        <a:spcAft>
                          <a:spcPts val="0"/>
                        </a:spcAft>
                      </a:pPr>
                      <a:r>
                        <a:rPr lang="en-US" sz="1800" dirty="0">
                          <a:effectLst/>
                        </a:rPr>
                        <a:t>Response to touch from others</a:t>
                      </a:r>
                      <a:endParaRPr lang="en-US" sz="1800" dirty="0">
                        <a:effectLst/>
                        <a:latin typeface="Times New Roman"/>
                        <a:ea typeface="Times New Roman"/>
                      </a:endParaRPr>
                    </a:p>
                  </a:txBody>
                  <a:tcPr marL="36111" marR="36111" marT="0" marB="0"/>
                </a:tc>
                <a:tc>
                  <a:txBody>
                    <a:bodyPr/>
                    <a:lstStyle/>
                    <a:p>
                      <a:pPr marL="0" marR="0">
                        <a:spcBef>
                          <a:spcPts val="0"/>
                        </a:spcBef>
                        <a:spcAft>
                          <a:spcPts val="0"/>
                        </a:spcAft>
                      </a:pPr>
                      <a:r>
                        <a:rPr lang="en-US" sz="1800">
                          <a:effectLst/>
                        </a:rPr>
                        <a:t>I like it when you let me hug you/hold your hand.</a:t>
                      </a:r>
                      <a:endParaRPr lang="en-US" sz="1800">
                        <a:effectLst/>
                        <a:latin typeface="Times New Roman"/>
                        <a:ea typeface="Times New Roman"/>
                      </a:endParaRPr>
                    </a:p>
                  </a:txBody>
                  <a:tcPr marL="36111" marR="36111" marT="0" marB="0"/>
                </a:tc>
                <a:extLst>
                  <a:ext uri="{0D108BD9-81ED-4DB2-BD59-A6C34878D82A}">
                    <a16:rowId xmlns:a16="http://schemas.microsoft.com/office/drawing/2014/main" val="10002"/>
                  </a:ext>
                </a:extLst>
              </a:tr>
              <a:tr h="849387">
                <a:tc>
                  <a:txBody>
                    <a:bodyPr/>
                    <a:lstStyle/>
                    <a:p>
                      <a:pPr marL="0" marR="0">
                        <a:spcBef>
                          <a:spcPts val="0"/>
                        </a:spcBef>
                        <a:spcAft>
                          <a:spcPts val="0"/>
                        </a:spcAft>
                      </a:pPr>
                      <a:r>
                        <a:rPr lang="en-US" sz="1800">
                          <a:effectLst/>
                        </a:rPr>
                        <a:t>Response to joint attention (follows another’s gaze with or without accompanied pointing)</a:t>
                      </a:r>
                      <a:endParaRPr lang="en-US" sz="1800">
                        <a:effectLst/>
                        <a:latin typeface="Times New Roman"/>
                        <a:ea typeface="Times New Roman"/>
                      </a:endParaRPr>
                    </a:p>
                  </a:txBody>
                  <a:tcPr marL="36111" marR="36111" marT="0" marB="0"/>
                </a:tc>
                <a:tc>
                  <a:txBody>
                    <a:bodyPr/>
                    <a:lstStyle/>
                    <a:p>
                      <a:pPr marL="0" marR="0">
                        <a:spcBef>
                          <a:spcPts val="0"/>
                        </a:spcBef>
                        <a:spcAft>
                          <a:spcPts val="0"/>
                        </a:spcAft>
                      </a:pPr>
                      <a:r>
                        <a:rPr lang="en-US" sz="1800">
                          <a:effectLst/>
                        </a:rPr>
                        <a:t>Good job looking at what I’m looking at.</a:t>
                      </a:r>
                      <a:endParaRPr lang="en-US" sz="1800">
                        <a:effectLst/>
                        <a:latin typeface="Times New Roman"/>
                        <a:ea typeface="Times New Roman"/>
                      </a:endParaRPr>
                    </a:p>
                  </a:txBody>
                  <a:tcPr marL="36111" marR="36111" marT="0" marB="0"/>
                </a:tc>
                <a:extLst>
                  <a:ext uri="{0D108BD9-81ED-4DB2-BD59-A6C34878D82A}">
                    <a16:rowId xmlns:a16="http://schemas.microsoft.com/office/drawing/2014/main" val="10003"/>
                  </a:ext>
                </a:extLst>
              </a:tr>
              <a:tr h="283129">
                <a:tc>
                  <a:txBody>
                    <a:bodyPr/>
                    <a:lstStyle/>
                    <a:p>
                      <a:pPr marL="0" marR="0">
                        <a:spcBef>
                          <a:spcPts val="0"/>
                        </a:spcBef>
                        <a:spcAft>
                          <a:spcPts val="0"/>
                        </a:spcAft>
                      </a:pPr>
                      <a:r>
                        <a:rPr lang="en-US" sz="1800">
                          <a:effectLst/>
                        </a:rPr>
                        <a:t>Affect</a:t>
                      </a:r>
                      <a:endParaRPr lang="en-US" sz="1800">
                        <a:effectLst/>
                        <a:latin typeface="Times New Roman"/>
                        <a:ea typeface="Times New Roman"/>
                      </a:endParaRPr>
                    </a:p>
                  </a:txBody>
                  <a:tcPr marL="36111" marR="36111" marT="0" marB="0"/>
                </a:tc>
                <a:tc>
                  <a:txBody>
                    <a:bodyPr/>
                    <a:lstStyle/>
                    <a:p>
                      <a:pPr marL="0" marR="0">
                        <a:spcBef>
                          <a:spcPts val="0"/>
                        </a:spcBef>
                        <a:spcAft>
                          <a:spcPts val="0"/>
                        </a:spcAft>
                      </a:pPr>
                      <a:r>
                        <a:rPr lang="en-US" sz="1800">
                          <a:effectLst/>
                        </a:rPr>
                        <a:t>I like it when you smile.</a:t>
                      </a:r>
                      <a:endParaRPr lang="en-US" sz="1800">
                        <a:effectLst/>
                        <a:latin typeface="Times New Roman"/>
                        <a:ea typeface="Times New Roman"/>
                      </a:endParaRPr>
                    </a:p>
                  </a:txBody>
                  <a:tcPr marL="36111" marR="36111" marT="0" marB="0"/>
                </a:tc>
                <a:extLst>
                  <a:ext uri="{0D108BD9-81ED-4DB2-BD59-A6C34878D82A}">
                    <a16:rowId xmlns:a16="http://schemas.microsoft.com/office/drawing/2014/main" val="10004"/>
                  </a:ext>
                </a:extLst>
              </a:tr>
              <a:tr h="566258">
                <a:tc>
                  <a:txBody>
                    <a:bodyPr/>
                    <a:lstStyle/>
                    <a:p>
                      <a:pPr marL="0" marR="0">
                        <a:spcBef>
                          <a:spcPts val="0"/>
                        </a:spcBef>
                        <a:spcAft>
                          <a:spcPts val="0"/>
                        </a:spcAft>
                      </a:pPr>
                      <a:r>
                        <a:rPr lang="en-US" sz="1800" dirty="0">
                          <a:effectLst/>
                        </a:rPr>
                        <a:t>Initiate joint attention</a:t>
                      </a:r>
                      <a:endParaRPr lang="en-US" sz="1800" dirty="0">
                        <a:effectLst/>
                        <a:latin typeface="Times New Roman"/>
                        <a:ea typeface="Times New Roman"/>
                      </a:endParaRPr>
                    </a:p>
                  </a:txBody>
                  <a:tcPr marL="36111" marR="36111" marT="0" marB="0"/>
                </a:tc>
                <a:tc>
                  <a:txBody>
                    <a:bodyPr/>
                    <a:lstStyle/>
                    <a:p>
                      <a:pPr marL="0" marR="0">
                        <a:spcBef>
                          <a:spcPts val="0"/>
                        </a:spcBef>
                        <a:spcAft>
                          <a:spcPts val="0"/>
                        </a:spcAft>
                      </a:pPr>
                      <a:r>
                        <a:rPr lang="en-US" sz="1800">
                          <a:effectLst/>
                        </a:rPr>
                        <a:t>Thanks for getting my attention.</a:t>
                      </a:r>
                    </a:p>
                    <a:p>
                      <a:pPr marL="0" marR="0">
                        <a:spcBef>
                          <a:spcPts val="0"/>
                        </a:spcBef>
                        <a:spcAft>
                          <a:spcPts val="0"/>
                        </a:spcAft>
                      </a:pPr>
                      <a:r>
                        <a:rPr lang="en-US" sz="1800">
                          <a:effectLst/>
                        </a:rPr>
                        <a:t>I like how you got me to look at the toy.</a:t>
                      </a:r>
                      <a:endParaRPr lang="en-US" sz="1800">
                        <a:effectLst/>
                        <a:latin typeface="Times New Roman"/>
                        <a:ea typeface="Times New Roman"/>
                      </a:endParaRPr>
                    </a:p>
                  </a:txBody>
                  <a:tcPr marL="36111" marR="36111" marT="0" marB="0"/>
                </a:tc>
                <a:extLst>
                  <a:ext uri="{0D108BD9-81ED-4DB2-BD59-A6C34878D82A}">
                    <a16:rowId xmlns:a16="http://schemas.microsoft.com/office/drawing/2014/main" val="10005"/>
                  </a:ext>
                </a:extLst>
              </a:tr>
              <a:tr h="283129">
                <a:tc>
                  <a:txBody>
                    <a:bodyPr/>
                    <a:lstStyle/>
                    <a:p>
                      <a:pPr marL="0" marR="0">
                        <a:spcBef>
                          <a:spcPts val="0"/>
                        </a:spcBef>
                        <a:spcAft>
                          <a:spcPts val="0"/>
                        </a:spcAft>
                      </a:pPr>
                      <a:r>
                        <a:rPr lang="en-US" sz="1800" dirty="0">
                          <a:effectLst/>
                        </a:rPr>
                        <a:t>Shared enjoyment</a:t>
                      </a:r>
                      <a:endParaRPr lang="en-US" sz="1800" dirty="0">
                        <a:effectLst/>
                        <a:latin typeface="Times New Roman"/>
                        <a:ea typeface="Times New Roman"/>
                      </a:endParaRPr>
                    </a:p>
                  </a:txBody>
                  <a:tcPr marL="36111" marR="36111" marT="0" marB="0"/>
                </a:tc>
                <a:tc>
                  <a:txBody>
                    <a:bodyPr/>
                    <a:lstStyle/>
                    <a:p>
                      <a:pPr marL="0" marR="0">
                        <a:spcBef>
                          <a:spcPts val="0"/>
                        </a:spcBef>
                        <a:spcAft>
                          <a:spcPts val="0"/>
                        </a:spcAft>
                      </a:pPr>
                      <a:r>
                        <a:rPr lang="en-US" sz="1800">
                          <a:effectLst/>
                        </a:rPr>
                        <a:t>I like it when we play together.</a:t>
                      </a:r>
                      <a:endParaRPr lang="en-US" sz="1800">
                        <a:effectLst/>
                        <a:latin typeface="Times New Roman"/>
                        <a:ea typeface="Times New Roman"/>
                      </a:endParaRPr>
                    </a:p>
                  </a:txBody>
                  <a:tcPr marL="36111" marR="36111" marT="0" marB="0"/>
                </a:tc>
                <a:extLst>
                  <a:ext uri="{0D108BD9-81ED-4DB2-BD59-A6C34878D82A}">
                    <a16:rowId xmlns:a16="http://schemas.microsoft.com/office/drawing/2014/main" val="10006"/>
                  </a:ext>
                </a:extLst>
              </a:tr>
              <a:tr h="283129">
                <a:tc>
                  <a:txBody>
                    <a:bodyPr/>
                    <a:lstStyle/>
                    <a:p>
                      <a:pPr marL="0" marR="0">
                        <a:spcBef>
                          <a:spcPts val="0"/>
                        </a:spcBef>
                        <a:spcAft>
                          <a:spcPts val="0"/>
                        </a:spcAft>
                      </a:pPr>
                      <a:r>
                        <a:rPr lang="en-US" sz="1800" dirty="0">
                          <a:effectLst/>
                        </a:rPr>
                        <a:t>Requesting</a:t>
                      </a:r>
                      <a:endParaRPr lang="en-US" sz="1800" dirty="0">
                        <a:effectLst/>
                        <a:latin typeface="Times New Roman"/>
                        <a:ea typeface="Times New Roman"/>
                      </a:endParaRPr>
                    </a:p>
                  </a:txBody>
                  <a:tcPr marL="36111" marR="36111" marT="0" marB="0"/>
                </a:tc>
                <a:tc>
                  <a:txBody>
                    <a:bodyPr/>
                    <a:lstStyle/>
                    <a:p>
                      <a:pPr marL="0" marR="0">
                        <a:spcBef>
                          <a:spcPts val="0"/>
                        </a:spcBef>
                        <a:spcAft>
                          <a:spcPts val="0"/>
                        </a:spcAft>
                      </a:pPr>
                      <a:r>
                        <a:rPr lang="en-US" sz="1800">
                          <a:effectLst/>
                        </a:rPr>
                        <a:t>I like how you asked with your words/hands</a:t>
                      </a:r>
                      <a:endParaRPr lang="en-US" sz="1800">
                        <a:effectLst/>
                        <a:latin typeface="Times New Roman"/>
                        <a:ea typeface="Times New Roman"/>
                      </a:endParaRPr>
                    </a:p>
                  </a:txBody>
                  <a:tcPr marL="36111" marR="36111" marT="0" marB="0"/>
                </a:tc>
                <a:extLst>
                  <a:ext uri="{0D108BD9-81ED-4DB2-BD59-A6C34878D82A}">
                    <a16:rowId xmlns:a16="http://schemas.microsoft.com/office/drawing/2014/main" val="10007"/>
                  </a:ext>
                </a:extLst>
              </a:tr>
              <a:tr h="849387">
                <a:tc>
                  <a:txBody>
                    <a:bodyPr/>
                    <a:lstStyle/>
                    <a:p>
                      <a:pPr marL="0" marR="0">
                        <a:spcBef>
                          <a:spcPts val="0"/>
                        </a:spcBef>
                        <a:spcAft>
                          <a:spcPts val="0"/>
                        </a:spcAft>
                      </a:pPr>
                      <a:r>
                        <a:rPr lang="en-US" sz="1800" dirty="0">
                          <a:effectLst/>
                        </a:rPr>
                        <a:t>Smiling in response to calling in a way that implies physical contact (e.g., “I’m </a:t>
                      </a:r>
                      <a:r>
                        <a:rPr lang="en-US" sz="1800" dirty="0" err="1">
                          <a:effectLst/>
                        </a:rPr>
                        <a:t>gonna</a:t>
                      </a:r>
                      <a:r>
                        <a:rPr lang="en-US" sz="1800" dirty="0">
                          <a:effectLst/>
                        </a:rPr>
                        <a:t> get you!”)</a:t>
                      </a:r>
                      <a:endParaRPr lang="en-US" sz="1800" dirty="0">
                        <a:effectLst/>
                        <a:latin typeface="Times New Roman"/>
                        <a:ea typeface="Times New Roman"/>
                      </a:endParaRPr>
                    </a:p>
                  </a:txBody>
                  <a:tcPr marL="36111" marR="36111" marT="0" marB="0"/>
                </a:tc>
                <a:tc>
                  <a:txBody>
                    <a:bodyPr/>
                    <a:lstStyle/>
                    <a:p>
                      <a:pPr marL="0" marR="0">
                        <a:spcBef>
                          <a:spcPts val="0"/>
                        </a:spcBef>
                        <a:spcAft>
                          <a:spcPts val="0"/>
                        </a:spcAft>
                      </a:pPr>
                      <a:r>
                        <a:rPr lang="en-US" sz="1800" dirty="0">
                          <a:effectLst/>
                        </a:rPr>
                        <a:t>I like how you’re smiling at me.</a:t>
                      </a:r>
                      <a:endParaRPr lang="en-US" sz="1800" dirty="0">
                        <a:effectLst/>
                        <a:latin typeface="Times New Roman"/>
                        <a:ea typeface="Times New Roman"/>
                      </a:endParaRPr>
                    </a:p>
                  </a:txBody>
                  <a:tcPr marL="36111" marR="36111" marT="0" marB="0"/>
                </a:tc>
                <a:extLst>
                  <a:ext uri="{0D108BD9-81ED-4DB2-BD59-A6C34878D82A}">
                    <a16:rowId xmlns:a16="http://schemas.microsoft.com/office/drawing/2014/main" val="10008"/>
                  </a:ext>
                </a:extLst>
              </a:tr>
              <a:tr h="1132516">
                <a:tc>
                  <a:txBody>
                    <a:bodyPr/>
                    <a:lstStyle/>
                    <a:p>
                      <a:pPr marL="0" marR="0">
                        <a:spcBef>
                          <a:spcPts val="0"/>
                        </a:spcBef>
                        <a:spcAft>
                          <a:spcPts val="0"/>
                        </a:spcAft>
                      </a:pPr>
                      <a:r>
                        <a:rPr lang="en-US" sz="1800" dirty="0">
                          <a:effectLst/>
                        </a:rPr>
                        <a:t>Gestures directed at others</a:t>
                      </a:r>
                    </a:p>
                    <a:p>
                      <a:pPr marL="0" marR="0">
                        <a:spcBef>
                          <a:spcPts val="0"/>
                        </a:spcBef>
                        <a:spcAft>
                          <a:spcPts val="0"/>
                        </a:spcAft>
                      </a:pPr>
                      <a:r>
                        <a:rPr lang="en-US" sz="1800" dirty="0">
                          <a:effectLst/>
                        </a:rPr>
                        <a:t>	Points with index finger</a:t>
                      </a:r>
                    </a:p>
                    <a:p>
                      <a:pPr marL="0" marR="0">
                        <a:spcBef>
                          <a:spcPts val="0"/>
                        </a:spcBef>
                        <a:spcAft>
                          <a:spcPts val="0"/>
                        </a:spcAft>
                      </a:pPr>
                      <a:r>
                        <a:rPr lang="en-US" sz="1800" dirty="0">
                          <a:effectLst/>
                        </a:rPr>
                        <a:t>	Open-handed reach</a:t>
                      </a:r>
                    </a:p>
                    <a:p>
                      <a:pPr marL="0" marR="0">
                        <a:spcBef>
                          <a:spcPts val="0"/>
                        </a:spcBef>
                        <a:spcAft>
                          <a:spcPts val="0"/>
                        </a:spcAft>
                      </a:pPr>
                      <a:r>
                        <a:rPr lang="en-US" sz="1800" dirty="0">
                          <a:effectLst/>
                        </a:rPr>
                        <a:t>	Hands item to another person</a:t>
                      </a:r>
                      <a:endParaRPr lang="en-US" sz="1800" dirty="0">
                        <a:effectLst/>
                        <a:latin typeface="Times New Roman"/>
                        <a:ea typeface="Times New Roman"/>
                      </a:endParaRPr>
                    </a:p>
                  </a:txBody>
                  <a:tcPr marL="36111" marR="36111" marT="0" marB="0"/>
                </a:tc>
                <a:tc>
                  <a:txBody>
                    <a:bodyPr/>
                    <a:lstStyle/>
                    <a:p>
                      <a:pPr marL="0" marR="0">
                        <a:spcBef>
                          <a:spcPts val="0"/>
                        </a:spcBef>
                        <a:spcAft>
                          <a:spcPts val="0"/>
                        </a:spcAft>
                      </a:pPr>
                      <a:r>
                        <a:rPr lang="en-US" sz="1800">
                          <a:effectLst/>
                        </a:rPr>
                        <a:t>Thank you for pointing/reaching.</a:t>
                      </a:r>
                    </a:p>
                    <a:p>
                      <a:pPr marL="0" marR="0">
                        <a:spcBef>
                          <a:spcPts val="0"/>
                        </a:spcBef>
                        <a:spcAft>
                          <a:spcPts val="0"/>
                        </a:spcAft>
                      </a:pPr>
                      <a:r>
                        <a:rPr lang="en-US" sz="1800">
                          <a:effectLst/>
                        </a:rPr>
                        <a:t>Thank you for handing me the toy.</a:t>
                      </a:r>
                      <a:endParaRPr lang="en-US" sz="1800">
                        <a:effectLst/>
                        <a:latin typeface="Times New Roman"/>
                        <a:ea typeface="Times New Roman"/>
                      </a:endParaRPr>
                    </a:p>
                  </a:txBody>
                  <a:tcPr marL="36111" marR="36111" marT="0" marB="0"/>
                </a:tc>
                <a:extLst>
                  <a:ext uri="{0D108BD9-81ED-4DB2-BD59-A6C34878D82A}">
                    <a16:rowId xmlns:a16="http://schemas.microsoft.com/office/drawing/2014/main" val="10009"/>
                  </a:ext>
                </a:extLst>
              </a:tr>
              <a:tr h="283129">
                <a:tc>
                  <a:txBody>
                    <a:bodyPr/>
                    <a:lstStyle/>
                    <a:p>
                      <a:pPr marL="0" marR="0">
                        <a:spcBef>
                          <a:spcPts val="0"/>
                        </a:spcBef>
                        <a:spcAft>
                          <a:spcPts val="0"/>
                        </a:spcAft>
                      </a:pPr>
                      <a:r>
                        <a:rPr lang="en-US" sz="1800">
                          <a:effectLst/>
                        </a:rPr>
                        <a:t>Facial expressions directed at others</a:t>
                      </a:r>
                      <a:endParaRPr lang="en-US" sz="1800">
                        <a:effectLst/>
                        <a:latin typeface="Times New Roman"/>
                        <a:ea typeface="Times New Roman"/>
                      </a:endParaRPr>
                    </a:p>
                  </a:txBody>
                  <a:tcPr marL="36111" marR="36111" marT="0" marB="0"/>
                </a:tc>
                <a:tc>
                  <a:txBody>
                    <a:bodyPr/>
                    <a:lstStyle/>
                    <a:p>
                      <a:pPr marL="0" marR="0">
                        <a:spcBef>
                          <a:spcPts val="0"/>
                        </a:spcBef>
                        <a:spcAft>
                          <a:spcPts val="0"/>
                        </a:spcAft>
                      </a:pPr>
                      <a:r>
                        <a:rPr lang="en-US" sz="1800">
                          <a:effectLst/>
                        </a:rPr>
                        <a:t>I like how you’re smiling at me.</a:t>
                      </a:r>
                      <a:endParaRPr lang="en-US" sz="1800">
                        <a:effectLst/>
                        <a:latin typeface="Times New Roman"/>
                        <a:ea typeface="Times New Roman"/>
                      </a:endParaRPr>
                    </a:p>
                  </a:txBody>
                  <a:tcPr marL="36111" marR="36111" marT="0" marB="0"/>
                </a:tc>
                <a:extLst>
                  <a:ext uri="{0D108BD9-81ED-4DB2-BD59-A6C34878D82A}">
                    <a16:rowId xmlns:a16="http://schemas.microsoft.com/office/drawing/2014/main" val="10010"/>
                  </a:ext>
                </a:extLst>
              </a:tr>
              <a:tr h="283129">
                <a:tc>
                  <a:txBody>
                    <a:bodyPr/>
                    <a:lstStyle/>
                    <a:p>
                      <a:pPr marL="0" marR="0">
                        <a:spcBef>
                          <a:spcPts val="0"/>
                        </a:spcBef>
                        <a:spcAft>
                          <a:spcPts val="0"/>
                        </a:spcAft>
                      </a:pPr>
                      <a:r>
                        <a:rPr lang="en-US" sz="1800">
                          <a:effectLst/>
                        </a:rPr>
                        <a:t>Gaze directed at others</a:t>
                      </a:r>
                      <a:endParaRPr lang="en-US" sz="1800">
                        <a:effectLst/>
                        <a:latin typeface="Times New Roman"/>
                        <a:ea typeface="Times New Roman"/>
                      </a:endParaRPr>
                    </a:p>
                  </a:txBody>
                  <a:tcPr marL="36111" marR="36111" marT="0" marB="0"/>
                </a:tc>
                <a:tc>
                  <a:txBody>
                    <a:bodyPr/>
                    <a:lstStyle/>
                    <a:p>
                      <a:pPr marL="0" marR="0">
                        <a:spcBef>
                          <a:spcPts val="0"/>
                        </a:spcBef>
                        <a:spcAft>
                          <a:spcPts val="0"/>
                        </a:spcAft>
                      </a:pPr>
                      <a:r>
                        <a:rPr lang="en-US" sz="1800">
                          <a:effectLst/>
                        </a:rPr>
                        <a:t>I like it when you look at me.</a:t>
                      </a:r>
                      <a:endParaRPr lang="en-US" sz="1800">
                        <a:effectLst/>
                        <a:latin typeface="Times New Roman"/>
                        <a:ea typeface="Times New Roman"/>
                      </a:endParaRPr>
                    </a:p>
                  </a:txBody>
                  <a:tcPr marL="36111" marR="36111" marT="0" marB="0"/>
                </a:tc>
                <a:extLst>
                  <a:ext uri="{0D108BD9-81ED-4DB2-BD59-A6C34878D82A}">
                    <a16:rowId xmlns:a16="http://schemas.microsoft.com/office/drawing/2014/main" val="10011"/>
                  </a:ext>
                </a:extLst>
              </a:tr>
              <a:tr h="283129">
                <a:tc>
                  <a:txBody>
                    <a:bodyPr/>
                    <a:lstStyle/>
                    <a:p>
                      <a:pPr marL="0" marR="0">
                        <a:spcBef>
                          <a:spcPts val="0"/>
                        </a:spcBef>
                        <a:spcAft>
                          <a:spcPts val="0"/>
                        </a:spcAft>
                      </a:pPr>
                      <a:r>
                        <a:rPr lang="en-US" sz="1800" dirty="0">
                          <a:effectLst/>
                        </a:rPr>
                        <a:t>Imitation of familiar actions</a:t>
                      </a:r>
                      <a:endParaRPr lang="en-US" sz="1800" dirty="0">
                        <a:effectLst/>
                        <a:latin typeface="Times New Roman"/>
                        <a:ea typeface="Times New Roman"/>
                      </a:endParaRPr>
                    </a:p>
                  </a:txBody>
                  <a:tcPr marL="36111" marR="36111" marT="0" marB="0"/>
                </a:tc>
                <a:tc>
                  <a:txBody>
                    <a:bodyPr/>
                    <a:lstStyle/>
                    <a:p>
                      <a:pPr marL="0" marR="0">
                        <a:spcBef>
                          <a:spcPts val="0"/>
                        </a:spcBef>
                        <a:spcAft>
                          <a:spcPts val="0"/>
                        </a:spcAft>
                      </a:pPr>
                      <a:r>
                        <a:rPr lang="en-US" sz="1800" dirty="0">
                          <a:effectLst/>
                        </a:rPr>
                        <a:t>I like how you’re doing what I’m doing.</a:t>
                      </a:r>
                      <a:endParaRPr lang="en-US" sz="1800" dirty="0">
                        <a:effectLst/>
                        <a:latin typeface="Times New Roman"/>
                        <a:ea typeface="Times New Roman"/>
                      </a:endParaRPr>
                    </a:p>
                  </a:txBody>
                  <a:tcPr marL="36111" marR="36111" marT="0" marB="0"/>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75453053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152718"/>
            <a:ext cx="5791200" cy="990282"/>
          </a:xfrm>
        </p:spPr>
        <p:txBody>
          <a:bodyPr/>
          <a:lstStyle/>
          <a:p>
            <a:r>
              <a:rPr lang="en-US" sz="4400" dirty="0" smtClean="0"/>
              <a:t>PCIT Effect Size</a:t>
            </a:r>
          </a:p>
        </p:txBody>
      </p:sp>
      <p:graphicFrame>
        <p:nvGraphicFramePr>
          <p:cNvPr id="31747" name="Content Placeholder 4"/>
          <p:cNvGraphicFramePr>
            <a:graphicFrameLocks noGrp="1"/>
          </p:cNvGraphicFramePr>
          <p:nvPr>
            <p:ph sz="quarter" idx="1"/>
            <p:extLst/>
          </p:nvPr>
        </p:nvGraphicFramePr>
        <p:xfrm>
          <a:off x="406400" y="1168400"/>
          <a:ext cx="8331200" cy="5038725"/>
        </p:xfrm>
        <a:graphic>
          <a:graphicData uri="http://schemas.openxmlformats.org/presentationml/2006/ole">
            <mc:AlternateContent xmlns:mc="http://schemas.openxmlformats.org/markup-compatibility/2006">
              <mc:Choice xmlns:v="urn:schemas-microsoft-com:vml" Requires="v">
                <p:oleObj spid="_x0000_s44044" r:id="rId4" imgW="8327858" imgH="5035732" progId="Excel.Chart.8">
                  <p:embed/>
                </p:oleObj>
              </mc:Choice>
              <mc:Fallback>
                <p:oleObj r:id="rId4" imgW="8327858" imgH="5035732" progId="Excel.Chart.8">
                  <p:embed/>
                  <p:pic>
                    <p:nvPicPr>
                      <p:cNvPr id="31747" name="Content Placeholder 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168400"/>
                        <a:ext cx="83312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48" name="TextBox 5"/>
          <p:cNvSpPr txBox="1">
            <a:spLocks noChangeArrowheads="1"/>
          </p:cNvSpPr>
          <p:nvPr/>
        </p:nvSpPr>
        <p:spPr bwMode="auto">
          <a:xfrm>
            <a:off x="4184650" y="5997575"/>
            <a:ext cx="1828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fontAlgn="base" hangingPunct="1">
              <a:spcBef>
                <a:spcPct val="0"/>
              </a:spcBef>
              <a:spcAft>
                <a:spcPct val="0"/>
              </a:spcAft>
            </a:pPr>
            <a:r>
              <a:rPr lang="en-US" sz="1400">
                <a:solidFill>
                  <a:prstClr val="black"/>
                </a:solidFill>
                <a:cs typeface="Arial" pitchFamily="34" charset="0"/>
              </a:rPr>
              <a:t>(Connor et al., 2002)</a:t>
            </a:r>
          </a:p>
        </p:txBody>
      </p:sp>
      <p:sp>
        <p:nvSpPr>
          <p:cNvPr id="31749" name="TextBox 6"/>
          <p:cNvSpPr txBox="1">
            <a:spLocks noChangeArrowheads="1"/>
          </p:cNvSpPr>
          <p:nvPr/>
        </p:nvSpPr>
        <p:spPr bwMode="auto">
          <a:xfrm>
            <a:off x="6858000" y="6003925"/>
            <a:ext cx="220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fontAlgn="base" hangingPunct="1">
              <a:spcBef>
                <a:spcPct val="0"/>
              </a:spcBef>
              <a:spcAft>
                <a:spcPct val="0"/>
              </a:spcAft>
            </a:pPr>
            <a:r>
              <a:rPr lang="en-US" sz="1400" dirty="0">
                <a:solidFill>
                  <a:prstClr val="black"/>
                </a:solidFill>
                <a:cs typeface="Arial" pitchFamily="34" charset="0"/>
              </a:rPr>
              <a:t>(</a:t>
            </a:r>
            <a:r>
              <a:rPr lang="en-US" sz="1400" dirty="0" err="1">
                <a:solidFill>
                  <a:prstClr val="black"/>
                </a:solidFill>
                <a:cs typeface="Arial" pitchFamily="34" charset="0"/>
              </a:rPr>
              <a:t>Schuhmann</a:t>
            </a:r>
            <a:r>
              <a:rPr lang="en-US" sz="1400" dirty="0">
                <a:solidFill>
                  <a:prstClr val="black"/>
                </a:solidFill>
                <a:cs typeface="Arial" pitchFamily="34" charset="0"/>
              </a:rPr>
              <a:t> et al., 1998)</a:t>
            </a:r>
          </a:p>
        </p:txBody>
      </p:sp>
      <p:sp>
        <p:nvSpPr>
          <p:cNvPr id="31750" name="TextBox 7"/>
          <p:cNvSpPr txBox="1">
            <a:spLocks noChangeArrowheads="1"/>
          </p:cNvSpPr>
          <p:nvPr/>
        </p:nvSpPr>
        <p:spPr bwMode="auto">
          <a:xfrm>
            <a:off x="1600200" y="6003925"/>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fontAlgn="base" hangingPunct="1">
              <a:spcBef>
                <a:spcPct val="0"/>
              </a:spcBef>
              <a:spcAft>
                <a:spcPct val="0"/>
              </a:spcAft>
            </a:pPr>
            <a:r>
              <a:rPr lang="en-US" sz="1400">
                <a:solidFill>
                  <a:prstClr val="black"/>
                </a:solidFill>
                <a:cs typeface="Arial" pitchFamily="34" charset="0"/>
              </a:rPr>
              <a:t>(Rosenthal et al., 1990)</a:t>
            </a:r>
          </a:p>
        </p:txBody>
      </p:sp>
      <p:sp>
        <p:nvSpPr>
          <p:cNvPr id="31751" name="TextBox 6"/>
          <p:cNvSpPr txBox="1">
            <a:spLocks noChangeArrowheads="1"/>
          </p:cNvSpPr>
          <p:nvPr/>
        </p:nvSpPr>
        <p:spPr bwMode="auto">
          <a:xfrm rot="-5400000">
            <a:off x="-373062" y="3168650"/>
            <a:ext cx="1371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fontAlgn="base" hangingPunct="1">
              <a:spcBef>
                <a:spcPct val="0"/>
              </a:spcBef>
              <a:spcAft>
                <a:spcPct val="0"/>
              </a:spcAft>
            </a:pPr>
            <a:r>
              <a:rPr lang="en-US" sz="1800">
                <a:solidFill>
                  <a:prstClr val="black"/>
                </a:solidFill>
                <a:cs typeface="Arial" pitchFamily="34" charset="0"/>
              </a:rPr>
              <a:t>Cohen’s </a:t>
            </a:r>
            <a:r>
              <a:rPr lang="en-US" sz="1800" i="1">
                <a:solidFill>
                  <a:prstClr val="black"/>
                </a:solidFill>
                <a:cs typeface="Arial" pitchFamily="34" charset="0"/>
              </a:rPr>
              <a:t>d</a:t>
            </a:r>
            <a:endParaRPr lang="en-US" sz="1800">
              <a:solidFill>
                <a:prstClr val="black"/>
              </a:solidFill>
              <a:cs typeface="Arial" pitchFamily="34" charset="0"/>
            </a:endParaRPr>
          </a:p>
        </p:txBody>
      </p:sp>
      <p:sp>
        <p:nvSpPr>
          <p:cNvPr id="2" name="TextBox 1"/>
          <p:cNvSpPr txBox="1"/>
          <p:nvPr/>
        </p:nvSpPr>
        <p:spPr>
          <a:xfrm>
            <a:off x="1447800" y="5117068"/>
            <a:ext cx="533400" cy="369332"/>
          </a:xfrm>
          <a:prstGeom prst="rect">
            <a:avLst/>
          </a:prstGeom>
          <a:noFill/>
        </p:spPr>
        <p:txBody>
          <a:bodyPr wrap="square" rtlCol="0">
            <a:spAutoFit/>
          </a:bodyPr>
          <a:lstStyle/>
          <a:p>
            <a:r>
              <a:rPr lang="en-US" dirty="0" smtClean="0">
                <a:solidFill>
                  <a:prstClr val="black"/>
                </a:solidFill>
              </a:rPr>
              <a:t>0.1</a:t>
            </a:r>
            <a:endParaRPr lang="en-US" dirty="0">
              <a:solidFill>
                <a:prstClr val="black"/>
              </a:solidFill>
            </a:endParaRPr>
          </a:p>
        </p:txBody>
      </p:sp>
      <p:sp>
        <p:nvSpPr>
          <p:cNvPr id="9" name="TextBox 8"/>
          <p:cNvSpPr txBox="1"/>
          <p:nvPr/>
        </p:nvSpPr>
        <p:spPr>
          <a:xfrm>
            <a:off x="3962400" y="2754868"/>
            <a:ext cx="533400" cy="369332"/>
          </a:xfrm>
          <a:prstGeom prst="rect">
            <a:avLst/>
          </a:prstGeom>
          <a:noFill/>
        </p:spPr>
        <p:txBody>
          <a:bodyPr wrap="square" rtlCol="0">
            <a:spAutoFit/>
          </a:bodyPr>
          <a:lstStyle/>
          <a:p>
            <a:r>
              <a:rPr lang="en-US" dirty="0" smtClean="0">
                <a:solidFill>
                  <a:prstClr val="black"/>
                </a:solidFill>
              </a:rPr>
              <a:t>0.9</a:t>
            </a:r>
            <a:endParaRPr lang="en-US" dirty="0">
              <a:solidFill>
                <a:prstClr val="black"/>
              </a:solidFill>
            </a:endParaRPr>
          </a:p>
        </p:txBody>
      </p:sp>
      <p:sp>
        <p:nvSpPr>
          <p:cNvPr id="10" name="TextBox 9"/>
          <p:cNvSpPr txBox="1"/>
          <p:nvPr/>
        </p:nvSpPr>
        <p:spPr>
          <a:xfrm>
            <a:off x="6400800" y="1219200"/>
            <a:ext cx="685800" cy="369332"/>
          </a:xfrm>
          <a:prstGeom prst="rect">
            <a:avLst/>
          </a:prstGeom>
          <a:noFill/>
        </p:spPr>
        <p:txBody>
          <a:bodyPr wrap="square" rtlCol="0">
            <a:spAutoFit/>
          </a:bodyPr>
          <a:lstStyle/>
          <a:p>
            <a:r>
              <a:rPr lang="en-US" dirty="0" smtClean="0">
                <a:solidFill>
                  <a:prstClr val="black"/>
                </a:solidFill>
              </a:rPr>
              <a:t>1.43</a:t>
            </a:r>
            <a:endParaRPr lang="en-US" dirty="0">
              <a:solidFill>
                <a:prstClr val="black"/>
              </a:solidFill>
            </a:endParaRPr>
          </a:p>
        </p:txBody>
      </p:sp>
      <p:cxnSp>
        <p:nvCxnSpPr>
          <p:cNvPr id="4" name="Straight Connector 3"/>
          <p:cNvCxnSpPr/>
          <p:nvPr/>
        </p:nvCxnSpPr>
        <p:spPr>
          <a:xfrm>
            <a:off x="1066800" y="5117068"/>
            <a:ext cx="7467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467600" y="5161002"/>
            <a:ext cx="1123950" cy="338554"/>
          </a:xfrm>
          <a:prstGeom prst="rect">
            <a:avLst/>
          </a:prstGeom>
          <a:noFill/>
        </p:spPr>
        <p:txBody>
          <a:bodyPr wrap="square" rtlCol="0">
            <a:spAutoFit/>
          </a:bodyPr>
          <a:lstStyle/>
          <a:p>
            <a:r>
              <a:rPr lang="en-US" sz="1600" dirty="0" smtClean="0">
                <a:solidFill>
                  <a:prstClr val="black"/>
                </a:solidFill>
              </a:rPr>
              <a:t>0.2 Small</a:t>
            </a:r>
            <a:endParaRPr lang="en-US" sz="1600" dirty="0">
              <a:solidFill>
                <a:prstClr val="black"/>
              </a:solidFill>
            </a:endParaRPr>
          </a:p>
        </p:txBody>
      </p:sp>
      <p:cxnSp>
        <p:nvCxnSpPr>
          <p:cNvPr id="14" name="Straight Connector 13"/>
          <p:cNvCxnSpPr/>
          <p:nvPr/>
        </p:nvCxnSpPr>
        <p:spPr>
          <a:xfrm>
            <a:off x="1066800" y="4267200"/>
            <a:ext cx="7467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467600" y="4311134"/>
            <a:ext cx="1295400" cy="338554"/>
          </a:xfrm>
          <a:prstGeom prst="rect">
            <a:avLst/>
          </a:prstGeom>
          <a:noFill/>
        </p:spPr>
        <p:txBody>
          <a:bodyPr wrap="square" rtlCol="0">
            <a:spAutoFit/>
          </a:bodyPr>
          <a:lstStyle/>
          <a:p>
            <a:r>
              <a:rPr lang="en-US" sz="1600" dirty="0" smtClean="0">
                <a:solidFill>
                  <a:prstClr val="black"/>
                </a:solidFill>
              </a:rPr>
              <a:t>0.5 Medium</a:t>
            </a:r>
            <a:endParaRPr lang="en-US" sz="1600" dirty="0">
              <a:solidFill>
                <a:prstClr val="black"/>
              </a:solidFill>
            </a:endParaRPr>
          </a:p>
        </p:txBody>
      </p:sp>
      <p:cxnSp>
        <p:nvCxnSpPr>
          <p:cNvPr id="16" name="Straight Connector 15"/>
          <p:cNvCxnSpPr/>
          <p:nvPr/>
        </p:nvCxnSpPr>
        <p:spPr>
          <a:xfrm>
            <a:off x="1047750" y="3427512"/>
            <a:ext cx="7467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48550" y="3471446"/>
            <a:ext cx="1123950" cy="338554"/>
          </a:xfrm>
          <a:prstGeom prst="rect">
            <a:avLst/>
          </a:prstGeom>
          <a:noFill/>
        </p:spPr>
        <p:txBody>
          <a:bodyPr wrap="square" rtlCol="0">
            <a:spAutoFit/>
          </a:bodyPr>
          <a:lstStyle/>
          <a:p>
            <a:r>
              <a:rPr lang="en-US" sz="1600" dirty="0" smtClean="0">
                <a:solidFill>
                  <a:prstClr val="black"/>
                </a:solidFill>
              </a:rPr>
              <a:t>0.8 Large</a:t>
            </a:r>
            <a:endParaRPr lang="en-US" sz="1600" dirty="0">
              <a:solidFill>
                <a:prstClr val="black"/>
              </a:solidFill>
            </a:endParaRPr>
          </a:p>
        </p:txBody>
      </p:sp>
      <p:sp>
        <p:nvSpPr>
          <p:cNvPr id="19" name="TextBox 18"/>
          <p:cNvSpPr txBox="1"/>
          <p:nvPr/>
        </p:nvSpPr>
        <p:spPr>
          <a:xfrm>
            <a:off x="7086600" y="1796534"/>
            <a:ext cx="1828800" cy="338554"/>
          </a:xfrm>
          <a:prstGeom prst="rect">
            <a:avLst/>
          </a:prstGeom>
          <a:noFill/>
        </p:spPr>
        <p:txBody>
          <a:bodyPr wrap="square" rtlCol="0">
            <a:spAutoFit/>
          </a:bodyPr>
          <a:lstStyle/>
          <a:p>
            <a:r>
              <a:rPr lang="en-US" sz="1600" dirty="0" smtClean="0">
                <a:solidFill>
                  <a:prstClr val="black"/>
                </a:solidFill>
              </a:rPr>
              <a:t>ASTRONOMICAL</a:t>
            </a:r>
            <a:endParaRPr lang="en-US" sz="1600" dirty="0">
              <a:solidFill>
                <a:prstClr val="black"/>
              </a:solidFill>
            </a:endParaRPr>
          </a:p>
        </p:txBody>
      </p:sp>
    </p:spTree>
    <p:extLst>
      <p:ext uri="{BB962C8B-B14F-4D97-AF65-F5344CB8AC3E}">
        <p14:creationId xmlns:p14="http://schemas.microsoft.com/office/powerpoint/2010/main" val="3407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50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3" grpId="0"/>
      <p:bldP spid="15" grpId="0"/>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ubtitle 4"/>
          <p:cNvSpPr>
            <a:spLocks noGrp="1"/>
          </p:cNvSpPr>
          <p:nvPr>
            <p:ph type="subTitle" idx="1"/>
          </p:nvPr>
        </p:nvSpPr>
        <p:spPr/>
        <p:txBody>
          <a:bodyPr/>
          <a:lstStyle/>
          <a:p>
            <a:pPr eaLnBrk="1" hangingPunct="1"/>
            <a:endParaRPr lang="en-US" altLang="en-US" smtClean="0"/>
          </a:p>
        </p:txBody>
      </p:sp>
      <p:sp>
        <p:nvSpPr>
          <p:cNvPr id="22531" name="Title 3"/>
          <p:cNvSpPr>
            <a:spLocks noGrp="1"/>
          </p:cNvSpPr>
          <p:nvPr>
            <p:ph type="ctrTitle"/>
          </p:nvPr>
        </p:nvSpPr>
        <p:spPr>
          <a:xfrm>
            <a:off x="457200" y="1506538"/>
            <a:ext cx="8229600" cy="1470025"/>
          </a:xfrm>
        </p:spPr>
        <p:txBody>
          <a:bodyPr/>
          <a:lstStyle/>
          <a:p>
            <a:pPr eaLnBrk="1" hangingPunct="1"/>
            <a:r>
              <a:rPr altLang="en-US" smtClean="0"/>
              <a:t>If PCIT is so great, then why haven't I heard about it before?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ubTitle" idx="1"/>
          </p:nvPr>
        </p:nvSpPr>
        <p:spPr/>
        <p:txBody>
          <a:bodyPr/>
          <a:lstStyle/>
          <a:p>
            <a:pPr eaLnBrk="1" hangingPunct="1"/>
            <a:endParaRPr lang="en-US" altLang="en-US" smtClean="0"/>
          </a:p>
        </p:txBody>
      </p:sp>
      <p:sp>
        <p:nvSpPr>
          <p:cNvPr id="17411" name="Rectangle 2"/>
          <p:cNvSpPr>
            <a:spLocks noGrp="1" noChangeArrowheads="1"/>
          </p:cNvSpPr>
          <p:nvPr>
            <p:ph type="ctrTitle"/>
          </p:nvPr>
        </p:nvSpPr>
        <p:spPr>
          <a:xfrm>
            <a:off x="457200" y="1506538"/>
            <a:ext cx="8229600" cy="1470025"/>
          </a:xfrm>
        </p:spPr>
        <p:txBody>
          <a:bodyPr/>
          <a:lstStyle/>
          <a:p>
            <a:pPr eaLnBrk="1" hangingPunct="1"/>
            <a:r>
              <a:rPr altLang="en-US" smtClean="0"/>
              <a:t>PCIT is comprised of two very distinct components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Child Directed Interaction (CDI)</a:t>
            </a:r>
          </a:p>
        </p:txBody>
      </p:sp>
      <p:sp>
        <p:nvSpPr>
          <p:cNvPr id="18435" name="Rectangle 3"/>
          <p:cNvSpPr>
            <a:spLocks noGrp="1" noChangeArrowheads="1"/>
          </p:cNvSpPr>
          <p:nvPr>
            <p:ph type="body" sz="half" idx="1"/>
          </p:nvPr>
        </p:nvSpPr>
        <p:spPr/>
        <p:txBody>
          <a:bodyPr/>
          <a:lstStyle/>
          <a:p>
            <a:pPr eaLnBrk="1" hangingPunct="1"/>
            <a:r>
              <a:rPr lang="en-US" altLang="en-US" sz="2800" dirty="0" smtClean="0"/>
              <a:t>Developmental Play Skills</a:t>
            </a:r>
          </a:p>
          <a:p>
            <a:pPr eaLnBrk="1" hangingPunct="1"/>
            <a:r>
              <a:rPr lang="en-US" altLang="en-US" sz="2800" dirty="0" smtClean="0"/>
              <a:t>Parent as play therapist.</a:t>
            </a:r>
          </a:p>
          <a:p>
            <a:pPr eaLnBrk="1" hangingPunct="1"/>
            <a:r>
              <a:rPr lang="en-US" altLang="en-US" sz="2800" dirty="0" smtClean="0"/>
              <a:t>Five minutes a day</a:t>
            </a:r>
          </a:p>
          <a:p>
            <a:pPr eaLnBrk="1" hangingPunct="1"/>
            <a:r>
              <a:rPr lang="en-US" altLang="en-US" sz="2800" dirty="0" smtClean="0"/>
              <a:t>Child leads the play. </a:t>
            </a:r>
          </a:p>
        </p:txBody>
      </p:sp>
      <p:sp>
        <p:nvSpPr>
          <p:cNvPr id="18436" name="ClipArt Placeholder 1"/>
          <p:cNvSpPr>
            <a:spLocks noGrp="1" noTextEdit="1"/>
          </p:cNvSpPr>
          <p:nvPr>
            <p:ph type="clipArt" sz="half" idx="2"/>
          </p:nvPr>
        </p:nvSpPr>
        <p:spPr/>
      </p:sp>
      <p:pic>
        <p:nvPicPr>
          <p:cNvPr id="18437" name="Picture 5" descr="C:\Users\jpabner\AppData\Local\Microsoft\Windows\Temporary Internet Files\Content.IE5\0UOL9BBE\MP90043091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0081" y="3608169"/>
            <a:ext cx="4343400"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2605087"/>
          </a:xfrm>
        </p:spPr>
        <p:txBody>
          <a:bodyPr/>
          <a:lstStyle/>
          <a:p>
            <a:r>
              <a:rPr lang="en-US" dirty="0" smtClean="0"/>
              <a:t>Child directed interaction helps parents and teachers of children with autism spectrum disorder to get into their child’s world</a:t>
            </a:r>
            <a:endParaRPr lang="en-US" dirty="0"/>
          </a:p>
        </p:txBody>
      </p:sp>
      <p:pic>
        <p:nvPicPr>
          <p:cNvPr id="6" name="Picture 5"/>
          <p:cNvPicPr>
            <a:picLocks noChangeAspect="1"/>
          </p:cNvPicPr>
          <p:nvPr/>
        </p:nvPicPr>
        <p:blipFill>
          <a:blip r:embed="rId2"/>
          <a:stretch>
            <a:fillRect/>
          </a:stretch>
        </p:blipFill>
        <p:spPr>
          <a:xfrm>
            <a:off x="2971800" y="2828925"/>
            <a:ext cx="3581400" cy="2984500"/>
          </a:xfrm>
          <a:prstGeom prst="rect">
            <a:avLst/>
          </a:prstGeom>
        </p:spPr>
      </p:pic>
      <p:sp>
        <p:nvSpPr>
          <p:cNvPr id="3" name="Text Placeholder 2"/>
          <p:cNvSpPr>
            <a:spLocks noGrp="1"/>
          </p:cNvSpPr>
          <p:nvPr>
            <p:ph type="body" sz="half" idx="1"/>
          </p:nvPr>
        </p:nvSpPr>
        <p:spPr/>
        <p:txBody>
          <a:bodyPr/>
          <a:lstStyle/>
          <a:p>
            <a:endParaRPr lang="en-US" dirty="0"/>
          </a:p>
        </p:txBody>
      </p:sp>
      <p:sp>
        <p:nvSpPr>
          <p:cNvPr id="4" name="Online Image Placeholder 3"/>
          <p:cNvSpPr>
            <a:spLocks noGrp="1"/>
          </p:cNvSpPr>
          <p:nvPr>
            <p:ph type="clipArt" sz="half" idx="2"/>
          </p:nvPr>
        </p:nvSpPr>
        <p:spPr>
          <a:xfrm>
            <a:off x="5023808" y="2263775"/>
            <a:ext cx="3810000" cy="4114800"/>
          </a:xfrm>
        </p:spPr>
      </p:sp>
    </p:spTree>
    <p:extLst>
      <p:ext uri="{BB962C8B-B14F-4D97-AF65-F5344CB8AC3E}">
        <p14:creationId xmlns:p14="http://schemas.microsoft.com/office/powerpoint/2010/main" val="3970405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r>
              <a:rPr lang="en-US" altLang="en-US" smtClean="0"/>
              <a:t>Child Directed Interaction</a:t>
            </a:r>
          </a:p>
        </p:txBody>
      </p:sp>
      <p:sp>
        <p:nvSpPr>
          <p:cNvPr id="19459" name="Rectangle 3"/>
          <p:cNvSpPr>
            <a:spLocks noGrp="1" noChangeArrowheads="1"/>
          </p:cNvSpPr>
          <p:nvPr>
            <p:ph sz="quarter" idx="1"/>
          </p:nvPr>
        </p:nvSpPr>
        <p:spPr/>
        <p:txBody>
          <a:bodyPr/>
          <a:lstStyle/>
          <a:p>
            <a:pPr eaLnBrk="1" hangingPunct="1"/>
            <a:r>
              <a:rPr lang="en-US" altLang="en-US" sz="2800" dirty="0" smtClean="0"/>
              <a:t>Improves caregiver’s plays skills.</a:t>
            </a:r>
          </a:p>
          <a:p>
            <a:pPr eaLnBrk="1" hangingPunct="1"/>
            <a:r>
              <a:rPr lang="en-US" altLang="en-US" sz="2800" dirty="0" smtClean="0"/>
              <a:t>Improves child’s self-esteem.</a:t>
            </a:r>
          </a:p>
          <a:p>
            <a:pPr eaLnBrk="1" hangingPunct="1"/>
            <a:r>
              <a:rPr lang="en-US" altLang="en-US" sz="2800" dirty="0" smtClean="0"/>
              <a:t>Promotes warmth in the parent-child relationship.</a:t>
            </a:r>
          </a:p>
          <a:p>
            <a:pPr eaLnBrk="1" hangingPunct="1"/>
            <a:r>
              <a:rPr lang="en-US" altLang="en-US" sz="2800" dirty="0" smtClean="0"/>
              <a:t>Promotes language skills.</a:t>
            </a:r>
          </a:p>
          <a:p>
            <a:pPr eaLnBrk="1" hangingPunct="1"/>
            <a:r>
              <a:rPr lang="en-US" altLang="en-US" sz="2800" dirty="0" smtClean="0"/>
              <a:t>Promotes concept formation. </a:t>
            </a:r>
          </a:p>
          <a:p>
            <a:pPr eaLnBrk="1" hangingPunct="1"/>
            <a:r>
              <a:rPr lang="en-US" altLang="en-US" sz="2800" dirty="0" smtClean="0"/>
              <a:t>Helps the caregiver appreciate the child more. </a:t>
            </a:r>
          </a:p>
          <a:p>
            <a:pPr eaLnBrk="1" hangingPunct="1"/>
            <a:r>
              <a:rPr lang="en-US" altLang="en-US" sz="2800" dirty="0" smtClean="0"/>
              <a:t>Increases the caregiver’s self-esteem</a:t>
            </a:r>
          </a:p>
          <a:p>
            <a:pPr eaLnBrk="1" hangingPunct="1"/>
            <a:r>
              <a:rPr lang="en-US" altLang="en-US" sz="2800" dirty="0" smtClean="0"/>
              <a:t>Gives child an appropriate place to lead</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145704780</TotalTime>
  <Pages>14</Pages>
  <Words>1669</Words>
  <Application>Microsoft Office PowerPoint</Application>
  <PresentationFormat>Letter Paper (8.5x11 in)</PresentationFormat>
  <Paragraphs>252</Paragraphs>
  <Slides>39</Slides>
  <Notes>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9" baseType="lpstr">
      <vt:lpstr>Arial</vt:lpstr>
      <vt:lpstr>Calibri</vt:lpstr>
      <vt:lpstr>Franklin Gothic Book</vt:lpstr>
      <vt:lpstr>Perpetua</vt:lpstr>
      <vt:lpstr>Tahoma</vt:lpstr>
      <vt:lpstr>Times New Roman</vt:lpstr>
      <vt:lpstr>Wingdings</vt:lpstr>
      <vt:lpstr>Wingdings 2</vt:lpstr>
      <vt:lpstr>Equity</vt:lpstr>
      <vt:lpstr>Microsoft Excel Chart</vt:lpstr>
      <vt:lpstr>Child Directed Play Skills for Young Children on the Autism Spectrum:  Tailored for Teachers</vt:lpstr>
      <vt:lpstr>Many interventions use Child Directed Play</vt:lpstr>
      <vt:lpstr>What’s so different about PCIT?</vt:lpstr>
      <vt:lpstr>PCIT Effect Size</vt:lpstr>
      <vt:lpstr>If PCIT is so great, then why haven't I heard about it before?</vt:lpstr>
      <vt:lpstr>PCIT is comprised of two very distinct components</vt:lpstr>
      <vt:lpstr>Child Directed Interaction (CDI)</vt:lpstr>
      <vt:lpstr>Child directed interaction helps parents and teachers of children with autism spectrum disorder to get into their child’s world</vt:lpstr>
      <vt:lpstr>Child Directed Interaction</vt:lpstr>
      <vt:lpstr>Parent Directed Interaction</vt:lpstr>
      <vt:lpstr>The Importance of </vt:lpstr>
      <vt:lpstr>Most teachers don’t have much time for long individual interactions.</vt:lpstr>
      <vt:lpstr>Child Directed Interaction Skills</vt:lpstr>
      <vt:lpstr>Avoid criticism</vt:lpstr>
      <vt:lpstr>Reduce commands.</vt:lpstr>
      <vt:lpstr>Reduce questions</vt:lpstr>
      <vt:lpstr>Reduce questions.</vt:lpstr>
      <vt:lpstr>CDI Skills</vt:lpstr>
      <vt:lpstr>Pride skills</vt:lpstr>
      <vt:lpstr>Give Labeled Praise to appropriate behavior. </vt:lpstr>
      <vt:lpstr>Why praise?</vt:lpstr>
      <vt:lpstr>“But children on the spectrum can’t learn from social reinforcement.”  </vt:lpstr>
      <vt:lpstr>Reflect appropriate talk.</vt:lpstr>
      <vt:lpstr>Why Reflect?</vt:lpstr>
      <vt:lpstr> Imitate appropriate play</vt:lpstr>
      <vt:lpstr>Why Imitate?</vt:lpstr>
      <vt:lpstr>Describe appropriate behavior.</vt:lpstr>
      <vt:lpstr>Why Describe?</vt:lpstr>
      <vt:lpstr>Enjoy</vt:lpstr>
      <vt:lpstr>PowerPoint Presentation</vt:lpstr>
      <vt:lpstr>Selective attention</vt:lpstr>
      <vt:lpstr>CDI is an extremely verbal interaction</vt:lpstr>
      <vt:lpstr>Toys that work well with CDI</vt:lpstr>
      <vt:lpstr>Toys to avoid during CDI</vt:lpstr>
      <vt:lpstr>Time to Play</vt:lpstr>
      <vt:lpstr>Final Tips:  Embrace Affinities! </vt:lpstr>
      <vt:lpstr>Final Tips: Expansion Through Play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Play</dc:title>
  <dc:creator>John Paul abner</dc:creator>
  <cp:lastModifiedBy>Abner, John Paul</cp:lastModifiedBy>
  <cp:revision>51</cp:revision>
  <cp:lastPrinted>1998-09-03T11:45:48Z</cp:lastPrinted>
  <dcterms:created xsi:type="dcterms:W3CDTF">1998-09-01T19:26:38Z</dcterms:created>
  <dcterms:modified xsi:type="dcterms:W3CDTF">2018-04-03T18:37:06Z</dcterms:modified>
</cp:coreProperties>
</file>